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drawings/drawing2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5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18.xml" ContentType="application/vnd.openxmlformats-officedocument.drawingml.chart+xml"/>
  <Override PartName="/ppt/drawings/drawing3.xml" ContentType="application/vnd.openxmlformats-officedocument.drawingml.chartshape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rts/chart19.xml" ContentType="application/vnd.openxmlformats-officedocument.drawingml.chart+xml"/>
  <Override PartName="/ppt/notesSlides/notesSlide38.xml" ContentType="application/vnd.openxmlformats-officedocument.presentationml.notesSlide+xml"/>
  <Override PartName="/ppt/charts/chart20.xml" ContentType="application/vnd.openxmlformats-officedocument.drawingml.chart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21.xml" ContentType="application/vnd.openxmlformats-officedocument.drawingml.chart+xml"/>
  <Override PartName="/ppt/drawings/drawing4.xml" ContentType="application/vnd.openxmlformats-officedocument.drawingml.chartshapes+xml"/>
  <Override PartName="/ppt/charts/chart22.xml" ContentType="application/vnd.openxmlformats-officedocument.drawingml.chart+xml"/>
  <Override PartName="/ppt/theme/themeOverride1.xml" ContentType="application/vnd.openxmlformats-officedocument.themeOverride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21" r:id="rId1"/>
    <p:sldMasterId id="2147483836" r:id="rId2"/>
  </p:sldMasterIdLst>
  <p:notesMasterIdLst>
    <p:notesMasterId r:id="rId108"/>
  </p:notesMasterIdLst>
  <p:handoutMasterIdLst>
    <p:handoutMasterId r:id="rId109"/>
  </p:handoutMasterIdLst>
  <p:sldIdLst>
    <p:sldId id="752" r:id="rId3"/>
    <p:sldId id="1051" r:id="rId4"/>
    <p:sldId id="753" r:id="rId5"/>
    <p:sldId id="754" r:id="rId6"/>
    <p:sldId id="755" r:id="rId7"/>
    <p:sldId id="756" r:id="rId8"/>
    <p:sldId id="1050" r:id="rId9"/>
    <p:sldId id="759" r:id="rId10"/>
    <p:sldId id="757" r:id="rId11"/>
    <p:sldId id="1063" r:id="rId12"/>
    <p:sldId id="1159" r:id="rId13"/>
    <p:sldId id="1012" r:id="rId14"/>
    <p:sldId id="1013" r:id="rId15"/>
    <p:sldId id="1014" r:id="rId16"/>
    <p:sldId id="1015" r:id="rId17"/>
    <p:sldId id="1235" r:id="rId18"/>
    <p:sldId id="1236" r:id="rId19"/>
    <p:sldId id="903" r:id="rId20"/>
    <p:sldId id="1129" r:id="rId21"/>
    <p:sldId id="768" r:id="rId22"/>
    <p:sldId id="1141" r:id="rId23"/>
    <p:sldId id="1142" r:id="rId24"/>
    <p:sldId id="1143" r:id="rId25"/>
    <p:sldId id="1144" r:id="rId26"/>
    <p:sldId id="1245" r:id="rId27"/>
    <p:sldId id="1148" r:id="rId28"/>
    <p:sldId id="1149" r:id="rId29"/>
    <p:sldId id="1146" r:id="rId30"/>
    <p:sldId id="1145" r:id="rId31"/>
    <p:sldId id="1061" r:id="rId32"/>
    <p:sldId id="787" r:id="rId33"/>
    <p:sldId id="1210" r:id="rId34"/>
    <p:sldId id="1057" r:id="rId35"/>
    <p:sldId id="1211" r:id="rId36"/>
    <p:sldId id="1058" r:id="rId37"/>
    <p:sldId id="1212" r:id="rId38"/>
    <p:sldId id="1059" r:id="rId39"/>
    <p:sldId id="1060" r:id="rId40"/>
    <p:sldId id="1213" r:id="rId41"/>
    <p:sldId id="1009" r:id="rId42"/>
    <p:sldId id="950" r:id="rId43"/>
    <p:sldId id="1247" r:id="rId44"/>
    <p:sldId id="1231" r:id="rId45"/>
    <p:sldId id="1232" r:id="rId46"/>
    <p:sldId id="1246" r:id="rId47"/>
    <p:sldId id="1199" r:id="rId48"/>
    <p:sldId id="1227" r:id="rId49"/>
    <p:sldId id="1228" r:id="rId50"/>
    <p:sldId id="1248" r:id="rId51"/>
    <p:sldId id="1249" r:id="rId52"/>
    <p:sldId id="1150" r:id="rId53"/>
    <p:sldId id="1226" r:id="rId54"/>
    <p:sldId id="1250" r:id="rId55"/>
    <p:sldId id="1237" r:id="rId56"/>
    <p:sldId id="1238" r:id="rId57"/>
    <p:sldId id="1251" r:id="rId58"/>
    <p:sldId id="1252" r:id="rId59"/>
    <p:sldId id="1253" r:id="rId60"/>
    <p:sldId id="1254" r:id="rId61"/>
    <p:sldId id="1255" r:id="rId62"/>
    <p:sldId id="1256" r:id="rId63"/>
    <p:sldId id="1257" r:id="rId64"/>
    <p:sldId id="1258" r:id="rId65"/>
    <p:sldId id="1259" r:id="rId66"/>
    <p:sldId id="1260" r:id="rId67"/>
    <p:sldId id="1261" r:id="rId68"/>
    <p:sldId id="976" r:id="rId69"/>
    <p:sldId id="1282" r:id="rId70"/>
    <p:sldId id="1239" r:id="rId71"/>
    <p:sldId id="1240" r:id="rId72"/>
    <p:sldId id="1283" r:id="rId73"/>
    <p:sldId id="1186" r:id="rId74"/>
    <p:sldId id="1286" r:id="rId75"/>
    <p:sldId id="1188" r:id="rId76"/>
    <p:sldId id="1189" r:id="rId77"/>
    <p:sldId id="1285" r:id="rId78"/>
    <p:sldId id="1275" r:id="rId79"/>
    <p:sldId id="1276" r:id="rId80"/>
    <p:sldId id="1277" r:id="rId81"/>
    <p:sldId id="1278" r:id="rId82"/>
    <p:sldId id="1279" r:id="rId83"/>
    <p:sldId id="1280" r:id="rId84"/>
    <p:sldId id="1281" r:id="rId85"/>
    <p:sldId id="1274" r:id="rId86"/>
    <p:sldId id="1264" r:id="rId87"/>
    <p:sldId id="1265" r:id="rId88"/>
    <p:sldId id="1284" r:id="rId89"/>
    <p:sldId id="1154" r:id="rId90"/>
    <p:sldId id="1233" r:id="rId91"/>
    <p:sldId id="1156" r:id="rId92"/>
    <p:sldId id="1157" r:id="rId93"/>
    <p:sldId id="1234" r:id="rId94"/>
    <p:sldId id="1266" r:id="rId95"/>
    <p:sldId id="1267" r:id="rId96"/>
    <p:sldId id="1268" r:id="rId97"/>
    <p:sldId id="1269" r:id="rId98"/>
    <p:sldId id="1270" r:id="rId99"/>
    <p:sldId id="1271" r:id="rId100"/>
    <p:sldId id="1272" r:id="rId101"/>
    <p:sldId id="1273" r:id="rId102"/>
    <p:sldId id="1241" r:id="rId103"/>
    <p:sldId id="1242" r:id="rId104"/>
    <p:sldId id="1243" r:id="rId105"/>
    <p:sldId id="1244" r:id="rId106"/>
    <p:sldId id="781" r:id="rId107"/>
  </p:sldIdLst>
  <p:sldSz cx="12192000" cy="6858000"/>
  <p:notesSz cx="6797675" cy="9874250"/>
  <p:embeddedFontLst>
    <p:embeddedFont>
      <p:font typeface="Andalus" panose="02020603050405020304" pitchFamily="18" charset="-78"/>
      <p:regular r:id="rId110"/>
    </p:embeddedFont>
    <p:embeddedFont>
      <p:font typeface="Wingdings 2" panose="05020102010507070707" pitchFamily="18" charset="2"/>
      <p:regular r:id="rId111"/>
    </p:embeddedFont>
    <p:embeddedFont>
      <p:font typeface="Gotham Pro" panose="02000503040000020004" charset="0"/>
      <p:regular r:id="rId112"/>
      <p:bold r:id="rId113"/>
      <p:italic r:id="rId114"/>
      <p:boldItalic r:id="rId115"/>
    </p:embeddedFont>
    <p:embeddedFont>
      <p:font typeface="Cambria Math" panose="02040503050406030204" pitchFamily="18" charset="0"/>
      <p:regular r:id="rId116"/>
    </p:embeddedFont>
    <p:embeddedFont>
      <p:font typeface="Calibri" panose="020F0502020204030204" pitchFamily="34" charset="0"/>
      <p:regular r:id="rId117"/>
      <p:bold r:id="rId118"/>
      <p:italic r:id="rId119"/>
      <p:boldItalic r:id="rId120"/>
    </p:embeddedFont>
    <p:embeddedFont>
      <p:font typeface="Arial Cyr" panose="020B0604020202020204" pitchFamily="34" charset="0"/>
      <p:regular r:id="rId121"/>
      <p:bold r:id="rId122"/>
      <p:italic r:id="rId123"/>
      <p:boldItalic r:id="rId12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31">
          <p15:clr>
            <a:srgbClr val="A4A3A4"/>
          </p15:clr>
        </p15:guide>
        <p15:guide id="2" pos="214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4343"/>
    <a:srgbClr val="EF9715"/>
    <a:srgbClr val="534F4F"/>
    <a:srgbClr val="F5BF6F"/>
    <a:srgbClr val="DF8B0F"/>
    <a:srgbClr val="494545"/>
    <a:srgbClr val="005F81"/>
    <a:srgbClr val="394659"/>
    <a:srgbClr val="6EAA2E"/>
    <a:srgbClr val="D0C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49" autoAdjust="0"/>
    <p:restoredTop sz="96149" autoAdjust="0"/>
  </p:normalViewPr>
  <p:slideViewPr>
    <p:cSldViewPr snapToGrid="0">
      <p:cViewPr varScale="1">
        <p:scale>
          <a:sx n="82" d="100"/>
          <a:sy n="82" d="100"/>
        </p:scale>
        <p:origin x="-854" y="-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032"/>
    </p:cViewPr>
  </p:outlin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3936" y="-96"/>
      </p:cViewPr>
      <p:guideLst>
        <p:guide orient="horz" pos="3110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font" Target="fonts/font8.fntdata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font" Target="fonts/font3.fntdata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font" Target="fonts/font14.fntdata"/><Relationship Id="rId128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font" Target="fonts/font4.fntdata"/><Relationship Id="rId118" Type="http://schemas.openxmlformats.org/officeDocument/2006/relationships/font" Target="fonts/font9.fntdata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notesMaster" Target="notesMasters/notesMaster1.xml"/><Relationship Id="rId124" Type="http://schemas.openxmlformats.org/officeDocument/2006/relationships/font" Target="fonts/font15.fntdata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font" Target="fonts/font5.fntdata"/><Relationship Id="rId119" Type="http://schemas.openxmlformats.org/officeDocument/2006/relationships/font" Target="fonts/font10.fntdata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font" Target="fonts/font11.fntdata"/><Relationship Id="rId125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font" Target="fonts/font1.fntdata"/><Relationship Id="rId115" Type="http://schemas.openxmlformats.org/officeDocument/2006/relationships/font" Target="fonts/font6.fntdata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font" Target="fonts/font12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font" Target="fonts/font2.fntdata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47;&#1072;&#1082;&#1086;&#1085;&#1091;%202022\&#1088;&#1072;&#1089;&#1095;&#1077;&#1090;&#1099;\&#1052;&#1041;&#1058;%20%20&#1052;&#1054;%20%202022-2024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47;&#1072;&#1082;&#1086;&#1085;&#1091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47;&#1072;&#1082;&#1086;&#1085;&#1091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47;&#1072;&#1082;&#1086;&#1085;&#1091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47;&#1072;&#1082;&#1086;&#1085;&#1091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47;&#1072;&#1082;&#1086;&#1085;&#1091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47;&#1072;&#1082;&#1086;&#1085;&#1091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47;&#1072;&#1082;&#1086;&#1085;&#1091;%202022\&#1088;&#1072;&#1089;&#1095;&#1077;&#1090;&#1099;\_&#1055;&#1088;&#1080;&#1083;&#1086;&#1078;&#1077;&#1085;&#1080;&#1077;%208%20(&#1060;&#1050;&#1056;%203%20&#1075;&#1086;&#1076;&#1072;).xlsx" TargetMode="Externa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87;&#1088;&#1086;&#1077;&#1082;&#1090;&#1091;%20&#1047;&#1072;&#1082;&#1086;&#1085;&#1072;%202022\&#1088;&#1072;&#1089;&#1095;&#1077;&#1090;&#1099;\&#1059;&#1069;\__&#1054;&#1057;&#1053;&#1054;&#1042;&#1053;&#1067;&#1045;%20&#1055;&#1054;&#1050;&#1040;&#1047;&#1040;&#1058;&#1045;&#1051;&#1048;%20&#1055;&#1056;&#1054;&#1043;&#1053;&#1054;&#1047;&#1040;%20&#1076;&#1083;&#1103;%20&#1073;&#1102;&#1076;&#1078;&#1077;&#1090;&#1072;%202022.xls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fin.loc\fs\Raygroup\&#1058;&#1045;&#1050;&#1057;&#1058;\_&#1041;&#1070;&#1044;&#1046;&#1045;&#1058;%20&#1044;&#1051;&#1071;%20&#1043;&#1056;&#1040;&#1046;&#1044;&#1040;&#1053;\2022\&#1050;%20&#1047;&#1072;&#1082;&#1086;&#1085;&#1091;%202022\&#1088;&#1072;&#1089;&#1095;&#1077;&#1090;&#1099;\&#1052;&#1041;&#1058;%20%20&#1060;&#1041;%20%202022-2024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0000">
                  <a:srgbClr val="EF9715"/>
                </a:gs>
                <a:gs pos="100000">
                  <a:srgbClr val="EF9715"/>
                </a:gs>
              </a:gsLst>
              <a:lin ang="5400000" scaled="0"/>
            </a:gradFill>
          </c:spPr>
          <c:invertIfNegative val="0"/>
          <c:dPt>
            <c:idx val="3"/>
            <c:invertIfNegative val="0"/>
            <c:bubble3D val="0"/>
            <c:spPr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50000">
                    <a:srgbClr val="92D050"/>
                  </a:gs>
                  <a:gs pos="100000">
                    <a:srgbClr val="92D050"/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2B29-409E-9D37-2B7AD9531AF2}"/>
              </c:ext>
            </c:extLst>
          </c:dPt>
          <c:dLbls>
            <c:dLbl>
              <c:idx val="0"/>
              <c:layout>
                <c:manualLayout>
                  <c:x val="1.6420359317895733E-2"/>
                  <c:y val="-1.6842213409066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B29-409E-9D37-2B7AD9531AF2}"/>
                </c:ext>
              </c:extLst>
            </c:dLbl>
            <c:dLbl>
              <c:idx val="1"/>
              <c:layout>
                <c:manualLayout>
                  <c:x val="1.1942079503924091E-2"/>
                  <c:y val="-8.3592668067337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B29-409E-9D37-2B7AD9531AF2}"/>
                </c:ext>
              </c:extLst>
            </c:dLbl>
            <c:dLbl>
              <c:idx val="2"/>
              <c:layout>
                <c:manualLayout>
                  <c:x val="1.6420359317895653E-2"/>
                  <c:y val="-2.7864222689112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B29-409E-9D37-2B7AD9531AF2}"/>
                </c:ext>
              </c:extLst>
            </c:dLbl>
            <c:dLbl>
              <c:idx val="3"/>
              <c:layout>
                <c:manualLayout>
                  <c:x val="1.6420359317895709E-2"/>
                  <c:y val="-1.6965709415364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B29-409E-9D37-2B7AD9531AF2}"/>
                </c:ext>
              </c:extLst>
            </c:dLbl>
            <c:dLbl>
              <c:idx val="4"/>
              <c:layout>
                <c:manualLayout>
                  <c:x val="1.9405879193876735E-2"/>
                  <c:y val="-1.1145881492058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29-409E-9D37-2B7AD9531AF2}"/>
                </c:ext>
              </c:extLst>
            </c:dLbl>
            <c:dLbl>
              <c:idx val="5"/>
              <c:layout>
                <c:manualLayout>
                  <c:x val="2.6869678883829226E-2"/>
                  <c:y val="-1.1145689075645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29-409E-9D37-2B7AD9531A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врп!$D$2:$I$2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врп!$D$3:$I$3</c:f>
              <c:numCache>
                <c:formatCode>_-* #,##0.0_р_._-;\-* #,##0.0_р_._-;_-* "-"??_р_._-;_-@_-</c:formatCode>
                <c:ptCount val="6"/>
                <c:pt idx="0">
                  <c:v>570.4</c:v>
                </c:pt>
                <c:pt idx="1">
                  <c:v>619</c:v>
                </c:pt>
                <c:pt idx="2">
                  <c:v>705.6</c:v>
                </c:pt>
                <c:pt idx="3">
                  <c:v>756.3</c:v>
                </c:pt>
                <c:pt idx="4">
                  <c:v>809.7</c:v>
                </c:pt>
                <c:pt idx="5">
                  <c:v>865.7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B29-409E-9D37-2B7AD9531A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535616"/>
        <c:axId val="36772032"/>
        <c:axId val="0"/>
      </c:bar3DChart>
      <c:catAx>
        <c:axId val="151535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36772032"/>
        <c:crossesAt val="0"/>
        <c:auto val="1"/>
        <c:lblAlgn val="ctr"/>
        <c:lblOffset val="100"/>
        <c:noMultiLvlLbl val="0"/>
      </c:catAx>
      <c:valAx>
        <c:axId val="36772032"/>
        <c:scaling>
          <c:orientation val="minMax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5153561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млрд!$A$9</c:f>
              <c:strCache>
                <c:ptCount val="1"/>
                <c:pt idx="0">
                  <c:v>Дотации и гранты 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млрд!$B$7:$F$7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млрд!$B$9:$F$9</c:f>
              <c:numCache>
                <c:formatCode>#,##0.0</c:formatCode>
                <c:ptCount val="5"/>
                <c:pt idx="0">
                  <c:v>3.5793625920000003</c:v>
                </c:pt>
                <c:pt idx="1">
                  <c:v>5.0219190305800003</c:v>
                </c:pt>
                <c:pt idx="2">
                  <c:v>3.2355757089999999</c:v>
                </c:pt>
                <c:pt idx="3">
                  <c:v>0.870996769</c:v>
                </c:pt>
                <c:pt idx="4">
                  <c:v>0.79829855199999999</c:v>
                </c:pt>
              </c:numCache>
            </c:numRef>
          </c:val>
        </c:ser>
        <c:ser>
          <c:idx val="1"/>
          <c:order val="1"/>
          <c:tx>
            <c:strRef>
              <c:f>млрд!$A$10</c:f>
              <c:strCache>
                <c:ptCount val="1"/>
                <c:pt idx="0">
                  <c:v>Субвенции 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FFC000"/>
                </a:gs>
                <a:gs pos="100000">
                  <a:srgbClr val="FFC000"/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млрд!$B$7:$F$7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млрд!$B$10:$F$10</c:f>
              <c:numCache>
                <c:formatCode>#,##0.0</c:formatCode>
                <c:ptCount val="5"/>
                <c:pt idx="0">
                  <c:v>11.346958595890001</c:v>
                </c:pt>
                <c:pt idx="1">
                  <c:v>12.22111352033</c:v>
                </c:pt>
                <c:pt idx="2">
                  <c:v>12.926147337790001</c:v>
                </c:pt>
                <c:pt idx="3">
                  <c:v>12.970795868170001</c:v>
                </c:pt>
                <c:pt idx="4">
                  <c:v>12.985909369520002</c:v>
                </c:pt>
              </c:numCache>
            </c:numRef>
          </c:val>
        </c:ser>
        <c:ser>
          <c:idx val="3"/>
          <c:order val="2"/>
          <c:tx>
            <c:strRef>
              <c:f>млрд!$A$11</c:f>
              <c:strCache>
                <c:ptCount val="1"/>
                <c:pt idx="0">
                  <c:v>Субсидии 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млрд!$B$7:$F$7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млрд!$B$11:$F$11</c:f>
              <c:numCache>
                <c:formatCode>#,##0.0</c:formatCode>
                <c:ptCount val="5"/>
                <c:pt idx="0">
                  <c:v>6.02565745335</c:v>
                </c:pt>
                <c:pt idx="1">
                  <c:v>6.3237633102700013</c:v>
                </c:pt>
                <c:pt idx="2">
                  <c:v>8.0902312196700006</c:v>
                </c:pt>
                <c:pt idx="3">
                  <c:v>5.4581859643800001</c:v>
                </c:pt>
                <c:pt idx="4">
                  <c:v>6.7179775039700003</c:v>
                </c:pt>
              </c:numCache>
            </c:numRef>
          </c:val>
        </c:ser>
        <c:ser>
          <c:idx val="2"/>
          <c:order val="3"/>
          <c:tx>
            <c:strRef>
              <c:f>млрд!$A$12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rgbClr val="92D050"/>
                </a:gs>
                <a:gs pos="100000">
                  <a:srgbClr val="92D050"/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млрд!$B$7:$F$7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млрд!$B$12:$F$12</c:f>
              <c:numCache>
                <c:formatCode>#,##0.0</c:formatCode>
                <c:ptCount val="5"/>
                <c:pt idx="0">
                  <c:v>1.69151078815</c:v>
                </c:pt>
                <c:pt idx="1">
                  <c:v>2.16547248019</c:v>
                </c:pt>
                <c:pt idx="2">
                  <c:v>1.38190329684</c:v>
                </c:pt>
                <c:pt idx="3">
                  <c:v>0.69942079584000005</c:v>
                </c:pt>
                <c:pt idx="4">
                  <c:v>0.72863268735999986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4301440"/>
        <c:axId val="152105472"/>
        <c:axId val="0"/>
      </c:bar3DChart>
      <c:catAx>
        <c:axId val="1543014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152105472"/>
        <c:crosses val="autoZero"/>
        <c:auto val="1"/>
        <c:lblAlgn val="ctr"/>
        <c:lblOffset val="100"/>
        <c:noMultiLvlLbl val="0"/>
      </c:catAx>
      <c:valAx>
        <c:axId val="152105472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154301440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1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0800"/>
          </c:spPr>
          <c:dLbls>
            <c:dLbl>
              <c:idx val="0"/>
              <c:layout>
                <c:manualLayout>
                  <c:x val="-8.3333333333333329E-2"/>
                  <c:y val="0.1442421076050131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62,3</a:t>
                    </a:r>
                    <a:r>
                      <a:rPr lang="ru-RU" b="1" dirty="0" smtClean="0"/>
                      <a:t>%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9444444444444445E-2"/>
                  <c:y val="-0.1018179583094209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62,0</a:t>
                    </a:r>
                    <a:r>
                      <a:rPr lang="ru-RU" sz="1600" b="1" i="0" u="none" strike="noStrike" baseline="0" dirty="0" smtClean="0">
                        <a:effectLst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666666666666664E-2"/>
                  <c:y val="-0.135757277745894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60,1</a:t>
                    </a:r>
                    <a:r>
                      <a:rPr lang="ru-RU" sz="1600" b="1" i="0" u="none" strike="noStrike" baseline="0" dirty="0" smtClean="0">
                        <a:effectLst/>
                      </a:rPr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слайд'!$G$19:$I$19</c:f>
              <c:strCache>
                <c:ptCount val="3"/>
                <c:pt idx="0">
                  <c:v>2022  год</c:v>
                </c:pt>
                <c:pt idx="1">
                  <c:v>2023  год</c:v>
                </c:pt>
                <c:pt idx="2">
                  <c:v>2024  год</c:v>
                </c:pt>
              </c:strCache>
            </c:strRef>
          </c:cat>
          <c:val>
            <c:numRef>
              <c:f>'В слайд'!$G$21:$I$21</c:f>
              <c:numCache>
                <c:formatCode>#,##0.0</c:formatCode>
                <c:ptCount val="3"/>
                <c:pt idx="0">
                  <c:v>62.296773924335888</c:v>
                </c:pt>
                <c:pt idx="1">
                  <c:v>62.033960541406117</c:v>
                </c:pt>
                <c:pt idx="2">
                  <c:v>60.076990467604809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5258880"/>
        <c:axId val="152107776"/>
      </c:lineChart>
      <c:catAx>
        <c:axId val="155258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74343"/>
                </a:solidFill>
              </a:defRPr>
            </a:pPr>
            <a:endParaRPr lang="ru-RU"/>
          </a:p>
        </c:txPr>
        <c:crossAx val="152107776"/>
        <c:crosses val="autoZero"/>
        <c:auto val="1"/>
        <c:lblAlgn val="ctr"/>
        <c:lblOffset val="100"/>
        <c:noMultiLvlLbl val="0"/>
      </c:catAx>
      <c:valAx>
        <c:axId val="152107776"/>
        <c:scaling>
          <c:orientation val="minMax"/>
          <c:max val="68"/>
          <c:min val="55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55258880"/>
        <c:crosses val="autoZero"/>
        <c:crossBetween val="between"/>
        <c:maj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222222222222221E-2"/>
          <c:y val="0.14126717250825283"/>
          <c:w val="0.93888888888888888"/>
          <c:h val="0.48285749730454286"/>
        </c:manualLayout>
      </c:layout>
      <c:lineChart>
        <c:grouping val="standard"/>
        <c:varyColors val="0"/>
        <c:ser>
          <c:idx val="0"/>
          <c:order val="0"/>
          <c:spPr>
            <a:ln w="50800" cap="sq">
              <a:miter lim="800000"/>
            </a:ln>
          </c:spPr>
          <c:dLbls>
            <c:dLbl>
              <c:idx val="0"/>
              <c:layout>
                <c:manualLayout>
                  <c:x val="-5.2777777777777778E-2"/>
                  <c:y val="-0.1088773080325129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27,0</a:t>
                    </a:r>
                    <a:r>
                      <a:rPr lang="ru-RU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1666666666666664E-2"/>
                  <c:y val="0.16011368828310724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47434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mtClean="0"/>
                      <a:t>28,9</a:t>
                    </a:r>
                    <a:r>
                      <a:rPr lang="ru-RU" sz="1800" b="1" i="0" baseline="0" smtClean="0">
                        <a:effectLst/>
                      </a:rPr>
                      <a:t>%</a:t>
                    </a:r>
                    <a:endParaRPr lang="ru-RU" smtClean="0">
                      <a:effectLst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47434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1111111111111109E-2"/>
                  <c:y val="0.14090004568913436"/>
                </c:manualLayout>
              </c:layout>
              <c:tx>
                <c:rich>
                  <a:bodyPr/>
                  <a:lstStyle/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47434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mtClean="0"/>
                      <a:t>29,7</a:t>
                    </a:r>
                    <a:r>
                      <a:rPr lang="ru-RU" sz="1800" b="1" i="0" baseline="0" smtClean="0">
                        <a:effectLst/>
                      </a:rPr>
                      <a:t>%</a:t>
                    </a:r>
                    <a:endParaRPr lang="ru-RU" smtClean="0">
                      <a:effectLst/>
                    </a:endParaRPr>
                  </a:p>
                  <a:p>
                    <a:pPr marL="0" marR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 sz="1600" b="1" i="0" u="none" strike="noStrike" kern="1200" baseline="0">
                        <a:solidFill>
                          <a:srgbClr val="474343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endParaRPr lang="en-US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слайд'!$G$19:$I$19</c:f>
              <c:strCache>
                <c:ptCount val="3"/>
                <c:pt idx="0">
                  <c:v>2022  год</c:v>
                </c:pt>
                <c:pt idx="1">
                  <c:v>2023  год</c:v>
                </c:pt>
                <c:pt idx="2">
                  <c:v>2024  год</c:v>
                </c:pt>
              </c:strCache>
            </c:strRef>
          </c:cat>
          <c:val>
            <c:numRef>
              <c:f>'В слайд'!$G$22:$I$22</c:f>
              <c:numCache>
                <c:formatCode>#,##0.0</c:formatCode>
                <c:ptCount val="3"/>
                <c:pt idx="0">
                  <c:v>26.971518014585484</c:v>
                </c:pt>
                <c:pt idx="1">
                  <c:v>28.929786394145495</c:v>
                </c:pt>
                <c:pt idx="2">
                  <c:v>29.745547754233133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5259392"/>
        <c:axId val="155641536"/>
      </c:lineChart>
      <c:catAx>
        <c:axId val="155259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74343"/>
                </a:solidFill>
              </a:defRPr>
            </a:pPr>
            <a:endParaRPr lang="ru-RU"/>
          </a:p>
        </c:txPr>
        <c:crossAx val="155641536"/>
        <c:crosses val="autoZero"/>
        <c:auto val="1"/>
        <c:lblAlgn val="ctr"/>
        <c:lblOffset val="100"/>
        <c:noMultiLvlLbl val="0"/>
      </c:catAx>
      <c:valAx>
        <c:axId val="155641536"/>
        <c:scaling>
          <c:orientation val="minMax"/>
          <c:max val="35"/>
          <c:min val="25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55259392"/>
        <c:crosses val="autoZero"/>
        <c:crossBetween val="between"/>
        <c:majorUnit val="3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0555555555555555E-2"/>
          <c:y val="6.7588893333979161E-2"/>
          <c:w val="0.93888888888888888"/>
          <c:h val="0.72373923386178085"/>
        </c:manualLayout>
      </c:layout>
      <c:lineChart>
        <c:grouping val="standard"/>
        <c:varyColors val="0"/>
        <c:ser>
          <c:idx val="0"/>
          <c:order val="0"/>
          <c:spPr>
            <a:ln w="50800">
              <a:solidFill>
                <a:schemeClr val="bg2">
                  <a:lumMod val="50000"/>
                </a:schemeClr>
              </a:solidFill>
            </a:ln>
          </c:spPr>
          <c:marker>
            <c:spPr>
              <a:solidFill>
                <a:schemeClr val="bg2">
                  <a:lumMod val="5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5.4333333333333331E-2"/>
                  <c:y val="-9.2315355833463397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10,7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0847331583552053E-2"/>
                  <c:y val="-0.11539433059476237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9,0</a:t>
                    </a:r>
                    <a:r>
                      <a:rPr lang="ru-RU" sz="1600" b="1" i="0" u="none" strike="noStrike" baseline="0" smtClean="0">
                        <a:effectLst/>
                      </a:rPr>
                      <a:t>%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6.2666666666666662E-2"/>
                  <c:y val="-9.2315464475809933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10,2</a:t>
                    </a:r>
                    <a:r>
                      <a:rPr lang="ru-RU" sz="1600" b="1" i="0" u="none" strike="noStrike" baseline="0" smtClean="0">
                        <a:effectLst/>
                      </a:rPr>
                      <a:t>%</a:t>
                    </a:r>
                    <a:endParaRPr lang="en-US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слайд'!$G$19:$I$19</c:f>
              <c:strCache>
                <c:ptCount val="3"/>
                <c:pt idx="0">
                  <c:v>2022  год</c:v>
                </c:pt>
                <c:pt idx="1">
                  <c:v>2023  год</c:v>
                </c:pt>
                <c:pt idx="2">
                  <c:v>2024  год</c:v>
                </c:pt>
              </c:strCache>
            </c:strRef>
          </c:cat>
          <c:val>
            <c:numRef>
              <c:f>'В слайд'!$G$23:$I$23</c:f>
              <c:numCache>
                <c:formatCode>#,##0.0</c:formatCode>
                <c:ptCount val="3"/>
                <c:pt idx="0">
                  <c:v>10.731708061078638</c:v>
                </c:pt>
                <c:pt idx="1">
                  <c:v>9.0362530644483954</c:v>
                </c:pt>
                <c:pt idx="2">
                  <c:v>10.177461778162066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5260416"/>
        <c:axId val="155642688"/>
      </c:lineChart>
      <c:catAx>
        <c:axId val="1552604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474343"/>
                </a:solidFill>
              </a:defRPr>
            </a:pPr>
            <a:endParaRPr lang="ru-RU"/>
          </a:p>
        </c:txPr>
        <c:crossAx val="155642688"/>
        <c:crosses val="autoZero"/>
        <c:auto val="1"/>
        <c:lblAlgn val="ctr"/>
        <c:lblOffset val="100"/>
        <c:noMultiLvlLbl val="0"/>
      </c:catAx>
      <c:valAx>
        <c:axId val="155642688"/>
        <c:scaling>
          <c:orientation val="minMax"/>
          <c:max val="17"/>
          <c:min val="5"/>
        </c:scaling>
        <c:delete val="1"/>
        <c:axPos val="l"/>
        <c:majorGridlines>
          <c:spPr>
            <a:ln>
              <a:noFill/>
            </a:ln>
          </c:spPr>
        </c:majorGridlines>
        <c:numFmt formatCode="#,##0.0" sourceLinked="1"/>
        <c:majorTickMark val="out"/>
        <c:minorTickMark val="none"/>
        <c:tickLblPos val="nextTo"/>
        <c:crossAx val="155260416"/>
        <c:crosses val="autoZero"/>
        <c:crossBetween val="between"/>
        <c:majorUnit val="2"/>
      </c:valAx>
    </c:plotArea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доли'!$B$1:$B$23</c:f>
            </c:numRef>
          </c:val>
        </c:ser>
        <c:ser>
          <c:idx val="1"/>
          <c:order val="1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доли'!$C$1:$C$23</c:f>
            </c:numRef>
          </c:val>
        </c:ser>
        <c:ser>
          <c:idx val="2"/>
          <c:order val="2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доли'!$D$1:$D$23</c:f>
            </c:numRef>
          </c:val>
        </c:ser>
        <c:ser>
          <c:idx val="3"/>
          <c:order val="3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доли'!$E$1:$E$23</c:f>
            </c:numRef>
          </c:val>
        </c:ser>
        <c:ser>
          <c:idx val="4"/>
          <c:order val="4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доли'!$F$1:$F$23</c:f>
            </c:numRef>
          </c:val>
        </c:ser>
        <c:ser>
          <c:idx val="5"/>
          <c:order val="5"/>
          <c:tx>
            <c:strRef>
              <c:f>'В слайд новый доли'!$A$1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8750003075787905E-2"/>
                  <c:y val="-3.4188034188034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791669913331679E-2"/>
                  <c:y val="-3.4188034188034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81248405716602E-2"/>
                  <c:y val="-5.7692307692307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доли'!$J$1:$L$1</c:f>
              <c:numCache>
                <c:formatCode>_-* #,##0.00_р_._-;\-* #,##0.00_р_._-;_-* "-"??_р_._-;_-@_-</c:formatCode>
                <c:ptCount val="3"/>
                <c:pt idx="0">
                  <c:v>20.223357301275136</c:v>
                </c:pt>
                <c:pt idx="1">
                  <c:v>20.409348671892154</c:v>
                </c:pt>
                <c:pt idx="2">
                  <c:v>19.352731871351811</c:v>
                </c:pt>
              </c:numCache>
            </c:numRef>
          </c:val>
        </c:ser>
        <c:ser>
          <c:idx val="6"/>
          <c:order val="6"/>
          <c:tx>
            <c:strRef>
              <c:f>'В слайд новый доли'!$A$3</c:f>
              <c:strCache>
                <c:ptCount val="1"/>
                <c:pt idx="0">
                  <c:v>ЗДРАВООХРАНЕНИЕ</c:v>
                </c:pt>
              </c:strCache>
            </c:strRef>
          </c:tx>
          <c:spPr>
            <a:gradFill>
              <a:gsLst>
                <a:gs pos="96350">
                  <a:srgbClr val="92D050"/>
                </a:gs>
                <a:gs pos="50000">
                  <a:srgbClr val="92D050"/>
                </a:gs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rgbClr val="FFC000"/>
                </a:gs>
                <a:gs pos="100000">
                  <a:srgbClr val="92D050"/>
                </a:gs>
              </a:gsLst>
              <a:lin ang="5400000" scaled="1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5000004101050504E-2"/>
                  <c:y val="-1.70940170940170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083337776138087E-2"/>
                  <c:y val="-2.9914529914529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875003588419376E-2"/>
                  <c:y val="-5.55555555555555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доли'!$J$3:$L$3</c:f>
              <c:numCache>
                <c:formatCode>_-* #,##0.00_р_._-;\-* #,##0.00_р_._-;_-* "-"??_р_._-;_-@_-</c:formatCode>
                <c:ptCount val="3"/>
                <c:pt idx="0">
                  <c:v>11.402687898114502</c:v>
                </c:pt>
                <c:pt idx="1">
                  <c:v>10.471529726389422</c:v>
                </c:pt>
                <c:pt idx="2">
                  <c:v>9.6690028181497762</c:v>
                </c:pt>
              </c:numCache>
            </c:numRef>
          </c:val>
        </c:ser>
        <c:ser>
          <c:idx val="7"/>
          <c:order val="7"/>
          <c:tx>
            <c:strRef>
              <c:f>'В слайд новый доли'!$A$2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spPr>
            <a:gradFill>
              <a:gsLst>
                <a:gs pos="45650">
                  <a:srgbClr val="FFC000"/>
                </a:gs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FFC000"/>
                </a:gs>
                <a:gs pos="100000">
                  <a:srgbClr val="FFC000"/>
                </a:gs>
              </a:gsLst>
              <a:lin ang="5400000" scaled="1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9791669913331679E-2"/>
                  <c:y val="-2.1367689615721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000004101050466E-2"/>
                  <c:y val="-1.92307692307693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875003588419071E-2"/>
                  <c:y val="-1.9230769230769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доли'!$J$2:$L$2</c:f>
              <c:numCache>
                <c:formatCode>_-* #,##0.00_р_._-;\-* #,##0.00_р_._-;_-* "-"??_р_._-;_-@_-</c:formatCode>
                <c:ptCount val="3"/>
                <c:pt idx="0">
                  <c:v>2.0620823078833808</c:v>
                </c:pt>
                <c:pt idx="1">
                  <c:v>1.6262662009317932</c:v>
                </c:pt>
                <c:pt idx="2">
                  <c:v>1.7913832646190384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5526144"/>
        <c:axId val="155644992"/>
        <c:axId val="0"/>
      </c:bar3DChart>
      <c:catAx>
        <c:axId val="155526144"/>
        <c:scaling>
          <c:orientation val="minMax"/>
        </c:scaling>
        <c:delete val="0"/>
        <c:axPos val="b"/>
        <c:numFmt formatCode="@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55644992"/>
        <c:crossesAt val="0"/>
        <c:auto val="1"/>
        <c:lblAlgn val="ctr"/>
        <c:lblOffset val="100"/>
        <c:noMultiLvlLbl val="0"/>
      </c:catAx>
      <c:valAx>
        <c:axId val="155644992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5552614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800" b="1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доли'!$B$1:$B$23</c:f>
            </c:numRef>
          </c:val>
        </c:ser>
        <c:ser>
          <c:idx val="1"/>
          <c:order val="1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доли'!$C$1:$C$23</c:f>
            </c:numRef>
          </c:val>
        </c:ser>
        <c:ser>
          <c:idx val="2"/>
          <c:order val="2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доли'!$D$1:$D$23</c:f>
            </c:numRef>
          </c:val>
        </c:ser>
        <c:ser>
          <c:idx val="3"/>
          <c:order val="3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доли'!$E$1:$E$23</c:f>
            </c:numRef>
          </c:val>
        </c:ser>
        <c:ser>
          <c:idx val="4"/>
          <c:order val="4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доли'!$F$1:$F$23</c:f>
            </c:numRef>
          </c:val>
        </c:ser>
        <c:ser>
          <c:idx val="5"/>
          <c:order val="5"/>
          <c:tx>
            <c:strRef>
              <c:f>'В слайд новый доли'!$A$4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gradFill>
              <a:gsLst>
                <a:gs pos="96350">
                  <a:srgbClr val="FFFF00"/>
                </a:gs>
                <a:gs pos="50000">
                  <a:srgbClr val="FFFF00"/>
                </a:gs>
                <a:gs pos="0">
                  <a:srgbClr val="FFFF00"/>
                </a:gs>
                <a:gs pos="50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64030460908643E-2"/>
                  <c:y val="-2.3069677361397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8705330659012557E-2"/>
                  <c:y val="-2.51670858951629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730521039691579E-2"/>
                  <c:y val="-4.82365981192846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доли'!$J$4:$L$4</c:f>
              <c:numCache>
                <c:formatCode>_-* #,##0.00_р_._-;\-* #,##0.00_р_._-;_-* "-"??_р_._-;_-@_-</c:formatCode>
                <c:ptCount val="3"/>
                <c:pt idx="0">
                  <c:v>24.00572825483659</c:v>
                </c:pt>
                <c:pt idx="1">
                  <c:v>26.007073528761733</c:v>
                </c:pt>
                <c:pt idx="2">
                  <c:v>24.811299625159734</c:v>
                </c:pt>
              </c:numCache>
            </c:numRef>
          </c:val>
        </c:ser>
        <c:ser>
          <c:idx val="6"/>
          <c:order val="6"/>
          <c:tx>
            <c:strRef>
              <c:f>'В слайд новый доли'!$A$5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spPr>
            <a:gradFill>
              <a:gsLst>
                <a:gs pos="96350">
                  <a:srgbClr val="92D050"/>
                </a:gs>
                <a:gs pos="50000">
                  <a:srgbClr val="92D050"/>
                </a:gs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rgbClr val="FFC000"/>
                </a:gs>
                <a:gs pos="100000">
                  <a:srgbClr val="92D050"/>
                </a:gs>
              </a:gsLst>
              <a:lin ang="5400000" scaled="1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9478617232901379E-2"/>
                  <c:y val="-1.2583790653494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503807613580397E-2"/>
                  <c:y val="-2.09724339649063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528997994259419E-2"/>
                  <c:y val="-1.6778112309200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доли'!$J$5:$L$5</c:f>
              <c:numCache>
                <c:formatCode>_-* #,##0.00_р_._-;\-* #,##0.00_р_._-;_-* "-"??_р_._-;_-@_-</c:formatCode>
                <c:ptCount val="3"/>
                <c:pt idx="0">
                  <c:v>4.3485756445285988</c:v>
                </c:pt>
                <c:pt idx="1">
                  <c:v>3.2519377890692578</c:v>
                </c:pt>
                <c:pt idx="2">
                  <c:v>4.2034216911794635</c:v>
                </c:pt>
              </c:numCache>
            </c:numRef>
          </c:val>
        </c:ser>
        <c:ser>
          <c:idx val="7"/>
          <c:order val="7"/>
          <c:tx>
            <c:strRef>
              <c:f>'В слайд новый доли'!$A$6</c:f>
              <c:strCache>
                <c:ptCount val="1"/>
                <c:pt idx="0">
                  <c:v>СРЕДСТВА МАССОВОЙ ИНФОРМАЦИИ</c:v>
                </c:pt>
              </c:strCache>
            </c:strRef>
          </c:tx>
          <c:spPr>
            <a:gradFill>
              <a:gsLst>
                <a:gs pos="96350">
                  <a:schemeClr val="accent4">
                    <a:lumMod val="40000"/>
                    <a:lumOff val="6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0">
                  <a:schemeClr val="accent5">
                    <a:lumMod val="20000"/>
                    <a:lumOff val="80000"/>
                  </a:schemeClr>
                </a:gs>
                <a:gs pos="50000">
                  <a:srgbClr val="FFC000"/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1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6654869174002494E-2"/>
                  <c:y val="-3.565313774034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554188374938437E-2"/>
                  <c:y val="-3.14586509473596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6654949897654517E-2"/>
                  <c:y val="-3.14586509473595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доли'!$J$6:$L$6</c:f>
              <c:numCache>
                <c:formatCode>_-* #,##0.00_р_._-;\-* #,##0.00_р_._-;_-* "-"??_р_._-;_-@_-</c:formatCode>
                <c:ptCount val="3"/>
                <c:pt idx="0">
                  <c:v>0.2543425176976824</c:v>
                </c:pt>
                <c:pt idx="1">
                  <c:v>0.26780462436177072</c:v>
                </c:pt>
                <c:pt idx="2">
                  <c:v>0.24915119714498235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079744"/>
        <c:axId val="155647296"/>
        <c:axId val="0"/>
      </c:bar3DChart>
      <c:catAx>
        <c:axId val="34079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55647296"/>
        <c:crossesAt val="0"/>
        <c:auto val="1"/>
        <c:lblAlgn val="ctr"/>
        <c:lblOffset val="100"/>
        <c:noMultiLvlLbl val="0"/>
      </c:catAx>
      <c:valAx>
        <c:axId val="155647296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3407974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800" b="1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6478574150749616E-2"/>
          <c:y val="3.6563158470636542E-2"/>
          <c:w val="0.94224168835950473"/>
          <c:h val="0.79000280746699214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доли'!$B$1:$B$23</c:f>
            </c:numRef>
          </c:val>
        </c:ser>
        <c:ser>
          <c:idx val="1"/>
          <c:order val="1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доли'!$C$1:$C$23</c:f>
            </c:numRef>
          </c:val>
        </c:ser>
        <c:ser>
          <c:idx val="2"/>
          <c:order val="2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доли'!$D$1:$D$23</c:f>
            </c:numRef>
          </c:val>
        </c:ser>
        <c:ser>
          <c:idx val="3"/>
          <c:order val="3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доли'!$E$1:$E$23</c:f>
            </c:numRef>
          </c:val>
        </c:ser>
        <c:ser>
          <c:idx val="4"/>
          <c:order val="4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доли'!$F$1:$F$23</c:f>
            </c:numRef>
          </c:val>
        </c:ser>
        <c:ser>
          <c:idx val="5"/>
          <c:order val="5"/>
          <c:tx>
            <c:strRef>
              <c:f>'В слайд новый доли'!$A$7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gradFill>
              <a:gsLst>
                <a:gs pos="9635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C000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6406890894175553E-2"/>
                  <c:y val="-1.9123568367509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9483182936833394E-2"/>
                  <c:y val="-2.33732502269564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406890894175553E-2"/>
                  <c:y val="-2.76229320864030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доли'!$J$7:$L$7</c:f>
              <c:numCache>
                <c:formatCode>_-* #,##0.00_р_._-;\-* #,##0.00_р_._-;_-* "-"??_р_._-;_-@_-</c:formatCode>
                <c:ptCount val="3"/>
                <c:pt idx="0">
                  <c:v>22.230147242297601</c:v>
                </c:pt>
                <c:pt idx="1">
                  <c:v>24.609631568683241</c:v>
                </c:pt>
                <c:pt idx="2">
                  <c:v>24.878378860588136</c:v>
                </c:pt>
              </c:numCache>
            </c:numRef>
          </c:val>
        </c:ser>
        <c:ser>
          <c:idx val="6"/>
          <c:order val="6"/>
          <c:tx>
            <c:strRef>
              <c:f>'В слайд новый доли'!$A$8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gradFill>
              <a:gsLst>
                <a:gs pos="96350">
                  <a:srgbClr val="FFC000"/>
                </a:gs>
                <a:gs pos="50000">
                  <a:srgbClr val="FFC000"/>
                </a:gs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FFC000"/>
                </a:gs>
                <a:gs pos="100000">
                  <a:srgbClr val="FFC000"/>
                </a:gs>
              </a:gsLst>
              <a:lin ang="5400000" scaled="1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7432321575061527E-2"/>
                  <c:y val="-1.2749045578339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8457752255947497E-2"/>
                  <c:y val="-2.1248409297233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508613617719443E-2"/>
                  <c:y val="-4.46216595241895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доли'!$J$8:$L$8</c:f>
              <c:numCache>
                <c:formatCode>_-* #,##0.00_р_._-;\-* #,##0.00_р_._-;_-* "-"??_р_._-;_-@_-</c:formatCode>
                <c:ptCount val="3"/>
                <c:pt idx="0">
                  <c:v>4.5981902668328409</c:v>
                </c:pt>
                <c:pt idx="1">
                  <c:v>4.196049290483316</c:v>
                </c:pt>
                <c:pt idx="2">
                  <c:v>4.7517076961917706</c:v>
                </c:pt>
              </c:numCache>
            </c:numRef>
          </c:val>
        </c:ser>
        <c:ser>
          <c:idx val="7"/>
          <c:order val="7"/>
          <c:tx>
            <c:strRef>
              <c:f>'В слайд новый доли'!$A$9</c:f>
              <c:strCache>
                <c:ptCount val="1"/>
                <c:pt idx="0">
                  <c:v>ОХРАНА ОКРУЖАЮЩЕЙ СРЕДЫ</c:v>
                </c:pt>
              </c:strCache>
            </c:strRef>
          </c:tx>
          <c:spPr>
            <a:gradFill>
              <a:gsLst>
                <a:gs pos="96350">
                  <a:srgbClr val="0070C0"/>
                </a:gs>
                <a:gs pos="50000">
                  <a:srgbClr val="0070C0"/>
                </a:gs>
                <a:gs pos="0">
                  <a:srgbClr val="0070C0"/>
                </a:gs>
                <a:gs pos="50000">
                  <a:srgbClr val="FFC000"/>
                </a:gs>
                <a:gs pos="100000">
                  <a:srgbClr val="0070C0"/>
                </a:gs>
              </a:gsLst>
              <a:lin ang="5400000" scaled="1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3584905660377322E-2"/>
                  <c:y val="-3.39974548755730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0508613617719516E-2"/>
                  <c:y val="-3.1872613945849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534044298605413E-2"/>
                  <c:y val="-3.3997454875572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доли'!$J$9:$L$9</c:f>
              <c:numCache>
                <c:formatCode>_-* #,##0.00_р_._-;\-* #,##0.00_р_._-;_-* "-"??_р_._-;_-@_-</c:formatCode>
                <c:ptCount val="3"/>
                <c:pt idx="0">
                  <c:v>0.14318050545503963</c:v>
                </c:pt>
                <c:pt idx="1">
                  <c:v>0.12410553497893516</c:v>
                </c:pt>
                <c:pt idx="2">
                  <c:v>0.11546119745322134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5655168"/>
        <c:axId val="155444928"/>
        <c:axId val="0"/>
      </c:bar3DChart>
      <c:catAx>
        <c:axId val="155655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55444928"/>
        <c:crosses val="autoZero"/>
        <c:auto val="1"/>
        <c:lblAlgn val="ctr"/>
        <c:lblOffset val="100"/>
        <c:noMultiLvlLbl val="0"/>
      </c:catAx>
      <c:valAx>
        <c:axId val="155444928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5565516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1.0416666666666666E-2"/>
          <c:y val="0.88523650483409677"/>
          <c:w val="0.98467191601049864"/>
          <c:h val="0.11476349516590323"/>
        </c:manualLayout>
      </c:layout>
      <c:overlay val="0"/>
      <c:txPr>
        <a:bodyPr/>
        <a:lstStyle/>
        <a:p>
          <a:pPr>
            <a:defRPr sz="1800" b="1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0669020711485192E-2"/>
          <c:y val="3.6188187517190773E-2"/>
          <c:w val="0.93783451961380782"/>
          <c:h val="0.62163170498219111"/>
        </c:manualLayout>
      </c:layout>
      <c:bar3D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доли'!$B$1:$B$23</c:f>
            </c:numRef>
          </c:val>
        </c:ser>
        <c:ser>
          <c:idx val="1"/>
          <c:order val="1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доли'!$C$1:$C$23</c:f>
            </c:numRef>
          </c:val>
        </c:ser>
        <c:ser>
          <c:idx val="2"/>
          <c:order val="2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доли'!$D$1:$D$23</c:f>
            </c:numRef>
          </c:val>
        </c:ser>
        <c:ser>
          <c:idx val="3"/>
          <c:order val="3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доли'!$E$1:$E$23</c:f>
            </c:numRef>
          </c:val>
        </c:ser>
        <c:ser>
          <c:idx val="4"/>
          <c:order val="4"/>
          <c:invertIfNegative val="0"/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доли'!$F$1:$F$23</c:f>
            </c:numRef>
          </c:val>
        </c:ser>
        <c:ser>
          <c:idx val="5"/>
          <c:order val="5"/>
          <c:tx>
            <c:strRef>
              <c:f>'В слайд новый доли'!$A$10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spPr>
            <a:gradFill>
              <a:gsLst>
                <a:gs pos="96350">
                  <a:schemeClr val="tx2">
                    <a:lumMod val="60000"/>
                    <a:lumOff val="40000"/>
                  </a:schemeClr>
                </a:gs>
                <a:gs pos="50000">
                  <a:schemeClr val="tx2">
                    <a:lumMod val="60000"/>
                    <a:lumOff val="40000"/>
                  </a:schemeClr>
                </a:gs>
                <a:gs pos="0">
                  <a:schemeClr val="tx2">
                    <a:lumMod val="40000"/>
                    <a:lumOff val="60000"/>
                  </a:schemeClr>
                </a:gs>
                <a:gs pos="50000">
                  <a:srgbClr val="FFC000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5400000" scaled="1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2658228899484111E-2"/>
                  <c:y val="-8.4121990796590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822786124355139E-2"/>
                  <c:y val="-1.68243981593180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3713081307774376E-2"/>
                  <c:y val="-8.4121990796590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доли'!$J$10:$L$10</c:f>
              <c:numCache>
                <c:formatCode>_-* #,##0.00_р_._-;\-* #,##0.00_р_._-;_-* "-"??_р_._-;_-@_-</c:formatCode>
                <c:ptCount val="3"/>
                <c:pt idx="0">
                  <c:v>4.6902538510742176</c:v>
                </c:pt>
                <c:pt idx="1">
                  <c:v>3.5357699998545091</c:v>
                </c:pt>
                <c:pt idx="2">
                  <c:v>3.2544936061899898</c:v>
                </c:pt>
              </c:numCache>
            </c:numRef>
          </c:val>
        </c:ser>
        <c:ser>
          <c:idx val="6"/>
          <c:order val="6"/>
          <c:tx>
            <c:strRef>
              <c:f>'В слайд новый доли'!$A$14</c:f>
              <c:strCache>
                <c:ptCount val="1"/>
                <c:pt idx="0">
                  <c:v>МЕЖБЮДЖЕТНЫЕ ТРАНСФЕРТЫ ОБЩЕГО ХАРАКТЕРА БЮДЖЕТАМ БЮДЖЕТНОЙ СИСТЕМЫ РОССИЙСКОЙ ФЕДЕРАЦИИ</c:v>
                </c:pt>
              </c:strCache>
            </c:strRef>
          </c:tx>
          <c:spPr>
            <a:gradFill>
              <a:gsLst>
                <a:gs pos="9635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0">
                  <a:schemeClr val="accent1">
                    <a:lumMod val="40000"/>
                    <a:lumOff val="60000"/>
                  </a:schemeClr>
                </a:gs>
                <a:gs pos="50000">
                  <a:srgbClr val="FFC000"/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5400000" scaled="1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2.004219575751651E-2"/>
                  <c:y val="-1.05152488495738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822786124355059E-2"/>
                  <c:y val="-6.3091493097442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687763853264548E-2"/>
                  <c:y val="-2.10304976991476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доли'!$J$14:$L$14</c:f>
              <c:numCache>
                <c:formatCode>_-* #,##0.00_р_._-;\-* #,##0.00_р_._-;_-* "-"??_р_._-;_-@_-</c:formatCode>
                <c:ptCount val="3"/>
                <c:pt idx="0">
                  <c:v>4.1219685112979718</c:v>
                </c:pt>
                <c:pt idx="1">
                  <c:v>1.326387627005708</c:v>
                </c:pt>
                <c:pt idx="2">
                  <c:v>1.3794463281665432</c:v>
                </c:pt>
              </c:numCache>
            </c:numRef>
          </c:val>
        </c:ser>
        <c:ser>
          <c:idx val="7"/>
          <c:order val="7"/>
          <c:tx>
            <c:strRef>
              <c:f>'В слайд новый доли'!$A$12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spPr>
            <a:gradFill>
              <a:gsLst>
                <a:gs pos="96350">
                  <a:srgbClr val="FFC000"/>
                </a:gs>
                <a:gs pos="50000">
                  <a:srgbClr val="FFC000"/>
                </a:gs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FFC000"/>
                </a:gs>
                <a:gs pos="100000">
                  <a:srgbClr val="FFC000"/>
                </a:gs>
              </a:gsLst>
              <a:lin ang="5400000" scaled="1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4767933716064796E-2"/>
                  <c:y val="-1.8927447929232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5822786124355216E-2"/>
                  <c:y val="-6.30931490421428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1097048165806851E-2"/>
                  <c:y val="-1.6824398159318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доли'!$J$12:$L$12</c:f>
              <c:numCache>
                <c:formatCode>_-* #,##0.00_р_._-;\-* #,##0.00_р_._-;_-* "-"??_р_._-;_-@_-</c:formatCode>
                <c:ptCount val="3"/>
                <c:pt idx="0">
                  <c:v>1.0495149812927831</c:v>
                </c:pt>
                <c:pt idx="1">
                  <c:v>1.0377684571110544</c:v>
                </c:pt>
                <c:pt idx="2">
                  <c:v>0.96785799011251139</c:v>
                </c:pt>
              </c:numCache>
            </c:numRef>
          </c:val>
        </c:ser>
        <c:ser>
          <c:idx val="8"/>
          <c:order val="8"/>
          <c:tx>
            <c:strRef>
              <c:f>'В слайд новый доли'!$A$13</c:f>
              <c:strCache>
                <c:ptCount val="1"/>
                <c:pt idx="0">
                  <c:v>ОБСЛУЖИВАНИЕ ГОСУДАРСТВЕННОГО И МУНИЦИПАЛЬНОГО ДОЛГА</c:v>
                </c:pt>
              </c:strCache>
            </c:strRef>
          </c:tx>
          <c:spPr>
            <a:gradFill>
              <a:gsLst>
                <a:gs pos="96350">
                  <a:srgbClr val="92D050"/>
                </a:gs>
                <a:gs pos="50000">
                  <a:srgbClr val="92D050"/>
                </a:gs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rgbClr val="FFC000"/>
                </a:gs>
                <a:gs pos="100000">
                  <a:srgbClr val="92D050"/>
                </a:gs>
              </a:gsLst>
              <a:lin ang="5400000" scaled="1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5822786124355139E-2"/>
                  <c:y val="-4.20609953982960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877638532645404E-2"/>
                  <c:y val="-8.4121990796590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042195757516354E-2"/>
                  <c:y val="-4.2060995398295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доли'!$J$13:$L$13</c:f>
              <c:numCache>
                <c:formatCode>_-* #,##0.00_р_._-;\-* #,##0.00_р_._-;_-* "-"??_р_._-;_-@_-</c:formatCode>
                <c:ptCount val="3"/>
                <c:pt idx="0">
                  <c:v>0.66701707955564549</c:v>
                </c:pt>
                <c:pt idx="1">
                  <c:v>0.71464308941210619</c:v>
                </c:pt>
                <c:pt idx="2">
                  <c:v>0.67632917604368192</c:v>
                </c:pt>
              </c:numCache>
            </c:numRef>
          </c:val>
        </c:ser>
        <c:ser>
          <c:idx val="9"/>
          <c:order val="9"/>
          <c:tx>
            <c:strRef>
              <c:f>'В слайд новый доли'!$A$11</c:f>
              <c:strCache>
                <c:ptCount val="1"/>
                <c:pt idx="0">
                  <c:v>НАЦИОНАЛЬНАЯ ОБОРОНА</c:v>
                </c:pt>
              </c:strCache>
            </c:strRef>
          </c:tx>
          <c:spPr>
            <a:gradFill>
              <a:gsLst>
                <a:gs pos="96350">
                  <a:srgbClr val="FFFF00"/>
                </a:gs>
                <a:gs pos="50000">
                  <a:srgbClr val="FFFF00"/>
                </a:gs>
                <a:gs pos="0">
                  <a:srgbClr val="FFFF00"/>
                </a:gs>
                <a:gs pos="50000">
                  <a:srgbClr val="FFC000"/>
                </a:gs>
                <a:gs pos="100000">
                  <a:srgbClr val="FFFF00"/>
                </a:gs>
              </a:gsLst>
              <a:lin ang="5400000" scaled="1"/>
            </a:gradFill>
            <a:ln w="38100" cap="flat" cmpd="sng" algn="ctr">
              <a:solidFill>
                <a:schemeClr val="lt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6877638532645442E-2"/>
                  <c:y val="-8.41219907965913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687763853264548E-2"/>
                  <c:y val="-1.47215139838734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3206752982387537E-2"/>
                  <c:y val="-1.2618298619488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4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'В слайд новый доли'!$G$19:$I$19</c:f>
              <c:strCache>
                <c:ptCount val="3"/>
                <c:pt idx="0">
                  <c:v> 2022  год </c:v>
                </c:pt>
                <c:pt idx="1">
                  <c:v> 2023  год </c:v>
                </c:pt>
                <c:pt idx="2">
                  <c:v> 2024  год </c:v>
                </c:pt>
              </c:strCache>
            </c:strRef>
          </c:cat>
          <c:val>
            <c:numRef>
              <c:f>'В слайд новый доли'!$J$11:$L$11</c:f>
              <c:numCache>
                <c:formatCode>_-* #,##0.00_р_._-;\-* #,##0.00_р_._-;_-* "-"??_р_._-;_-@_-</c:formatCode>
                <c:ptCount val="3"/>
                <c:pt idx="0">
                  <c:v>0.20295363785801709</c:v>
                </c:pt>
                <c:pt idx="1">
                  <c:v>4.4115903624015407E-2</c:v>
                </c:pt>
                <c:pt idx="2">
                  <c:v>4.3817991731105323E-2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5773440"/>
        <c:axId val="155447232"/>
        <c:axId val="0"/>
      </c:bar3DChart>
      <c:catAx>
        <c:axId val="155773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55447232"/>
        <c:crosses val="autoZero"/>
        <c:auto val="1"/>
        <c:lblAlgn val="ctr"/>
        <c:lblOffset val="100"/>
        <c:noMultiLvlLbl val="0"/>
      </c:catAx>
      <c:valAx>
        <c:axId val="155447232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 anchor="ctr" anchorCtr="1"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5577344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6.3567482604694719E-2"/>
          <c:y val="0.74953753604370632"/>
          <c:w val="0.82223211919267414"/>
          <c:h val="0.23784416533680508"/>
        </c:manualLayout>
      </c:layout>
      <c:overlay val="0"/>
      <c:txPr>
        <a:bodyPr/>
        <a:lstStyle/>
        <a:p>
          <a:pPr>
            <a:defRPr sz="1400" b="1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43877825726281E-2"/>
          <c:y val="0"/>
          <c:w val="0.70535654307144158"/>
          <c:h val="0.8920685691785880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E67-422D-8DB7-6885910F070C}"/>
              </c:ext>
            </c:extLst>
          </c:dPt>
          <c:dPt>
            <c:idx val="1"/>
            <c:bubble3D val="0"/>
            <c:spPr>
              <a:solidFill>
                <a:srgbClr val="F2AC44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E67-422D-8DB7-6885910F070C}"/>
              </c:ext>
            </c:extLst>
          </c:dPt>
          <c:dLbls>
            <c:dLbl>
              <c:idx val="0"/>
              <c:layout>
                <c:manualLayout>
                  <c:x val="5.2994831134438444E-4"/>
                  <c:y val="2.3956152836953598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9.2249393775026722E-2"/>
                      <c:h val="0.1133816306798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E67-422D-8DB7-6885910F070C}"/>
                </c:ext>
              </c:extLst>
            </c:dLbl>
            <c:dLbl>
              <c:idx val="1"/>
              <c:layout>
                <c:manualLayout>
                  <c:x val="3.7905263388797348E-3"/>
                  <c:y val="-4.8886844529743316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10174658599620312"/>
                      <c:h val="0.106085515449476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E67-422D-8DB7-6885910F07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30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ТФОМС по Липецкой области</c:v>
                </c:pt>
                <c:pt idx="1">
                  <c:v>Областной бюджет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 formatCode="General">
                  <c:v>11317610.800000004</c:v>
                </c:pt>
                <c:pt idx="1">
                  <c:v>12480100.89937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E67-422D-8DB7-6885910F07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3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0.99537037037037035"/>
        </c:manualLayout>
      </c:layout>
      <c:pie3DChart>
        <c:varyColors val="1"/>
        <c:ser>
          <c:idx val="0"/>
          <c:order val="0"/>
          <c:explosion val="5"/>
          <c:dPt>
            <c:idx val="0"/>
            <c:bubble3D val="0"/>
            <c:spPr>
              <a:gradFill>
                <a:gsLst>
                  <a:gs pos="14000">
                    <a:schemeClr val="accent3">
                      <a:lumMod val="75000"/>
                      <a:alpha val="70000"/>
                    </a:schemeClr>
                  </a:gs>
                  <a:gs pos="87000">
                    <a:schemeClr val="accent3">
                      <a:lumMod val="40000"/>
                      <a:lumOff val="60000"/>
                      <a:alpha val="90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F06-47A4-81AA-B334BC2C28DF}"/>
              </c:ext>
            </c:extLst>
          </c:dPt>
          <c:dPt>
            <c:idx val="1"/>
            <c:bubble3D val="0"/>
            <c:spPr>
              <a:gradFill>
                <a:gsLst>
                  <a:gs pos="55000">
                    <a:schemeClr val="accent2">
                      <a:lumMod val="75000"/>
                      <a:alpha val="80000"/>
                    </a:schemeClr>
                  </a:gs>
                  <a:gs pos="100000">
                    <a:schemeClr val="accent2">
                      <a:lumMod val="40000"/>
                      <a:lumOff val="60000"/>
                      <a:alpha val="90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F06-47A4-81AA-B334BC2C28DF}"/>
              </c:ext>
            </c:extLst>
          </c:dPt>
          <c:dPt>
            <c:idx val="2"/>
            <c:bubble3D val="0"/>
            <c:spPr>
              <a:gradFill>
                <a:gsLst>
                  <a:gs pos="59000">
                    <a:schemeClr val="accent3">
                      <a:lumMod val="75000"/>
                      <a:alpha val="80000"/>
                    </a:schemeClr>
                  </a:gs>
                  <a:gs pos="100000">
                    <a:schemeClr val="accent3">
                      <a:lumMod val="40000"/>
                      <a:lumOff val="60000"/>
                      <a:alpha val="95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F06-47A4-81AA-B334BC2C28DF}"/>
              </c:ext>
            </c:extLst>
          </c:dPt>
          <c:val>
            <c:numRef>
              <c:f>Лист1!$C$4:$C$6</c:f>
              <c:numCache>
                <c:formatCode>General</c:formatCode>
                <c:ptCount val="3"/>
                <c:pt idx="0">
                  <c:v>372.1</c:v>
                </c:pt>
                <c:pt idx="1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F06-47A4-81AA-B334BC2C28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0">
                  <a:srgbClr val="F5BF6F"/>
                </a:gs>
                <a:gs pos="50000">
                  <a:srgbClr val="EF9715"/>
                </a:gs>
                <a:gs pos="100000">
                  <a:srgbClr val="EF9715"/>
                </a:gs>
              </a:gsLst>
              <a:lin ang="5400000" scaled="0"/>
            </a:gradFill>
          </c:spPr>
          <c:invertIfNegative val="0"/>
          <c:dPt>
            <c:idx val="3"/>
            <c:invertIfNegative val="0"/>
            <c:bubble3D val="0"/>
            <c:spPr>
              <a:gradFill>
                <a:gsLst>
                  <a:gs pos="0">
                    <a:schemeClr val="accent3">
                      <a:lumMod val="40000"/>
                      <a:lumOff val="60000"/>
                    </a:schemeClr>
                  </a:gs>
                  <a:gs pos="50000">
                    <a:srgbClr val="92D050"/>
                  </a:gs>
                  <a:gs pos="100000">
                    <a:srgbClr val="92D050"/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7A1E-4958-A7EE-CBF5F5310C1B}"/>
              </c:ext>
            </c:extLst>
          </c:dPt>
          <c:dLbls>
            <c:dLbl>
              <c:idx val="0"/>
              <c:layout>
                <c:manualLayout>
                  <c:x val="1.2388693804897094E-2"/>
                  <c:y val="-2.5406504065040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A1E-4958-A7EE-CBF5F5310C1B}"/>
                </c:ext>
              </c:extLst>
            </c:dLbl>
            <c:dLbl>
              <c:idx val="1"/>
              <c:layout>
                <c:manualLayout>
                  <c:x val="1.2388693804897037E-2"/>
                  <c:y val="-5.64588979223131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1E-4958-A7EE-CBF5F5310C1B}"/>
                </c:ext>
              </c:extLst>
            </c:dLbl>
            <c:dLbl>
              <c:idx val="2"/>
              <c:layout>
                <c:manualLayout>
                  <c:x val="1.8583040707345642E-2"/>
                  <c:y val="-8.46883468834694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1E-4958-A7EE-CBF5F5310C1B}"/>
                </c:ext>
              </c:extLst>
            </c:dLbl>
            <c:dLbl>
              <c:idx val="3"/>
              <c:layout>
                <c:manualLayout>
                  <c:x val="1.3937280530509117E-2"/>
                  <c:y val="-8.46883468834688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A1E-4958-A7EE-CBF5F5310C1B}"/>
                </c:ext>
              </c:extLst>
            </c:dLbl>
            <c:dLbl>
              <c:idx val="4"/>
              <c:layout>
                <c:manualLayout>
                  <c:x val="1.7034453981733505E-2"/>
                  <c:y val="-1.69376693766937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1E-4958-A7EE-CBF5F5310C1B}"/>
                </c:ext>
              </c:extLst>
            </c:dLbl>
            <c:dLbl>
              <c:idx val="5"/>
              <c:layout>
                <c:manualLayout>
                  <c:x val="1.5485867256121369E-2"/>
                  <c:y val="-2.82294489611562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1E-4958-A7EE-CBF5F5310C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534F4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врп!$D$2:$I$2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врп!$D$19:$I$19</c:f>
              <c:numCache>
                <c:formatCode>_-* #,##0.0\ _₽_-;\-* #,##0.0\ _₽_-;_-* "-"?\ _₽_-;_-@_-</c:formatCode>
                <c:ptCount val="6"/>
                <c:pt idx="0">
                  <c:v>498.60139860139861</c:v>
                </c:pt>
                <c:pt idx="1">
                  <c:v>543.26838687028294</c:v>
                </c:pt>
                <c:pt idx="2">
                  <c:v>625.42102464102106</c:v>
                </c:pt>
                <c:pt idx="3">
                  <c:v>680.24824608742551</c:v>
                </c:pt>
                <c:pt idx="4">
                  <c:v>738.77737226277407</c:v>
                </c:pt>
                <c:pt idx="5">
                  <c:v>800.09242144177449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A1E-4958-A7EE-CBF5F5310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1572992"/>
        <c:axId val="152044672"/>
        <c:axId val="0"/>
      </c:bar3DChart>
      <c:catAx>
        <c:axId val="151572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52044672"/>
        <c:crosses val="autoZero"/>
        <c:auto val="1"/>
        <c:lblAlgn val="ctr"/>
        <c:lblOffset val="100"/>
        <c:noMultiLvlLbl val="0"/>
      </c:catAx>
      <c:valAx>
        <c:axId val="152044672"/>
        <c:scaling>
          <c:orientation val="minMax"/>
          <c:min val="0"/>
        </c:scaling>
        <c:delete val="0"/>
        <c:axPos val="l"/>
        <c:majorGridlines/>
        <c:numFmt formatCode="#,##0" sourceLinked="0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534F4F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5157299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50"/>
      <c:rotY val="22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ser>
          <c:idx val="0"/>
          <c:order val="0"/>
          <c:explosion val="5"/>
          <c:dPt>
            <c:idx val="0"/>
            <c:bubble3D val="0"/>
            <c:spPr>
              <a:gradFill>
                <a:gsLst>
                  <a:gs pos="35000">
                    <a:schemeClr val="accent3">
                      <a:lumMod val="75000"/>
                      <a:alpha val="80000"/>
                    </a:schemeClr>
                  </a:gs>
                  <a:gs pos="100000">
                    <a:schemeClr val="accent3">
                      <a:lumMod val="40000"/>
                      <a:lumOff val="60000"/>
                      <a:alpha val="90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DED-426F-9896-3B50A5B95C10}"/>
              </c:ext>
            </c:extLst>
          </c:dPt>
          <c:dPt>
            <c:idx val="1"/>
            <c:bubble3D val="0"/>
            <c:spPr>
              <a:gradFill>
                <a:gsLst>
                  <a:gs pos="53000">
                    <a:schemeClr val="accent2">
                      <a:lumMod val="75000"/>
                      <a:alpha val="80000"/>
                    </a:schemeClr>
                  </a:gs>
                  <a:gs pos="100000">
                    <a:schemeClr val="accent2">
                      <a:lumMod val="40000"/>
                      <a:lumOff val="60000"/>
                      <a:alpha val="90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DED-426F-9896-3B50A5B95C10}"/>
              </c:ext>
            </c:extLst>
          </c:dPt>
          <c:dPt>
            <c:idx val="2"/>
            <c:bubble3D val="0"/>
            <c:spPr>
              <a:gradFill>
                <a:gsLst>
                  <a:gs pos="59000">
                    <a:schemeClr val="accent3">
                      <a:lumMod val="75000"/>
                      <a:alpha val="80000"/>
                    </a:schemeClr>
                  </a:gs>
                  <a:gs pos="100000">
                    <a:schemeClr val="accent3">
                      <a:lumMod val="40000"/>
                      <a:lumOff val="60000"/>
                      <a:alpha val="95000"/>
                    </a:schemeClr>
                  </a:gs>
                </a:gsLst>
                <a:lin ang="5400000" scaled="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DED-426F-9896-3B50A5B95C10}"/>
              </c:ext>
            </c:extLst>
          </c:dPt>
          <c:val>
            <c:numRef>
              <c:f>Лист1!$C$4:$C$6</c:f>
              <c:numCache>
                <c:formatCode>General</c:formatCode>
                <c:ptCount val="3"/>
                <c:pt idx="0">
                  <c:v>200</c:v>
                </c:pt>
                <c:pt idx="1">
                  <c:v>605.5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DED-426F-9896-3B50A5B95C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3"/>
    </mc:Choice>
    <mc:Fallback>
      <c:style val="13"/>
    </mc:Fallback>
  </mc:AlternateContent>
  <c:chart>
    <c:autoTitleDeleted val="1"/>
    <c:view3D>
      <c:rotX val="10"/>
      <c:rotY val="20"/>
      <c:depthPercent val="10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6795242782152234"/>
          <c:y val="4.0599359767368247E-2"/>
          <c:w val="0.7312095636482947"/>
          <c:h val="0.84888852051388408"/>
        </c:manualLayout>
      </c:layout>
      <c:bar3D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в том числе верхний предел долга по государственным гарантиям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2315452755905518E-3"/>
                  <c:y val="2.8430776592327719E-4"/>
                </c:manualLayout>
              </c:layout>
              <c:spPr/>
              <c:txPr>
                <a:bodyPr/>
                <a:lstStyle/>
                <a:p>
                  <a:pPr>
                    <a:defRPr sz="1800" b="1" baseline="0">
                      <a:solidFill>
                        <a:srgbClr val="474343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20-40DE-B5F3-0D726AEC916E}"/>
                </c:ext>
              </c:extLst>
            </c:dLbl>
            <c:dLbl>
              <c:idx val="1"/>
              <c:layout>
                <c:manualLayout>
                  <c:x val="1.2314632545932522E-3"/>
                  <c:y val="2.8430776592327719E-4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1 447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20-40DE-B5F3-0D726AEC916E}"/>
                </c:ext>
              </c:extLst>
            </c:dLbl>
            <c:dLbl>
              <c:idx val="2"/>
              <c:layout>
                <c:manualLayout>
                  <c:x val="2.4630905511811053E-3"/>
                  <c:y val="3.5737407128984319E-3"/>
                </c:manualLayout>
              </c:layout>
              <c:tx>
                <c:rich>
                  <a:bodyPr/>
                  <a:lstStyle/>
                  <a:p>
                    <a:r>
                      <a:rPr lang="en-US" sz="1800" baseline="0" dirty="0"/>
                      <a:t>1 689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1204.4000000000001</c:v>
                </c:pt>
                <c:pt idx="1">
                  <c:v>1446.7</c:v>
                </c:pt>
                <c:pt idx="2">
                  <c:v>1688.97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620-40DE-B5F3-0D726AEC916E}"/>
            </c:ext>
          </c:extLst>
        </c:ser>
        <c:ser>
          <c:idx val="3"/>
          <c:order val="2"/>
          <c:tx>
            <c:strRef>
              <c:f>Лист1!$B$10</c:f>
              <c:strCache>
                <c:ptCount val="1"/>
                <c:pt idx="0">
                  <c:v>Верхний предел государственного долга области, всего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  <a:alpha val="86000"/>
                  </a:schemeClr>
                </a:gs>
                <a:gs pos="100000">
                  <a:schemeClr val="accent3">
                    <a:lumMod val="40000"/>
                    <a:lumOff val="60000"/>
                    <a:alpha val="83000"/>
                  </a:schemeClr>
                </a:gs>
              </a:gsLst>
              <a:lin ang="5400000" scaled="0"/>
            </a:gradFill>
            <a:ln>
              <a:noFill/>
            </a:ln>
          </c:spPr>
          <c:invertIfNegative val="0"/>
          <c:dLbls>
            <c:dLbl>
              <c:idx val="0"/>
              <c:layout>
                <c:manualLayout>
                  <c:x val="5.9185039370078768E-2"/>
                  <c:y val="-0.3454776752530776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12 076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620-40DE-B5F3-0D726AEC916E}"/>
                </c:ext>
              </c:extLst>
            </c:dLbl>
            <c:dLbl>
              <c:idx val="1"/>
              <c:layout>
                <c:manualLayout>
                  <c:x val="5.6249917979002625E-2"/>
                  <c:y val="-0.3626389030515788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12 657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620-40DE-B5F3-0D726AEC916E}"/>
                </c:ext>
              </c:extLst>
            </c:dLbl>
            <c:dLbl>
              <c:idx val="2"/>
              <c:layout>
                <c:manualLayout>
                  <c:x val="8.3333333333333204E-2"/>
                  <c:y val="-0.3666065641630459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16 877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620-40DE-B5F3-0D726AEC91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494545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12075.8</c:v>
                </c:pt>
                <c:pt idx="1">
                  <c:v>12656.6</c:v>
                </c:pt>
                <c:pt idx="2">
                  <c:v>16876.8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620-40DE-B5F3-0D726AEC916E}"/>
            </c:ext>
          </c:extLst>
        </c:ser>
        <c:ser>
          <c:idx val="4"/>
          <c:order val="3"/>
          <c:tx>
            <c:strRef>
              <c:f>Лист1!$B$12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Лист1!$C$12:$Q$12</c:f>
              <c:numCache>
                <c:formatCode>General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620-40DE-B5F3-0D726AEC916E}"/>
            </c:ext>
          </c:extLst>
        </c:ser>
        <c:ser>
          <c:idx val="2"/>
          <c:order val="1"/>
          <c:tx>
            <c:strRef>
              <c:f>Лист1!$B$13</c:f>
              <c:strCache>
                <c:ptCount val="1"/>
              </c:strCache>
            </c:strRef>
          </c:tx>
          <c:invertIfNegative val="0"/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9620-40DE-B5F3-0D726AEC91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shape val="box"/>
        <c:axId val="314540544"/>
        <c:axId val="158611648"/>
        <c:axId val="0"/>
      </c:bar3DChart>
      <c:catAx>
        <c:axId val="314540544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158611648"/>
        <c:crosses val="autoZero"/>
        <c:auto val="0"/>
        <c:lblAlgn val="ctr"/>
        <c:lblOffset val="100"/>
        <c:noMultiLvlLbl val="0"/>
      </c:catAx>
      <c:valAx>
        <c:axId val="158611648"/>
        <c:scaling>
          <c:orientation val="minMax"/>
          <c:max val="18000"/>
          <c:min val="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 sz="1600">
                    <a:solidFill>
                      <a:srgbClr val="474343"/>
                    </a:solidFill>
                  </a:defRPr>
                </a:pPr>
                <a:r>
                  <a:rPr lang="ru-RU" sz="1600" dirty="0">
                    <a:solidFill>
                      <a:srgbClr val="474343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0.20410867782152228"/>
              <c:y val="1.5908060296433678E-2"/>
            </c:manualLayout>
          </c:layout>
          <c:overlay val="0"/>
        </c:title>
        <c:numFmt formatCode="#,##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>
                <a:solidFill>
                  <a:srgbClr val="494545"/>
                </a:solidFill>
              </a:defRPr>
            </a:pPr>
            <a:endParaRPr lang="ru-RU"/>
          </a:p>
        </c:txPr>
        <c:crossAx val="314540544"/>
        <c:crosses val="autoZero"/>
        <c:crossBetween val="between"/>
        <c:majorUnit val="2000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ayout>
        <c:manualLayout>
          <c:xMode val="edge"/>
          <c:yMode val="edge"/>
          <c:x val="8.4661853234665151E-3"/>
          <c:y val="0.18109403420072248"/>
          <c:w val="0.19735900469337883"/>
          <c:h val="0.60109038220291355"/>
        </c:manualLayout>
      </c:layout>
      <c:overlay val="0"/>
      <c:txPr>
        <a:bodyPr/>
        <a:lstStyle/>
        <a:p>
          <a:pPr>
            <a:defRPr sz="1600" b="1">
              <a:solidFill>
                <a:srgbClr val="494545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4586606618913384E-2"/>
          <c:y val="2.6493021705620155E-2"/>
          <c:w val="0.91569334732034913"/>
          <c:h val="0.6997615298087739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Лист1!$B$9</c:f>
              <c:strCache>
                <c:ptCount val="1"/>
                <c:pt idx="0">
                  <c:v>Государственные ценные бумаги Липецкой области</c:v>
                </c:pt>
              </c:strCache>
            </c:strRef>
          </c:tx>
          <c:spPr>
            <a:solidFill>
              <a:srgbClr val="92D050">
                <a:lumMod val="40000"/>
                <a:lumOff val="6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876760383480741E-3"/>
                  <c:y val="-3.179033062746314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704-407E-8D21-12CFBADF3E11}"/>
                </c:ext>
              </c:extLst>
            </c:dLbl>
            <c:dLbl>
              <c:idx val="1"/>
              <c:layout>
                <c:manualLayout>
                  <c:x val="9.5871907224985998E-4"/>
                  <c:y val="-2.37852765144904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704-407E-8D21-12CFBADF3E11}"/>
                </c:ext>
              </c:extLst>
            </c:dLbl>
            <c:dLbl>
              <c:idx val="2"/>
              <c:layout>
                <c:manualLayout>
                  <c:x val="2.3198329288336007E-3"/>
                  <c:y val="-1.350525447682794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704-407E-8D21-12CFBADF3E11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Лист1!$C$9:$Q$9</c:f>
              <c:numCache>
                <c:formatCode>#,##0</c:formatCode>
                <c:ptCount val="3"/>
                <c:pt idx="0">
                  <c:v>3700</c:v>
                </c:pt>
                <c:pt idx="1">
                  <c:v>2400</c:v>
                </c:pt>
                <c:pt idx="2">
                  <c:v>3450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704-407E-8D21-12CFBADF3E11}"/>
            </c:ext>
          </c:extLst>
        </c:ser>
        <c:ser>
          <c:idx val="0"/>
          <c:order val="1"/>
          <c:tx>
            <c:strRef>
              <c:f>Лист1!$B$11</c:f>
              <c:strCache>
                <c:ptCount val="1"/>
                <c:pt idx="0">
                  <c:v>Кредиты кредитных организаций в валюте Российской Федерации</c:v>
                </c:pt>
              </c:strCache>
            </c:strRef>
          </c:tx>
          <c:spPr>
            <a:solidFill>
              <a:srgbClr val="F2AC44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000" dirty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704-407E-8D21-12CFBADF3E11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000" dirty="0"/>
                      <a:t>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704-407E-8D21-12CFBADF3E11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Лист1!$C$11:$Q$11</c:f>
              <c:numCache>
                <c:formatCode>#,##0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3350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4704-407E-8D21-12CFBADF3E11}"/>
            </c:ext>
          </c:extLst>
        </c:ser>
        <c:ser>
          <c:idx val="3"/>
          <c:order val="3"/>
          <c:tx>
            <c:strRef>
              <c:f>Лист1!$B$10</c:f>
              <c:strCache>
                <c:ptCount val="1"/>
                <c:pt idx="0">
                  <c:v>Бюджетные кредиты, полученные из федерального бюджета</c:v>
                </c:pt>
              </c:strCache>
            </c:strRef>
          </c:tx>
          <c:spPr>
            <a:solidFill>
              <a:srgbClr val="C0504D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1622501162250154E-3"/>
                  <c:y val="-1.755313506281076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7 171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704-407E-8D21-12CFBADF3E11}"/>
                </c:ext>
              </c:extLst>
            </c:dLbl>
            <c:dLbl>
              <c:idx val="1"/>
              <c:layout>
                <c:manualLayout>
                  <c:x val="0"/>
                  <c:y val="-4.176706932971752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8 810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704-407E-8D21-12CFBADF3E11}"/>
                </c:ext>
              </c:extLst>
            </c:dLbl>
            <c:dLbl>
              <c:idx val="2"/>
              <c:layout>
                <c:manualLayout>
                  <c:x val="-2.1208776727176921E-3"/>
                  <c:y val="-5.1075020446433835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8 388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704-407E-8D21-12CFBADF3E11}"/>
                </c:ext>
              </c:extLst>
            </c:dLbl>
            <c:dLbl>
              <c:idx val="4"/>
              <c:layout>
                <c:manualLayout>
                  <c:x val="6.8301227991542845E-3"/>
                  <c:y val="-2.088353466485876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704-407E-8D21-12CFBADF3E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Лист1!$C$10:$Q$10</c:f>
              <c:numCache>
                <c:formatCode>#,##0</c:formatCode>
                <c:ptCount val="3"/>
                <c:pt idx="0">
                  <c:v>7171.4</c:v>
                </c:pt>
                <c:pt idx="1">
                  <c:v>8809.9</c:v>
                </c:pt>
                <c:pt idx="2">
                  <c:v>8387.7999999999938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4704-407E-8D21-12CFBADF3E11}"/>
            </c:ext>
          </c:extLst>
        </c:ser>
        <c:ser>
          <c:idx val="4"/>
          <c:order val="4"/>
          <c:tx>
            <c:strRef>
              <c:f>Лист1!$B$12</c:f>
              <c:strCache>
                <c:ptCount val="1"/>
                <c:pt idx="0">
                  <c:v>Государственные гарантии Липецкой области</c:v>
                </c:pt>
              </c:strCache>
            </c:strRef>
          </c:tx>
          <c:spPr>
            <a:solidFill>
              <a:srgbClr val="8064A2">
                <a:lumMod val="20000"/>
                <a:lumOff val="80000"/>
              </a:srgbClr>
            </a:solidFill>
            <a:ln w="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1.2507053655520727E-3"/>
                  <c:y val="-1.987418239386745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4704-407E-8D21-12CFBADF3E11}"/>
                </c:ext>
              </c:extLst>
            </c:dLbl>
            <c:dLbl>
              <c:idx val="1"/>
              <c:layout>
                <c:manualLayout>
                  <c:x val="-2.8611324544132639E-2"/>
                  <c:y val="-6.3818689330500406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4704-407E-8D21-12CFBADF3E11}"/>
                </c:ext>
              </c:extLst>
            </c:dLbl>
            <c:dLbl>
              <c:idx val="2"/>
              <c:layout>
                <c:manualLayout>
                  <c:x val="2.9022987394779296E-2"/>
                  <c:y val="-2.3488730575344954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4704-407E-8D21-12CFBADF3E11}"/>
                </c:ext>
              </c:extLst>
            </c:dLbl>
            <c:dLbl>
              <c:idx val="3"/>
              <c:layout>
                <c:manualLayout>
                  <c:x val="2.7319415586728501E-3"/>
                  <c:y val="-1.6443728082565999E-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4704-407E-8D21-12CFBADF3E11}"/>
                </c:ext>
              </c:extLst>
            </c:dLbl>
            <c:dLbl>
              <c:idx val="4"/>
              <c:layout>
                <c:manualLayout>
                  <c:x val="5.4640982393234158E-3"/>
                  <c:y val="-2.088353466485876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4704-407E-8D21-12CFBADF3E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Лист1!$C$12:$Q$12</c:f>
              <c:numCache>
                <c:formatCode>#,##0</c:formatCode>
                <c:ptCount val="3"/>
                <c:pt idx="0">
                  <c:v>1204.4000000000001</c:v>
                </c:pt>
                <c:pt idx="1">
                  <c:v>1446.7</c:v>
                </c:pt>
                <c:pt idx="2">
                  <c:v>1688.97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1-4704-407E-8D21-12CFBADF3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5526144"/>
        <c:axId val="314426496"/>
      </c:barChart>
      <c:lineChart>
        <c:grouping val="standard"/>
        <c:varyColors val="0"/>
        <c:ser>
          <c:idx val="2"/>
          <c:order val="2"/>
          <c:tx>
            <c:strRef>
              <c:f>Лист1!$B$13</c:f>
              <c:strCache>
                <c:ptCount val="1"/>
                <c:pt idx="0">
                  <c:v>Отношение государственного долга области к налоговым и неналоговым доходам областного бюджета</c:v>
                </c:pt>
              </c:strCache>
            </c:strRef>
          </c:tx>
          <c:spPr>
            <a:ln w="38100">
              <a:solidFill>
                <a:srgbClr val="FF0000"/>
              </a:solidFill>
              <a:prstDash val="solid"/>
            </a:ln>
          </c:spPr>
          <c:marker>
            <c:symbol val="triangle"/>
            <c:size val="1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5.7353594519320178E-2"/>
                  <c:y val="-4.221722284714420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20,4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4704-407E-8D21-12CFBADF3E11}"/>
                </c:ext>
              </c:extLst>
            </c:dLbl>
            <c:dLbl>
              <c:idx val="1"/>
              <c:layout>
                <c:manualLayout>
                  <c:x val="-3.404245018904721E-2"/>
                  <c:y val="-8.287630712827566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22,4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4704-407E-8D21-12CFBADF3E11}"/>
                </c:ext>
              </c:extLst>
            </c:dLbl>
            <c:dLbl>
              <c:idx val="2"/>
              <c:layout>
                <c:manualLayout>
                  <c:x val="-0.10827127993527709"/>
                  <c:y val="-1.0105236845394321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30,4</a:t>
                    </a:r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4704-407E-8D21-12CFBADF3E11}"/>
                </c:ext>
              </c:extLst>
            </c:dLbl>
            <c:dLbl>
              <c:idx val="3"/>
              <c:layout>
                <c:manualLayout>
                  <c:x val="-3.4150613995771351E-2"/>
                  <c:y val="-4.38554227962033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4704-407E-8D21-12CFBADF3E11}"/>
                </c:ext>
              </c:extLst>
            </c:dLbl>
            <c:dLbl>
              <c:idx val="4"/>
              <c:layout>
                <c:manualLayout>
                  <c:x val="-3.4150613995771247E-2"/>
                  <c:y val="-4.8032129729175074E-2"/>
                </c:manualLayout>
              </c:layout>
              <c:tx>
                <c:rich>
                  <a:bodyPr/>
                  <a:lstStyle/>
                  <a:p>
                    <a:r>
                      <a:rPr lang="ru-RU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2</a:t>
                    </a:r>
                    <a:r>
                      <a:rPr lang="en-US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8,</a:t>
                    </a:r>
                    <a:r>
                      <a:rPr lang="ru-RU" sz="1600" dirty="0">
                        <a:solidFill>
                          <a:schemeClr val="accent4">
                            <a:lumMod val="75000"/>
                          </a:schemeClr>
                        </a:solidFill>
                      </a:rPr>
                      <a:t>7</a:t>
                    </a:r>
                    <a:endParaRPr lang="en-US" dirty="0"/>
                  </a:p>
                </c:rich>
              </c:tx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4704-407E-8D21-12CFBADF3E11}"/>
                </c:ext>
              </c:extLst>
            </c:dLbl>
            <c:numFmt formatCode="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Лист1!$C$8:$Q$8</c:f>
              <c:numCache>
                <c:formatCode>m/d/yyyy</c:formatCode>
                <c:ptCount val="3"/>
                <c:pt idx="0">
                  <c:v>44927</c:v>
                </c:pt>
                <c:pt idx="1">
                  <c:v>45292</c:v>
                </c:pt>
                <c:pt idx="2">
                  <c:v>45658</c:v>
                </c:pt>
              </c:numCache>
            </c:numRef>
          </c:cat>
          <c:val>
            <c:numRef>
              <c:f>Лист1!$C$13:$Q$13</c:f>
              <c:numCache>
                <c:formatCode>General</c:formatCode>
                <c:ptCount val="3"/>
                <c:pt idx="0">
                  <c:v>20.399999999999999</c:v>
                </c:pt>
                <c:pt idx="1">
                  <c:v>22.4</c:v>
                </c:pt>
                <c:pt idx="2">
                  <c:v>30.4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7-4704-407E-8D21-12CFBADF3E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5540992"/>
        <c:axId val="314427072"/>
      </c:lineChart>
      <c:catAx>
        <c:axId val="315526144"/>
        <c:scaling>
          <c:orientation val="minMax"/>
        </c:scaling>
        <c:delete val="0"/>
        <c:axPos val="b"/>
        <c:numFmt formatCode="m/d/yyyy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314426496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314426496"/>
        <c:scaling>
          <c:orientation val="minMax"/>
          <c:max val="18000"/>
        </c:scaling>
        <c:delete val="0"/>
        <c:axPos val="l"/>
        <c:title>
          <c:tx>
            <c:rich>
              <a:bodyPr rot="0" vert="horz"/>
              <a:lstStyle/>
              <a:p>
                <a:pPr algn="ctr">
                  <a:defRPr sz="1800">
                    <a:solidFill>
                      <a:srgbClr val="494545"/>
                    </a:solidFill>
                  </a:defRPr>
                </a:pPr>
                <a:r>
                  <a:rPr lang="ru-RU" sz="1800" dirty="0">
                    <a:solidFill>
                      <a:srgbClr val="494545"/>
                    </a:solidFill>
                  </a:rPr>
                  <a:t>млн. руб.</a:t>
                </a:r>
              </a:p>
            </c:rich>
          </c:tx>
          <c:layout>
            <c:manualLayout>
              <c:xMode val="edge"/>
              <c:yMode val="edge"/>
              <c:x val="6.6087577660387378E-2"/>
              <c:y val="3.8885639295088106E-2"/>
            </c:manualLayout>
          </c:layout>
          <c:overlay val="0"/>
          <c:spPr>
            <a:noFill/>
            <a:ln w="25400">
              <a:noFill/>
            </a:ln>
          </c:spPr>
        </c:title>
        <c:numFmt formatCode="#,##0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/>
            </a:pPr>
            <a:endParaRPr lang="ru-RU"/>
          </a:p>
        </c:txPr>
        <c:crossAx val="315526144"/>
        <c:crosses val="autoZero"/>
        <c:crossBetween val="between"/>
      </c:valAx>
      <c:valAx>
        <c:axId val="314427072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crossAx val="315540992"/>
        <c:crosses val="max"/>
        <c:crossBetween val="between"/>
      </c:valAx>
      <c:catAx>
        <c:axId val="315540992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one"/>
        <c:crossAx val="314427072"/>
        <c:crosses val="autoZero"/>
        <c:auto val="0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4.8032935717559948E-2"/>
          <c:y val="0.79725900929050564"/>
          <c:w val="0.9161328973416395"/>
          <c:h val="0.17734416531266933"/>
        </c:manualLayout>
      </c:layout>
      <c:overlay val="0"/>
      <c:spPr>
        <a:noFill/>
        <a:ln w="25400">
          <a:noFill/>
        </a:ln>
      </c:spPr>
      <c:txPr>
        <a:bodyPr/>
        <a:lstStyle/>
        <a:p>
          <a:pPr>
            <a:defRPr sz="1400" b="0">
              <a:solidFill>
                <a:srgbClr val="534F4F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200" b="1" i="0" u="none" strike="noStrike" baseline="0">
          <a:solidFill>
            <a:srgbClr val="474343"/>
          </a:solidFill>
          <a:latin typeface="+mn-lt"/>
          <a:ea typeface="Arial"/>
          <a:cs typeface="Arial"/>
        </a:defRPr>
      </a:pPr>
      <a:endParaRPr lang="ru-RU"/>
    </a:p>
  </c:txPr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1806628885454241E-2"/>
          <c:y val="0"/>
          <c:w val="0.97638674222909161"/>
          <c:h val="0.79686588655584756"/>
        </c:manualLayout>
      </c:layout>
      <c:lineChart>
        <c:grouping val="standard"/>
        <c:varyColors val="0"/>
        <c:ser>
          <c:idx val="0"/>
          <c:order val="0"/>
          <c:spPr>
            <a:ln w="57150">
              <a:solidFill>
                <a:schemeClr val="accent2">
                  <a:lumMod val="50000"/>
                </a:schemeClr>
              </a:solidFill>
            </a:ln>
          </c:spPr>
          <c:marker>
            <c:symbol val="diamond"/>
            <c:size val="11"/>
            <c:spPr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9991353220925202E-2"/>
                  <c:y val="0.157094693217566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B5E-4A8B-8C2F-E1C981631244}"/>
                </c:ext>
              </c:extLst>
            </c:dLbl>
            <c:dLbl>
              <c:idx val="1"/>
              <c:layout>
                <c:manualLayout>
                  <c:x val="-3.5667963683527905E-2"/>
                  <c:y val="0.150810905488863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B5E-4A8B-8C2F-E1C981631244}"/>
                </c:ext>
              </c:extLst>
            </c:dLbl>
            <c:dLbl>
              <c:idx val="2"/>
              <c:layout>
                <c:manualLayout>
                  <c:x val="-4.1072285711367777E-2"/>
                  <c:y val="0.157094693217566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B5E-4A8B-8C2F-E1C981631244}"/>
                </c:ext>
              </c:extLst>
            </c:dLbl>
            <c:dLbl>
              <c:idx val="3"/>
              <c:layout>
                <c:manualLayout>
                  <c:x val="-3.026372676178124E-2"/>
                  <c:y val="-0.125675754574053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B5E-4A8B-8C2F-E1C981631244}"/>
                </c:ext>
              </c:extLst>
            </c:dLbl>
            <c:dLbl>
              <c:idx val="4"/>
              <c:layout>
                <c:manualLayout>
                  <c:x val="-3.4587116299178558E-2"/>
                  <c:y val="-0.125675754574053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B5E-4A8B-8C2F-E1C981631244}"/>
                </c:ext>
              </c:extLst>
            </c:dLbl>
            <c:dLbl>
              <c:idx val="5"/>
              <c:layout>
                <c:manualLayout>
                  <c:x val="-4.1072200605274507E-2"/>
                  <c:y val="-0.131959542302755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B5E-4A8B-8C2F-E1C981631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Числ!$D$5:$I$5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Числ!$D$6:$I$6</c:f>
              <c:numCache>
                <c:formatCode>_-* #,##0.0_р_._-;\-* #,##0.0_р_._-;_-* "-"??_р_._-;_-@_-</c:formatCode>
                <c:ptCount val="6"/>
                <c:pt idx="0">
                  <c:v>1141.7</c:v>
                </c:pt>
                <c:pt idx="1">
                  <c:v>1133.8</c:v>
                </c:pt>
                <c:pt idx="2">
                  <c:v>1120</c:v>
                </c:pt>
                <c:pt idx="3">
                  <c:v>1098.7</c:v>
                </c:pt>
                <c:pt idx="4">
                  <c:v>1088.8</c:v>
                </c:pt>
                <c:pt idx="5">
                  <c:v>1076.0999999999999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BB5E-4A8B-8C2F-E1C9816312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261568"/>
        <c:axId val="152046400"/>
      </c:lineChart>
      <c:catAx>
        <c:axId val="153261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52046400"/>
        <c:crosses val="autoZero"/>
        <c:auto val="1"/>
        <c:lblAlgn val="ctr"/>
        <c:lblOffset val="100"/>
        <c:noMultiLvlLbl val="0"/>
      </c:catAx>
      <c:valAx>
        <c:axId val="152046400"/>
        <c:scaling>
          <c:orientation val="minMax"/>
          <c:max val="1300"/>
          <c:min val="900"/>
        </c:scaling>
        <c:delete val="0"/>
        <c:axPos val="l"/>
        <c:numFmt formatCode="_-* #,##0.0_р_._-;\-* #,##0.0_р_._-;_-* &quot;-&quot;??_р_._-;_-@_-" sourceLinked="1"/>
        <c:majorTickMark val="out"/>
        <c:minorTickMark val="none"/>
        <c:tickLblPos val="none"/>
        <c:crossAx val="1532615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3832141641130417E-2"/>
          <c:y val="4.9808787025898478E-2"/>
          <c:w val="0.97659176029962569"/>
          <c:h val="0.75271416887068454"/>
        </c:manualLayout>
      </c:layout>
      <c:lineChart>
        <c:grouping val="standard"/>
        <c:varyColors val="0"/>
        <c:ser>
          <c:idx val="0"/>
          <c:order val="0"/>
          <c:spPr>
            <a:ln w="5715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3.2984337759618676E-2"/>
                  <c:y val="8.15052878605610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F2A-472E-8F39-2A57BD1DC0F8}"/>
                </c:ext>
              </c:extLst>
            </c:dLbl>
            <c:dLbl>
              <c:idx val="1"/>
              <c:layout>
                <c:manualLayout>
                  <c:x val="-2.766428328226082E-2"/>
                  <c:y val="9.96175740517969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2A-472E-8F39-2A57BD1DC0F8}"/>
                </c:ext>
              </c:extLst>
            </c:dLbl>
            <c:dLbl>
              <c:idx val="2"/>
              <c:layout>
                <c:manualLayout>
                  <c:x val="-3.6176370446033404E-2"/>
                  <c:y val="0.104145645599605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F2A-472E-8F39-2A57BD1DC0F8}"/>
                </c:ext>
              </c:extLst>
            </c:dLbl>
            <c:dLbl>
              <c:idx val="3"/>
              <c:layout>
                <c:manualLayout>
                  <c:x val="-2.5536261491317672E-2"/>
                  <c:y val="-9.50895025039879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F2A-472E-8F39-2A57BD1DC0F8}"/>
                </c:ext>
              </c:extLst>
            </c:dLbl>
            <c:dLbl>
              <c:idx val="4"/>
              <c:layout>
                <c:manualLayout>
                  <c:x val="-3.6176370446033466E-2"/>
                  <c:y val="7.6977216312752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F2A-472E-8F39-2A57BD1DC0F8}"/>
                </c:ext>
              </c:extLst>
            </c:dLbl>
            <c:dLbl>
              <c:idx val="5"/>
              <c:layout>
                <c:manualLayout>
                  <c:x val="-3.4048348655090252E-2"/>
                  <c:y val="-8.1505287860561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F2A-472E-8F39-2A57BD1DC0F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 i="0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Числ!$D$5:$I$5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Числ!$D$7:$I$7</c:f>
              <c:numCache>
                <c:formatCode>_-* #,##0.0_р_._-;\-* #,##0.0_р_._-;_-* "-"??_р_._-;_-@_-</c:formatCode>
                <c:ptCount val="6"/>
                <c:pt idx="0">
                  <c:v>102.9</c:v>
                </c:pt>
                <c:pt idx="1">
                  <c:v>106.1</c:v>
                </c:pt>
                <c:pt idx="2">
                  <c:v>107.7</c:v>
                </c:pt>
                <c:pt idx="3">
                  <c:v>105.2</c:v>
                </c:pt>
                <c:pt idx="4">
                  <c:v>104.5</c:v>
                </c:pt>
                <c:pt idx="5">
                  <c:v>104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DF2A-472E-8F39-2A57BD1DC0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3263616"/>
        <c:axId val="152048128"/>
      </c:lineChart>
      <c:catAx>
        <c:axId val="153263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52048128"/>
        <c:crosses val="autoZero"/>
        <c:auto val="1"/>
        <c:lblAlgn val="ctr"/>
        <c:lblOffset val="100"/>
        <c:noMultiLvlLbl val="0"/>
      </c:catAx>
      <c:valAx>
        <c:axId val="152048128"/>
        <c:scaling>
          <c:orientation val="minMax"/>
          <c:max val="120"/>
          <c:min val="80"/>
        </c:scaling>
        <c:delete val="0"/>
        <c:axPos val="l"/>
        <c:numFmt formatCode="_-* #,##0.0_р_._-;\-* #,##0.0_р_._-;_-* &quot;-&quot;??_р_._-;_-@_-" sourceLinked="1"/>
        <c:majorTickMark val="out"/>
        <c:minorTickMark val="none"/>
        <c:tickLblPos val="none"/>
        <c:crossAx val="1532636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жил.дом!$F$17:$K$17</c:f>
              <c:strCache>
                <c:ptCount val="1"/>
                <c:pt idx="0">
                  <c:v>1253,9 1231,8 1270 1328,9 1374,7 1419,4</c:v>
                </c:pt>
              </c:strCache>
            </c:strRef>
          </c:tx>
          <c:spPr>
            <a:ln w="5715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4.4143064965716523E-2"/>
                  <c:y val="-0.111328557309004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DD-4628-9B1E-89E1A4D730EF}"/>
                </c:ext>
              </c:extLst>
            </c:dLbl>
            <c:dLbl>
              <c:idx val="1"/>
              <c:layout>
                <c:manualLayout>
                  <c:x val="-3.6606373815676219E-2"/>
                  <c:y val="-0.10019570157810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5DD-4628-9B1E-89E1A4D730EF}"/>
                </c:ext>
              </c:extLst>
            </c:dLbl>
            <c:dLbl>
              <c:idx val="2"/>
              <c:layout>
                <c:manualLayout>
                  <c:x val="-4.1989664082687325E-2"/>
                  <c:y val="-0.116895423475861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5DD-4628-9B1E-89E1A4D730EF}"/>
                </c:ext>
              </c:extLst>
            </c:dLbl>
            <c:dLbl>
              <c:idx val="3"/>
              <c:layout>
                <c:manualLayout>
                  <c:x val="-4.0913006029285104E-2"/>
                  <c:y val="0.1113285573090046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DD-4628-9B1E-89E1A4D730EF}"/>
                </c:ext>
              </c:extLst>
            </c:dLbl>
            <c:dLbl>
              <c:idx val="4"/>
              <c:layout>
                <c:manualLayout>
                  <c:x val="-3.6606458591900821E-2"/>
                  <c:y val="0.1057621294435545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5DD-4628-9B1E-89E1A4D730EF}"/>
                </c:ext>
              </c:extLst>
            </c:dLbl>
            <c:dLbl>
              <c:idx val="5"/>
              <c:layout>
                <c:manualLayout>
                  <c:x val="-4.6296296296296481E-2"/>
                  <c:y val="0.100195701578104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5DD-4628-9B1E-89E1A4D730EF}"/>
                </c:ext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жил.дом!$F$16:$K$16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жил.дом!$F$17:$K$17</c:f>
              <c:numCache>
                <c:formatCode>General</c:formatCode>
                <c:ptCount val="6"/>
                <c:pt idx="0">
                  <c:v>1253.9000000000001</c:v>
                </c:pt>
                <c:pt idx="1">
                  <c:v>1231.8</c:v>
                </c:pt>
                <c:pt idx="2">
                  <c:v>1270</c:v>
                </c:pt>
                <c:pt idx="3">
                  <c:v>1328.9</c:v>
                </c:pt>
                <c:pt idx="4">
                  <c:v>1374.7</c:v>
                </c:pt>
                <c:pt idx="5">
                  <c:v>1419.4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05DD-4628-9B1E-89E1A4D730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595328"/>
        <c:axId val="152050432"/>
      </c:lineChart>
      <c:catAx>
        <c:axId val="154595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52050432"/>
        <c:crosses val="autoZero"/>
        <c:auto val="1"/>
        <c:lblAlgn val="ctr"/>
        <c:lblOffset val="100"/>
        <c:noMultiLvlLbl val="0"/>
      </c:catAx>
      <c:valAx>
        <c:axId val="15205043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545953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жил.дом!$F$18:$K$18</c:f>
              <c:strCache>
                <c:ptCount val="1"/>
                <c:pt idx="0">
                  <c:v>155 167,1 177,2 184,5 198 204,5</c:v>
                </c:pt>
              </c:strCache>
            </c:strRef>
          </c:tx>
          <c:spPr>
            <a:ln w="57150">
              <a:solidFill>
                <a:schemeClr val="accent2">
                  <a:lumMod val="50000"/>
                </a:schemeClr>
              </a:solidFill>
            </a:ln>
          </c:spPr>
          <c:marker>
            <c:spPr>
              <a:solidFill>
                <a:schemeClr val="accent2">
                  <a:lumMod val="50000"/>
                </a:schemeClr>
              </a:solidFill>
              <a:ln w="57150">
                <a:solidFill>
                  <a:schemeClr val="accent2">
                    <a:lumMod val="50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2.7650161647098871E-2"/>
                  <c:y val="-0.113843351548269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645-4DB8-B245-B405390057DE}"/>
                </c:ext>
              </c:extLst>
            </c:dLbl>
            <c:dLbl>
              <c:idx val="1"/>
              <c:layout>
                <c:manualLayout>
                  <c:x val="-2.9777097158414149E-2"/>
                  <c:y val="-7.2859744990892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645-4DB8-B245-B405390057DE}"/>
                </c:ext>
              </c:extLst>
            </c:dLbl>
            <c:dLbl>
              <c:idx val="2"/>
              <c:layout>
                <c:manualLayout>
                  <c:x val="-3.1904032669729472E-2"/>
                  <c:y val="-9.1074681238615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645-4DB8-B245-B405390057DE}"/>
                </c:ext>
              </c:extLst>
            </c:dLbl>
            <c:dLbl>
              <c:idx val="3"/>
              <c:layout>
                <c:manualLayout>
                  <c:x val="-3.0840564914071805E-2"/>
                  <c:y val="0.1001821493624772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645-4DB8-B245-B405390057DE}"/>
                </c:ext>
              </c:extLst>
            </c:dLbl>
            <c:dLbl>
              <c:idx val="4"/>
              <c:layout>
                <c:manualLayout>
                  <c:x val="-2.5523226135783564E-2"/>
                  <c:y val="0.100182149362477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645-4DB8-B245-B405390057DE}"/>
                </c:ext>
              </c:extLst>
            </c:dLbl>
            <c:dLbl>
              <c:idx val="5"/>
              <c:layout>
                <c:manualLayout>
                  <c:x val="-3.1904032669729472E-2"/>
                  <c:y val="8.65209471766850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645-4DB8-B245-B405390057D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жил.дом!$F$16:$K$16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жил.дом!$F$18:$K$18</c:f>
              <c:numCache>
                <c:formatCode>General</c:formatCode>
                <c:ptCount val="6"/>
                <c:pt idx="0">
                  <c:v>155</c:v>
                </c:pt>
                <c:pt idx="1">
                  <c:v>167.1</c:v>
                </c:pt>
                <c:pt idx="2">
                  <c:v>177.2</c:v>
                </c:pt>
                <c:pt idx="3">
                  <c:v>184.5</c:v>
                </c:pt>
                <c:pt idx="4">
                  <c:v>198</c:v>
                </c:pt>
                <c:pt idx="5">
                  <c:v>204.5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6645-4DB8-B245-B405390057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4595840"/>
        <c:axId val="152101440"/>
      </c:lineChart>
      <c:catAx>
        <c:axId val="1545958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 b="1">
                <a:solidFill>
                  <a:srgbClr val="474343"/>
                </a:solidFill>
              </a:defRPr>
            </a:pPr>
            <a:endParaRPr lang="ru-RU"/>
          </a:p>
        </c:txPr>
        <c:crossAx val="152101440"/>
        <c:crosses val="autoZero"/>
        <c:auto val="1"/>
        <c:lblAlgn val="ctr"/>
        <c:lblOffset val="100"/>
        <c:noMultiLvlLbl val="0"/>
      </c:catAx>
      <c:valAx>
        <c:axId val="152101440"/>
        <c:scaling>
          <c:orientation val="minMax"/>
          <c:min val="150"/>
        </c:scaling>
        <c:delete val="1"/>
        <c:axPos val="l"/>
        <c:numFmt formatCode="General" sourceLinked="1"/>
        <c:majorTickMark val="out"/>
        <c:minorTickMark val="none"/>
        <c:tickLblPos val="none"/>
        <c:crossAx val="1545958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  <c:spPr>
        <a:noFill/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3.9807792822387882E-2"/>
          <c:y val="2.9010495571611714E-2"/>
          <c:w val="0.95163495774435669"/>
          <c:h val="0.8181185176552853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Лист2!$B$17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gradFill>
              <a:gsLst>
                <a:gs pos="86000">
                  <a:schemeClr val="bg2">
                    <a:lumMod val="50000"/>
                  </a:schemeClr>
                </a:gs>
                <a:gs pos="0">
                  <a:schemeClr val="accent2">
                    <a:lumMod val="40000"/>
                    <a:lumOff val="60000"/>
                  </a:schemeClr>
                </a:gs>
              </a:gsLst>
              <a:lin ang="5400000" scaled="0"/>
            </a:gradFill>
            <a:effectLst>
              <a:innerShdw blurRad="114300">
                <a:prstClr val="black"/>
              </a:innerShdw>
            </a:effectLst>
          </c:spPr>
          <c:invertIfNegative val="0"/>
          <c:dPt>
            <c:idx val="1"/>
            <c:invertIfNegative val="0"/>
            <c:bubble3D val="0"/>
            <c:spPr>
              <a:gradFill>
                <a:gsLst>
                  <a:gs pos="86000">
                    <a:schemeClr val="bg2">
                      <a:lumMod val="50000"/>
                    </a:schemeClr>
                  </a:gs>
                  <a:gs pos="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innerShdw blurRad="114300">
                  <a:prstClr val="black"/>
                </a:innerShdw>
              </a:effectLst>
            </c:spPr>
          </c:dPt>
          <c:dPt>
            <c:idx val="2"/>
            <c:invertIfNegative val="0"/>
            <c:bubble3D val="0"/>
            <c:spPr>
              <a:gradFill>
                <a:gsLst>
                  <a:gs pos="86000">
                    <a:schemeClr val="bg2">
                      <a:lumMod val="50000"/>
                    </a:schemeClr>
                  </a:gs>
                  <a:gs pos="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innerShdw blurRad="114300">
                  <a:prstClr val="black"/>
                </a:innerShdw>
              </a:effectLst>
            </c:spPr>
          </c:dPt>
          <c:dPt>
            <c:idx val="3"/>
            <c:invertIfNegative val="0"/>
            <c:bubble3D val="0"/>
            <c:spPr>
              <a:gradFill>
                <a:gsLst>
                  <a:gs pos="86000">
                    <a:schemeClr val="bg2">
                      <a:lumMod val="50000"/>
                    </a:schemeClr>
                  </a:gs>
                  <a:gs pos="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innerShdw blurRad="114300">
                  <a:prstClr val="black"/>
                </a:innerShdw>
              </a:effectLst>
            </c:spPr>
          </c:dPt>
          <c:dPt>
            <c:idx val="4"/>
            <c:invertIfNegative val="0"/>
            <c:bubble3D val="0"/>
            <c:spPr>
              <a:gradFill>
                <a:gsLst>
                  <a:gs pos="86000">
                    <a:schemeClr val="bg2">
                      <a:lumMod val="50000"/>
                    </a:schemeClr>
                  </a:gs>
                  <a:gs pos="0">
                    <a:schemeClr val="accent2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innerShdw blurRad="114300">
                  <a:prstClr val="black"/>
                </a:innerShdw>
              </a:effectLst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800" b="1" dirty="0" smtClean="0">
                        <a:solidFill>
                          <a:srgbClr val="474343"/>
                        </a:solidFill>
                      </a:rPr>
                      <a:t>49,5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"/>
                  <c:y val="-1.8500174804801321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>
                        <a:solidFill>
                          <a:srgbClr val="474343"/>
                        </a:solidFill>
                      </a:rPr>
                      <a:t>83,9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"/>
                  <c:y val="9.25008740240057E-3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>
                        <a:solidFill>
                          <a:srgbClr val="474343"/>
                        </a:solidFill>
                      </a:rPr>
                      <a:t>59,2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2.0812696655401471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>
                        <a:solidFill>
                          <a:srgbClr val="474343"/>
                        </a:solidFill>
                      </a:rPr>
                      <a:t>56,5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0825163886162244E-3"/>
                  <c:y val="3.4687827759002456E-2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>
                        <a:solidFill>
                          <a:srgbClr val="474343"/>
                        </a:solidFill>
                      </a:rPr>
                      <a:t>55,6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47434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Лист2!$C$16:$G$16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Лист2!$C$17:$G$17</c:f>
              <c:numCache>
                <c:formatCode>General</c:formatCode>
                <c:ptCount val="5"/>
                <c:pt idx="0">
                  <c:v>49538</c:v>
                </c:pt>
                <c:pt idx="1">
                  <c:v>83875</c:v>
                </c:pt>
                <c:pt idx="2">
                  <c:v>59198</c:v>
                </c:pt>
                <c:pt idx="3">
                  <c:v>56504</c:v>
                </c:pt>
                <c:pt idx="4">
                  <c:v>55613</c:v>
                </c:pt>
              </c:numCache>
            </c:numRef>
          </c:val>
        </c:ser>
        <c:ser>
          <c:idx val="1"/>
          <c:order val="1"/>
          <c:tx>
            <c:strRef>
              <c:f>Лист2!$B$18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>
              <a:gsLst>
                <a:gs pos="72000">
                  <a:schemeClr val="accent3">
                    <a:lumMod val="75000"/>
                  </a:schemeClr>
                </a:gs>
                <a:gs pos="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1800" dirty="0" smtClean="0">
                        <a:solidFill>
                          <a:srgbClr val="474343"/>
                        </a:solidFill>
                      </a:rPr>
                      <a:t>23,8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1800" smtClean="0">
                        <a:solidFill>
                          <a:srgbClr val="474343"/>
                        </a:solidFill>
                      </a:rPr>
                      <a:t>19,7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1800" dirty="0" smtClean="0">
                        <a:solidFill>
                          <a:srgbClr val="474343"/>
                        </a:solidFill>
                      </a:rPr>
                      <a:t>16,7*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1800" dirty="0" smtClean="0">
                        <a:solidFill>
                          <a:srgbClr val="474343"/>
                        </a:solidFill>
                      </a:rPr>
                      <a:t>17,2*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1800" dirty="0" smtClean="0">
                        <a:solidFill>
                          <a:srgbClr val="474343"/>
                        </a:solidFill>
                      </a:rPr>
                      <a:t>21,9*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474343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Лист2!$C$16:$G$16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Лист2!$C$18:$G$18</c:f>
              <c:numCache>
                <c:formatCode>General</c:formatCode>
                <c:ptCount val="5"/>
                <c:pt idx="0">
                  <c:v>23804</c:v>
                </c:pt>
                <c:pt idx="1">
                  <c:v>19674</c:v>
                </c:pt>
                <c:pt idx="2">
                  <c:v>16714</c:v>
                </c:pt>
                <c:pt idx="3">
                  <c:v>17241</c:v>
                </c:pt>
                <c:pt idx="4">
                  <c:v>21878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7163392"/>
        <c:axId val="36755072"/>
        <c:axId val="0"/>
      </c:bar3DChart>
      <c:catAx>
        <c:axId val="167163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 i="0" u="none" strike="noStrike" baseline="0">
                <a:solidFill>
                  <a:srgbClr val="47434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36755072"/>
        <c:crosses val="autoZero"/>
        <c:auto val="1"/>
        <c:lblAlgn val="ctr"/>
        <c:lblOffset val="100"/>
        <c:noMultiLvlLbl val="0"/>
      </c:catAx>
      <c:valAx>
        <c:axId val="36755072"/>
        <c:scaling>
          <c:orientation val="minMax"/>
          <c:max val="1000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474343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67163392"/>
        <c:crosses val="autoZero"/>
        <c:crossBetween val="between"/>
        <c:dispUnits>
          <c:builtInUnit val="thousands"/>
        </c:dispUnits>
      </c:val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14035521875555027"/>
          <c:y val="0.92988854349118277"/>
          <c:w val="0.71806747840730423"/>
          <c:h val="5.611390760523683E-2"/>
        </c:manualLayout>
      </c:layout>
      <c:overlay val="0"/>
      <c:txPr>
        <a:bodyPr/>
        <a:lstStyle/>
        <a:p>
          <a:pPr>
            <a:defRPr sz="1400" b="1" i="0" u="none" strike="noStrike" baseline="0">
              <a:solidFill>
                <a:srgbClr val="474343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spPr>
    <a:noFill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0"/>
    <c:view3D>
      <c:rotX val="10"/>
      <c:rotY val="20"/>
      <c:depthPercent val="7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9395151170933618E-2"/>
          <c:y val="4.4725700324828643E-2"/>
          <c:w val="0.9347920283224177"/>
          <c:h val="0.82231027374441268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'данные для стр-ры'!$L$16</c:f>
              <c:strCache>
                <c:ptCount val="1"/>
                <c:pt idx="0">
                  <c:v>прочие налоговые и неналоговые доходы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000" b="1" dirty="0">
                        <a:solidFill>
                          <a:schemeClr val="tx1"/>
                        </a:solidFill>
                      </a:rPr>
                      <a:t>10,3</a:t>
                    </a:r>
                    <a:endParaRPr lang="ru-RU" sz="1800" b="1" dirty="0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2B4-4B06-A241-2F7FD74611B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000" b="1" dirty="0">
                        <a:solidFill>
                          <a:schemeClr val="tx1"/>
                        </a:solidFill>
                      </a:rPr>
                      <a:t>13,7</a:t>
                    </a:r>
                    <a:endParaRPr lang="ru-RU" sz="1800" dirty="0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2B4-4B06-A241-2F7FD74611B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2000" b="1" dirty="0">
                        <a:solidFill>
                          <a:schemeClr val="tx1"/>
                        </a:solidFill>
                      </a:rPr>
                      <a:t>13,4</a:t>
                    </a:r>
                    <a:endParaRPr lang="ru-RU" sz="1800" b="1" dirty="0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2B4-4B06-A241-2F7FD74611B0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2000" b="1" dirty="0">
                        <a:solidFill>
                          <a:schemeClr val="tx1"/>
                        </a:solidFill>
                      </a:rPr>
                      <a:t>13,7</a:t>
                    </a:r>
                    <a:endParaRPr lang="ru-RU" sz="1800" b="1" dirty="0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2B4-4B06-A241-2F7FD74611B0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2000" b="1" dirty="0">
                        <a:solidFill>
                          <a:schemeClr val="tx1"/>
                        </a:solidFill>
                      </a:rPr>
                      <a:t>14,4</a:t>
                    </a:r>
                    <a:endParaRPr lang="ru-RU" sz="1800" b="1" dirty="0">
                      <a:solidFill>
                        <a:schemeClr val="bg1">
                          <a:lumMod val="85000"/>
                        </a:schemeClr>
                      </a:solidFill>
                    </a:endParaRP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'данные для стр-ры'!$M$16:$Q$16</c:f>
              <c:numCache>
                <c:formatCode>General</c:formatCode>
                <c:ptCount val="5"/>
                <c:pt idx="0">
                  <c:v>10.3</c:v>
                </c:pt>
                <c:pt idx="1">
                  <c:v>13.700000000000005</c:v>
                </c:pt>
                <c:pt idx="2">
                  <c:v>13.400000000000006</c:v>
                </c:pt>
                <c:pt idx="3">
                  <c:v>13.7</c:v>
                </c:pt>
                <c:pt idx="4">
                  <c:v>14.4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2B4-4B06-A241-2F7FD74611B0}"/>
            </c:ext>
          </c:extLst>
        </c:ser>
        <c:ser>
          <c:idx val="1"/>
          <c:order val="1"/>
          <c:tx>
            <c:strRef>
              <c:f>'данные для стр-ры'!$L$17</c:f>
              <c:strCache>
                <c:ptCount val="1"/>
                <c:pt idx="0">
                  <c:v>налог на имущество организаций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75000"/>
                  </a:schemeClr>
                </a:gs>
                <a:gs pos="50000">
                  <a:schemeClr val="accent2">
                    <a:lumMod val="40000"/>
                    <a:lumOff val="60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1.0806038752813761E-3"/>
                  <c:y val="-3.6647325022912781E-4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/>
                      <a:t>4,8</a:t>
                    </a:r>
                    <a:endParaRPr lang="ru-RU" sz="1800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2B4-4B06-A241-2F7FD74611B0}"/>
                </c:ext>
              </c:extLst>
            </c:dLbl>
            <c:dLbl>
              <c:idx val="1"/>
              <c:layout>
                <c:manualLayout>
                  <c:x val="-8.5100320938840529E-8"/>
                  <c:y val="6.2970237929981477E-3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/>
                      <a:t>5,0</a:t>
                    </a:r>
                    <a:endParaRPr lang="ru-RU" sz="1800" b="0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2B4-4B06-A241-2F7FD74611B0}"/>
                </c:ext>
              </c:extLst>
            </c:dLbl>
            <c:dLbl>
              <c:idx val="2"/>
              <c:layout>
                <c:manualLayout>
                  <c:x val="2.1615481518465463E-3"/>
                  <c:y val="6.4018295899386504E-3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/>
                      <a:t>5,2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2B4-4B06-A241-2F7FD74611B0}"/>
                </c:ext>
              </c:extLst>
            </c:dLbl>
            <c:dLbl>
              <c:idx val="3"/>
              <c:layout>
                <c:manualLayout>
                  <c:x val="4.3230112033721523E-3"/>
                  <c:y val="2.0990657708432471E-3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/>
                      <a:t>5,3</a:t>
                    </a:r>
                    <a:endParaRPr lang="ru-RU" sz="1800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E2B4-4B06-A241-2F7FD74611B0}"/>
                </c:ext>
              </c:extLst>
            </c:dLbl>
            <c:dLbl>
              <c:idx val="4"/>
              <c:layout>
                <c:manualLayout>
                  <c:x val="-7.5654185314629084E-3"/>
                  <c:y val="-2.0926455481829051E-4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/>
                      <a:t>5,4</a:t>
                    </a:r>
                    <a:endParaRPr lang="ru-RU" sz="1800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'данные для стр-ры'!$M$17:$Q$17</c:f>
              <c:numCache>
                <c:formatCode>General</c:formatCode>
                <c:ptCount val="5"/>
                <c:pt idx="0">
                  <c:v>4.8</c:v>
                </c:pt>
                <c:pt idx="1">
                  <c:v>5</c:v>
                </c:pt>
                <c:pt idx="2" formatCode="0.0">
                  <c:v>5.2</c:v>
                </c:pt>
                <c:pt idx="3">
                  <c:v>5.3</c:v>
                </c:pt>
                <c:pt idx="4">
                  <c:v>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E2B4-4B06-A241-2F7FD74611B0}"/>
            </c:ext>
          </c:extLst>
        </c:ser>
        <c:ser>
          <c:idx val="2"/>
          <c:order val="2"/>
          <c:tx>
            <c:strRef>
              <c:f>'данные для стр-ры'!$L$18</c:f>
              <c:strCache>
                <c:ptCount val="1"/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E2B4-4B06-A241-2F7FD74611B0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ru-RU"/>
                      <a:t>3,1     9%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E2B4-4B06-A241-2F7FD74611B0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ru-RU"/>
                      <a:t>4,0       11%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'данные для стр-ры'!$M$18:$Q$18</c:f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F-E2B4-4B06-A241-2F7FD74611B0}"/>
            </c:ext>
          </c:extLst>
        </c:ser>
        <c:ser>
          <c:idx val="3"/>
          <c:order val="3"/>
          <c:tx>
            <c:strRef>
              <c:f>'данные для стр-ры'!$L$19</c:f>
              <c:strCache>
                <c:ptCount val="1"/>
                <c:pt idx="0">
                  <c:v>НДФЛ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75000"/>
                  </a:schemeClr>
                </a:gs>
                <a:gs pos="50000">
                  <a:schemeClr val="accent3">
                    <a:lumMod val="40000"/>
                    <a:lumOff val="60000"/>
                  </a:schemeClr>
                </a:gs>
                <a:gs pos="100000">
                  <a:schemeClr val="accent3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z="2000" b="1" dirty="0"/>
                      <a:t>15,6</a:t>
                    </a:r>
                    <a:endParaRPr lang="ru-RU" sz="1800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E2B4-4B06-A241-2F7FD74611B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000" b="1" dirty="0"/>
                      <a:t>14,7</a:t>
                    </a:r>
                    <a:endParaRPr lang="ru-RU" sz="1800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E2B4-4B06-A241-2F7FD74611B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2000" b="1" dirty="0"/>
                      <a:t>15,2</a:t>
                    </a:r>
                    <a:endParaRPr lang="ru-RU" sz="1800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E2B4-4B06-A241-2F7FD74611B0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z="2000" b="1" dirty="0"/>
                      <a:t>1</a:t>
                    </a:r>
                    <a:r>
                      <a:rPr lang="ru-RU" sz="2000" b="1" dirty="0"/>
                      <a:t>8,1</a:t>
                    </a:r>
                    <a:endParaRPr lang="ru-RU" sz="1800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E2B4-4B06-A241-2F7FD74611B0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2000" b="1" dirty="0"/>
                      <a:t>1</a:t>
                    </a:r>
                    <a:r>
                      <a:rPr lang="ru-RU" sz="2000" b="1" dirty="0"/>
                      <a:t>9,3</a:t>
                    </a:r>
                    <a:endParaRPr lang="ru-RU" sz="1800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'данные для стр-ры'!$M$19:$Q$19</c:f>
              <c:numCache>
                <c:formatCode>General</c:formatCode>
                <c:ptCount val="5"/>
                <c:pt idx="0">
                  <c:v>15.6</c:v>
                </c:pt>
                <c:pt idx="1">
                  <c:v>14.7</c:v>
                </c:pt>
                <c:pt idx="2" formatCode="0.0">
                  <c:v>15.2</c:v>
                </c:pt>
                <c:pt idx="3">
                  <c:v>18.100000000000001</c:v>
                </c:pt>
                <c:pt idx="4">
                  <c:v>19.3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5-E2B4-4B06-A241-2F7FD74611B0}"/>
            </c:ext>
          </c:extLst>
        </c:ser>
        <c:ser>
          <c:idx val="4"/>
          <c:order val="4"/>
          <c:tx>
            <c:strRef>
              <c:f>'данные для стр-ры'!$L$20</c:f>
              <c:strCache>
                <c:ptCount val="1"/>
                <c:pt idx="0">
                  <c:v>налог на прибыль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60000"/>
                    <a:lumOff val="4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  <a:lin ang="5400000" scaled="0"/>
            </a:gradFill>
            <a:ln w="38100">
              <a:solidFill>
                <a:schemeClr val="bg1">
                  <a:lumMod val="95000"/>
                </a:schemeClr>
              </a:solidFill>
            </a:ln>
          </c:spPr>
          <c:invertIfNegative val="0"/>
          <c:dLbls>
            <c:dLbl>
              <c:idx val="0"/>
              <c:layout>
                <c:manualLayout>
                  <c:x val="-1.3808340237503485E-3"/>
                  <c:y val="-2.2644927536231946E-3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/>
                      <a:t>18,8</a:t>
                    </a:r>
                    <a:endParaRPr lang="ru-RU" sz="1800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E2B4-4B06-A241-2F7FD74611B0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sz="2000" b="1" dirty="0"/>
                      <a:t>50,0</a:t>
                    </a:r>
                    <a:endParaRPr lang="ru-RU" sz="1800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E2B4-4B06-A241-2F7FD74611B0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z="2000" b="1" dirty="0"/>
                      <a:t>25,4</a:t>
                    </a:r>
                    <a:endParaRPr lang="ru-RU" sz="1800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E2B4-4B06-A241-2F7FD74611B0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sz="2000" b="1" dirty="0"/>
                      <a:t>19,4</a:t>
                    </a:r>
                    <a:endParaRPr lang="ru-RU" sz="1800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E2B4-4B06-A241-2F7FD74611B0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sz="2000" b="1" dirty="0"/>
                      <a:t>16,5</a:t>
                    </a:r>
                    <a:endParaRPr lang="ru-RU" sz="1800" b="1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E2B4-4B06-A241-2F7FD74611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'данные для стр-ры'!$M$15:$Q$15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'данные для стр-ры'!$M$20:$Q$20</c:f>
              <c:numCache>
                <c:formatCode>General</c:formatCode>
                <c:ptCount val="5"/>
                <c:pt idx="0">
                  <c:v>18.8</c:v>
                </c:pt>
                <c:pt idx="1">
                  <c:v>50</c:v>
                </c:pt>
                <c:pt idx="2">
                  <c:v>25.4</c:v>
                </c:pt>
                <c:pt idx="3">
                  <c:v>19.399999999999999</c:v>
                </c:pt>
                <c:pt idx="4">
                  <c:v>16.5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E2B4-4B06-A241-2F7FD74611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67823360"/>
        <c:axId val="167642816"/>
        <c:axId val="0"/>
      </c:bar3DChart>
      <c:catAx>
        <c:axId val="167823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67642816"/>
        <c:crosses val="autoZero"/>
        <c:auto val="1"/>
        <c:lblAlgn val="ctr"/>
        <c:lblOffset val="100"/>
        <c:noMultiLvlLbl val="0"/>
      </c:catAx>
      <c:valAx>
        <c:axId val="167642816"/>
        <c:scaling>
          <c:orientation val="minMax"/>
          <c:max val="9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solidFill>
                  <a:srgbClr val="474343"/>
                </a:solidFill>
              </a:defRPr>
            </a:pPr>
            <a:endParaRPr lang="ru-RU"/>
          </a:p>
        </c:txPr>
        <c:crossAx val="167823360"/>
        <c:crosses val="autoZero"/>
        <c:crossBetween val="between"/>
        <c:majorUnit val="10"/>
      </c:valAx>
    </c:plotArea>
    <c:legend>
      <c:legendPos val="b"/>
      <c:layout>
        <c:manualLayout>
          <c:xMode val="edge"/>
          <c:yMode val="edge"/>
          <c:x val="0"/>
          <c:y val="0.93229637593086856"/>
          <c:w val="0.89999997446990454"/>
          <c:h val="5.582990921458119E-2"/>
        </c:manualLayout>
      </c:layout>
      <c:overlay val="0"/>
      <c:txPr>
        <a:bodyPr/>
        <a:lstStyle/>
        <a:p>
          <a:pPr>
            <a:defRPr sz="1600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млрд!$A$6</c:f>
              <c:strCache>
                <c:ptCount val="1"/>
                <c:pt idx="0">
                  <c:v>Дотации</c:v>
                </c:pt>
              </c:strCache>
            </c:strRef>
          </c:tx>
          <c:spPr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40000"/>
                    <a:lumOff val="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млрд!$B$4:$F$4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млрд!$B$6:$F$6</c:f>
              <c:numCache>
                <c:formatCode>#,##0.0</c:formatCode>
                <c:ptCount val="5"/>
                <c:pt idx="0">
                  <c:v>5.9848052000000003</c:v>
                </c:pt>
                <c:pt idx="1">
                  <c:v>1.5340458000000001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4"/>
          <c:order val="1"/>
          <c:tx>
            <c:strRef>
              <c:f>млрд!$A$7</c:f>
              <c:strCache>
                <c:ptCount val="1"/>
                <c:pt idx="0">
                  <c:v>Субсидии </c:v>
                </c:pt>
              </c:strCache>
            </c:strRef>
          </c:tx>
          <c:spPr>
            <a:gradFill>
              <a:gsLst>
                <a:gs pos="0">
                  <a:schemeClr val="bg2">
                    <a:lumMod val="90000"/>
                  </a:schemeClr>
                </a:gs>
                <a:gs pos="50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млрд!$B$7:$F$7</c:f>
              <c:numCache>
                <c:formatCode>#,##0.0</c:formatCode>
                <c:ptCount val="5"/>
                <c:pt idx="0">
                  <c:v>8.008050299999999</c:v>
                </c:pt>
                <c:pt idx="1">
                  <c:v>8.6786919999999999</c:v>
                </c:pt>
                <c:pt idx="2">
                  <c:v>9.9075804999999999</c:v>
                </c:pt>
                <c:pt idx="3">
                  <c:v>10.999237599999999</c:v>
                </c:pt>
                <c:pt idx="4">
                  <c:v>18.0023859</c:v>
                </c:pt>
              </c:numCache>
            </c:numRef>
          </c:val>
        </c:ser>
        <c:ser>
          <c:idx val="1"/>
          <c:order val="2"/>
          <c:tx>
            <c:strRef>
              <c:f>млрд!$A$8</c:f>
              <c:strCache>
                <c:ptCount val="1"/>
                <c:pt idx="0">
                  <c:v>Субвенции </c:v>
                </c:pt>
              </c:strCache>
            </c:strRef>
          </c:tx>
          <c:spPr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50000">
                  <a:srgbClr val="FFC000"/>
                </a:gs>
                <a:gs pos="100000">
                  <a:srgbClr val="FFC000"/>
                </a:gs>
              </a:gsLst>
              <a:lin ang="5400000" scaled="0"/>
            </a:gradFill>
          </c:spPr>
          <c:invertIfNegative val="0"/>
          <c:dLbls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млрд!$B$4:$F$4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млрд!$B$8:$F$8</c:f>
              <c:numCache>
                <c:formatCode>#,##0.0</c:formatCode>
                <c:ptCount val="5"/>
                <c:pt idx="0">
                  <c:v>3.4628972999999998</c:v>
                </c:pt>
                <c:pt idx="1">
                  <c:v>3.5131885</c:v>
                </c:pt>
                <c:pt idx="2">
                  <c:v>3.0359384</c:v>
                </c:pt>
                <c:pt idx="3">
                  <c:v>3.1379313</c:v>
                </c:pt>
                <c:pt idx="4">
                  <c:v>3.2181894</c:v>
                </c:pt>
              </c:numCache>
            </c:numRef>
          </c:val>
        </c:ser>
        <c:ser>
          <c:idx val="2"/>
          <c:order val="3"/>
          <c:tx>
            <c:strRef>
              <c:f>млрд!$A$9</c:f>
              <c:strCache>
                <c:ptCount val="1"/>
                <c:pt idx="0">
                  <c:v>Иные межбюджетные трансферты </c:v>
                </c:pt>
              </c:strCache>
            </c:strRef>
          </c:tx>
          <c:spPr>
            <a:gradFill>
              <a:gsLst>
                <a:gs pos="0">
                  <a:schemeClr val="accent3">
                    <a:lumMod val="40000"/>
                    <a:lumOff val="60000"/>
                  </a:schemeClr>
                </a:gs>
                <a:gs pos="50000">
                  <a:srgbClr val="92D050"/>
                </a:gs>
                <a:gs pos="100000">
                  <a:srgbClr val="92D050"/>
                </a:gs>
              </a:gsLst>
              <a:lin ang="5400000" scaled="0"/>
            </a:gradFill>
          </c:spPr>
          <c:invertIfNegative val="0"/>
          <c:dLbls>
            <c:dLbl>
              <c:idx val="4"/>
              <c:layout>
                <c:manualLayout>
                  <c:x val="-1.4431396158649752E-16"/>
                  <c:y val="-5.3280416510216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млрд!$B$4:$F$4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млрд!$B$9:$F$9</c:f>
              <c:numCache>
                <c:formatCode>#,##0.0</c:formatCode>
                <c:ptCount val="5"/>
                <c:pt idx="0">
                  <c:v>5.7637419000000003</c:v>
                </c:pt>
                <c:pt idx="1">
                  <c:v>4.4921620999999998</c:v>
                </c:pt>
                <c:pt idx="2">
                  <c:v>2.5061601000000002</c:v>
                </c:pt>
                <c:pt idx="3">
                  <c:v>1.9590646</c:v>
                </c:pt>
                <c:pt idx="4">
                  <c:v>0.65729559999999998</c:v>
                </c:pt>
              </c:numCache>
            </c:numRef>
          </c:val>
        </c:ser>
        <c:ser>
          <c:idx val="3"/>
          <c:order val="4"/>
          <c:tx>
            <c:strRef>
              <c:f>млрд!$A$10</c:f>
              <c:strCache>
                <c:ptCount val="1"/>
                <c:pt idx="0">
                  <c:v>Поступления от Фонда содействия реформированию ЖКХ</c:v>
                </c:pt>
              </c:strCache>
            </c:strRef>
          </c:tx>
          <c:spPr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50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40000"/>
                    <a:lumOff val="60000"/>
                  </a:schemeClr>
                </a:gs>
              </a:gsLst>
              <a:lin ang="5400000" scaled="0"/>
            </a:gradFill>
          </c:spPr>
          <c:invertIfNegative val="0"/>
          <c:dLbls>
            <c:dLbl>
              <c:idx val="0"/>
              <c:layout>
                <c:manualLayout>
                  <c:x val="5.8819216468553532E-3"/>
                  <c:y val="-1.8648110805539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3900083410158476E-5"/>
                  <c:y val="-1.03605588614797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9519105873255396E-3"/>
                  <c:y val="-2.664020825510831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3.9686288318432975E-3"/>
                  <c:y val="-1.1842024042479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3775582740852855E-2"/>
                  <c:y val="-3.196824990612997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-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>
                    <a:solidFill>
                      <a:srgbClr val="474343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млрд!$B$4:$F$4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2022*</c:v>
                </c:pt>
                <c:pt idx="3">
                  <c:v>2023*</c:v>
                </c:pt>
                <c:pt idx="4">
                  <c:v>2024*</c:v>
                </c:pt>
              </c:strCache>
            </c:strRef>
          </c:cat>
          <c:val>
            <c:numRef>
              <c:f>млрд!$B$10:$F$10</c:f>
              <c:numCache>
                <c:formatCode>#,##0.0</c:formatCode>
                <c:ptCount val="5"/>
                <c:pt idx="0">
                  <c:v>0.45023849999999999</c:v>
                </c:pt>
                <c:pt idx="1">
                  <c:v>1.0043576999999999</c:v>
                </c:pt>
                <c:pt idx="2">
                  <c:v>1.2640578999999998</c:v>
                </c:pt>
                <c:pt idx="3">
                  <c:v>1.1445888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54797568"/>
        <c:axId val="152103168"/>
        <c:axId val="0"/>
      </c:bar3DChart>
      <c:catAx>
        <c:axId val="1547975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152103168"/>
        <c:crossesAt val="0"/>
        <c:auto val="1"/>
        <c:lblAlgn val="ctr"/>
        <c:lblOffset val="100"/>
        <c:noMultiLvlLbl val="0"/>
      </c:catAx>
      <c:valAx>
        <c:axId val="152103168"/>
        <c:scaling>
          <c:orientation val="minMax"/>
        </c:scaling>
        <c:delete val="0"/>
        <c:axPos val="l"/>
        <c:majorGridlines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800" b="1">
                <a:solidFill>
                  <a:srgbClr val="474343"/>
                </a:solidFill>
              </a:defRPr>
            </a:pPr>
            <a:endParaRPr lang="ru-RU"/>
          </a:p>
        </c:txPr>
        <c:crossAx val="154797568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400" b="1">
              <a:solidFill>
                <a:srgbClr val="474343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40B95C6-2FF8-43F8-957E-8C9B44A3DCB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295660D5-50C0-457B-9F69-2908F6A3A681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Повышение благосостояния и качества жизни населения, формирование здорового образа жизни</a:t>
          </a:r>
        </a:p>
      </dgm:t>
    </dgm:pt>
    <dgm:pt modelId="{E3EF3A58-EEA0-4666-9C9E-B9BD36AFD3DF}" type="parTrans" cxnId="{34C20668-4A88-4113-8CC9-9F920118DF6C}">
      <dgm:prSet/>
      <dgm:spPr/>
      <dgm:t>
        <a:bodyPr/>
        <a:lstStyle/>
        <a:p>
          <a:endParaRPr lang="ru-RU"/>
        </a:p>
      </dgm:t>
    </dgm:pt>
    <dgm:pt modelId="{9B4F7897-22A4-4D7E-8D7D-DB2EDE013FE6}" type="sibTrans" cxnId="{34C20668-4A88-4113-8CC9-9F920118DF6C}">
      <dgm:prSet/>
      <dgm:spPr>
        <a:ln w="38100">
          <a:solidFill>
            <a:schemeClr val="accent3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D5AA0822-A3F1-4DA5-8BDE-45D34B1B4FB5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Создание инновационной и конкурентоспособной экономики в регионе</a:t>
          </a:r>
        </a:p>
      </dgm:t>
    </dgm:pt>
    <dgm:pt modelId="{CDD49E21-4198-4FF0-B9B4-632E78D9B583}" type="parTrans" cxnId="{0B3F8A86-832C-4187-ADC5-CA870C1F4FA0}">
      <dgm:prSet/>
      <dgm:spPr/>
      <dgm:t>
        <a:bodyPr/>
        <a:lstStyle/>
        <a:p>
          <a:endParaRPr lang="ru-RU"/>
        </a:p>
      </dgm:t>
    </dgm:pt>
    <dgm:pt modelId="{AC41C428-EE42-47B3-8E55-C25BD25CA48D}" type="sibTrans" cxnId="{0B3F8A86-832C-4187-ADC5-CA870C1F4FA0}">
      <dgm:prSet/>
      <dgm:spPr/>
      <dgm:t>
        <a:bodyPr/>
        <a:lstStyle/>
        <a:p>
          <a:endParaRPr lang="ru-RU"/>
        </a:p>
      </dgm:t>
    </dgm:pt>
    <dgm:pt modelId="{2C250395-8D0F-4A51-914E-2EA588E46356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</a:rPr>
            <a:t>Улучшение экологической обстановки и качества окружающей среды</a:t>
          </a:r>
        </a:p>
      </dgm:t>
    </dgm:pt>
    <dgm:pt modelId="{E26A2F83-5595-4E19-94D1-6330A18280EE}" type="parTrans" cxnId="{04F59660-CE6F-407D-9D0E-DC7BD49CDA64}">
      <dgm:prSet/>
      <dgm:spPr/>
      <dgm:t>
        <a:bodyPr/>
        <a:lstStyle/>
        <a:p>
          <a:endParaRPr lang="ru-RU"/>
        </a:p>
      </dgm:t>
    </dgm:pt>
    <dgm:pt modelId="{22543539-4891-4EE8-88CF-ABC4D6A0B391}" type="sibTrans" cxnId="{04F59660-CE6F-407D-9D0E-DC7BD49CDA64}">
      <dgm:prSet/>
      <dgm:spPr/>
      <dgm:t>
        <a:bodyPr/>
        <a:lstStyle/>
        <a:p>
          <a:endParaRPr lang="ru-RU"/>
        </a:p>
      </dgm:t>
    </dgm:pt>
    <dgm:pt modelId="{0283A296-534E-47A1-8E7D-62215FCAFC9C}">
      <dgm:prSet phldrT="[Текст]" custT="1"/>
      <dgm:spPr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r>
            <a:rPr lang="ru-RU" sz="2400" dirty="0">
              <a:solidFill>
                <a:srgbClr val="474343"/>
              </a:solidFill>
              <a:latin typeface="+mn-lt"/>
            </a:rPr>
            <a:t>Создание и внедрение системы эффективного государственного управления</a:t>
          </a:r>
        </a:p>
      </dgm:t>
    </dgm:pt>
    <dgm:pt modelId="{66CC8D62-F92C-4EDA-B146-4335359C8E26}" type="parTrans" cxnId="{6095F17F-FD8E-49D5-A3AA-3FCE37CE049E}">
      <dgm:prSet/>
      <dgm:spPr/>
      <dgm:t>
        <a:bodyPr/>
        <a:lstStyle/>
        <a:p>
          <a:endParaRPr lang="ru-RU"/>
        </a:p>
      </dgm:t>
    </dgm:pt>
    <dgm:pt modelId="{73F21F56-E553-4438-9912-DFB8E4A8FE4A}" type="sibTrans" cxnId="{6095F17F-FD8E-49D5-A3AA-3FCE37CE049E}">
      <dgm:prSet/>
      <dgm:spPr/>
      <dgm:t>
        <a:bodyPr/>
        <a:lstStyle/>
        <a:p>
          <a:endParaRPr lang="ru-RU"/>
        </a:p>
      </dgm:t>
    </dgm:pt>
    <dgm:pt modelId="{6102E8F5-C194-4AC2-909A-6F467E4F98DD}" type="pres">
      <dgm:prSet presAssocID="{440B95C6-2FF8-43F8-957E-8C9B44A3DCB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5625FF7C-8235-4A2F-865B-06B566A7DD54}" type="pres">
      <dgm:prSet presAssocID="{440B95C6-2FF8-43F8-957E-8C9B44A3DCB8}" presName="Name1" presStyleCnt="0"/>
      <dgm:spPr/>
    </dgm:pt>
    <dgm:pt modelId="{4DC99C31-1D03-4259-A184-3D32BC1581B7}" type="pres">
      <dgm:prSet presAssocID="{440B95C6-2FF8-43F8-957E-8C9B44A3DCB8}" presName="cycle" presStyleCnt="0"/>
      <dgm:spPr/>
    </dgm:pt>
    <dgm:pt modelId="{8FED3438-3BFF-4B8C-9C3D-DF3B0EAA1CA5}" type="pres">
      <dgm:prSet presAssocID="{440B95C6-2FF8-43F8-957E-8C9B44A3DCB8}" presName="srcNode" presStyleLbl="node1" presStyleIdx="0" presStyleCnt="4"/>
      <dgm:spPr/>
    </dgm:pt>
    <dgm:pt modelId="{2CD34791-EA14-47B1-A1E8-682EC4D9E1B6}" type="pres">
      <dgm:prSet presAssocID="{440B95C6-2FF8-43F8-957E-8C9B44A3DCB8}" presName="conn" presStyleLbl="parChTrans1D2" presStyleIdx="0" presStyleCnt="1"/>
      <dgm:spPr/>
      <dgm:t>
        <a:bodyPr/>
        <a:lstStyle/>
        <a:p>
          <a:endParaRPr lang="ru-RU"/>
        </a:p>
      </dgm:t>
    </dgm:pt>
    <dgm:pt modelId="{71BF57A5-3ED7-481B-9D80-8D38BB1727BB}" type="pres">
      <dgm:prSet presAssocID="{440B95C6-2FF8-43F8-957E-8C9B44A3DCB8}" presName="extraNode" presStyleLbl="node1" presStyleIdx="0" presStyleCnt="4"/>
      <dgm:spPr/>
    </dgm:pt>
    <dgm:pt modelId="{4BD0D328-2345-4211-BE41-58A81E6F3350}" type="pres">
      <dgm:prSet presAssocID="{440B95C6-2FF8-43F8-957E-8C9B44A3DCB8}" presName="dstNode" presStyleLbl="node1" presStyleIdx="0" presStyleCnt="4"/>
      <dgm:spPr/>
    </dgm:pt>
    <dgm:pt modelId="{84A14E12-9897-4770-8ED0-303EFC1F0BFE}" type="pres">
      <dgm:prSet presAssocID="{295660D5-50C0-457B-9F69-2908F6A3A68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F21F5E-50F0-4126-9060-C8FFC47963D6}" type="pres">
      <dgm:prSet presAssocID="{295660D5-50C0-457B-9F69-2908F6A3A681}" presName="accent_1" presStyleCnt="0"/>
      <dgm:spPr/>
    </dgm:pt>
    <dgm:pt modelId="{72DEF424-373E-4F13-96DB-14108CE10D59}" type="pres">
      <dgm:prSet presAssocID="{295660D5-50C0-457B-9F69-2908F6A3A681}" presName="accentRepeatNode" presStyleLbl="solidFgAcc1" presStyleIdx="0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254C753F-29B8-4802-8DA4-BF834F259FA4}" type="pres">
      <dgm:prSet presAssocID="{D5AA0822-A3F1-4DA5-8BDE-45D34B1B4FB5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EAC6EE-70F7-48FC-B2E2-F21BD8FBA521}" type="pres">
      <dgm:prSet presAssocID="{D5AA0822-A3F1-4DA5-8BDE-45D34B1B4FB5}" presName="accent_2" presStyleCnt="0"/>
      <dgm:spPr/>
    </dgm:pt>
    <dgm:pt modelId="{98A578EE-C0AB-4297-B8DB-C7BAA8EF41B7}" type="pres">
      <dgm:prSet presAssocID="{D5AA0822-A3F1-4DA5-8BDE-45D34B1B4FB5}" presName="accentRepeatNode" presStyleLbl="solidFgAcc1" presStyleIdx="1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1AC2927A-5C18-4111-A5E0-50C51598A0EC}" type="pres">
      <dgm:prSet presAssocID="{2C250395-8D0F-4A51-914E-2EA588E46356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374BB4-3060-466D-BA56-5940835D2050}" type="pres">
      <dgm:prSet presAssocID="{2C250395-8D0F-4A51-914E-2EA588E46356}" presName="accent_3" presStyleCnt="0"/>
      <dgm:spPr/>
    </dgm:pt>
    <dgm:pt modelId="{EBBEA12A-B6DC-4797-AE00-B33632D66F56}" type="pres">
      <dgm:prSet presAssocID="{2C250395-8D0F-4A51-914E-2EA588E46356}" presName="accentRepeatNode" presStyleLbl="solidFgAcc1" presStyleIdx="2" presStyleCnt="4"/>
      <dgm:spPr>
        <a:ln w="38100">
          <a:solidFill>
            <a:schemeClr val="accent3">
              <a:lumMod val="50000"/>
            </a:schemeClr>
          </a:solidFill>
        </a:ln>
      </dgm:spPr>
    </dgm:pt>
    <dgm:pt modelId="{4C74B351-A755-4859-BBBD-947E043810A7}" type="pres">
      <dgm:prSet presAssocID="{0283A296-534E-47A1-8E7D-62215FCAFC9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140A1D-BABC-433C-B9F4-EA070527CC4B}" type="pres">
      <dgm:prSet presAssocID="{0283A296-534E-47A1-8E7D-62215FCAFC9C}" presName="accent_4" presStyleCnt="0"/>
      <dgm:spPr/>
    </dgm:pt>
    <dgm:pt modelId="{6659AD73-16AC-44A1-99DE-878E5D9039D6}" type="pres">
      <dgm:prSet presAssocID="{0283A296-534E-47A1-8E7D-62215FCAFC9C}" presName="accentRepeatNode" presStyleLbl="solidFgAcc1" presStyleIdx="3" presStyleCnt="4"/>
      <dgm:spPr>
        <a:ln w="38100">
          <a:solidFill>
            <a:schemeClr val="accent3">
              <a:lumMod val="50000"/>
            </a:schemeClr>
          </a:solidFill>
        </a:ln>
      </dgm:spPr>
    </dgm:pt>
  </dgm:ptLst>
  <dgm:cxnLst>
    <dgm:cxn modelId="{79B6B861-720A-4BD4-AAD0-7D11F6D54E8C}" type="presOf" srcId="{0283A296-534E-47A1-8E7D-62215FCAFC9C}" destId="{4C74B351-A755-4859-BBBD-947E043810A7}" srcOrd="0" destOrd="0" presId="urn:microsoft.com/office/officeart/2008/layout/VerticalCurvedList"/>
    <dgm:cxn modelId="{04F59660-CE6F-407D-9D0E-DC7BD49CDA64}" srcId="{440B95C6-2FF8-43F8-957E-8C9B44A3DCB8}" destId="{2C250395-8D0F-4A51-914E-2EA588E46356}" srcOrd="2" destOrd="0" parTransId="{E26A2F83-5595-4E19-94D1-6330A18280EE}" sibTransId="{22543539-4891-4EE8-88CF-ABC4D6A0B391}"/>
    <dgm:cxn modelId="{36AB4B2A-44BB-455B-BD97-0FC73EC5C173}" type="presOf" srcId="{9B4F7897-22A4-4D7E-8D7D-DB2EDE013FE6}" destId="{2CD34791-EA14-47B1-A1E8-682EC4D9E1B6}" srcOrd="0" destOrd="0" presId="urn:microsoft.com/office/officeart/2008/layout/VerticalCurvedList"/>
    <dgm:cxn modelId="{D657DF98-3EE6-48CE-B0AA-0D59C68AFD76}" type="presOf" srcId="{2C250395-8D0F-4A51-914E-2EA588E46356}" destId="{1AC2927A-5C18-4111-A5E0-50C51598A0EC}" srcOrd="0" destOrd="0" presId="urn:microsoft.com/office/officeart/2008/layout/VerticalCurvedList"/>
    <dgm:cxn modelId="{AECCEBCE-2191-48EC-B647-D4959651E38A}" type="presOf" srcId="{295660D5-50C0-457B-9F69-2908F6A3A681}" destId="{84A14E12-9897-4770-8ED0-303EFC1F0BFE}" srcOrd="0" destOrd="0" presId="urn:microsoft.com/office/officeart/2008/layout/VerticalCurvedList"/>
    <dgm:cxn modelId="{34C20668-4A88-4113-8CC9-9F920118DF6C}" srcId="{440B95C6-2FF8-43F8-957E-8C9B44A3DCB8}" destId="{295660D5-50C0-457B-9F69-2908F6A3A681}" srcOrd="0" destOrd="0" parTransId="{E3EF3A58-EEA0-4666-9C9E-B9BD36AFD3DF}" sibTransId="{9B4F7897-22A4-4D7E-8D7D-DB2EDE013FE6}"/>
    <dgm:cxn modelId="{0B3F8A86-832C-4187-ADC5-CA870C1F4FA0}" srcId="{440B95C6-2FF8-43F8-957E-8C9B44A3DCB8}" destId="{D5AA0822-A3F1-4DA5-8BDE-45D34B1B4FB5}" srcOrd="1" destOrd="0" parTransId="{CDD49E21-4198-4FF0-B9B4-632E78D9B583}" sibTransId="{AC41C428-EE42-47B3-8E55-C25BD25CA48D}"/>
    <dgm:cxn modelId="{715F2EFD-4B87-4613-B144-3CC7616E1371}" type="presOf" srcId="{440B95C6-2FF8-43F8-957E-8C9B44A3DCB8}" destId="{6102E8F5-C194-4AC2-909A-6F467E4F98DD}" srcOrd="0" destOrd="0" presId="urn:microsoft.com/office/officeart/2008/layout/VerticalCurvedList"/>
    <dgm:cxn modelId="{45A8B995-CC4F-43E6-8070-E7A8C3DC2EE9}" type="presOf" srcId="{D5AA0822-A3F1-4DA5-8BDE-45D34B1B4FB5}" destId="{254C753F-29B8-4802-8DA4-BF834F259FA4}" srcOrd="0" destOrd="0" presId="urn:microsoft.com/office/officeart/2008/layout/VerticalCurvedList"/>
    <dgm:cxn modelId="{6095F17F-FD8E-49D5-A3AA-3FCE37CE049E}" srcId="{440B95C6-2FF8-43F8-957E-8C9B44A3DCB8}" destId="{0283A296-534E-47A1-8E7D-62215FCAFC9C}" srcOrd="3" destOrd="0" parTransId="{66CC8D62-F92C-4EDA-B146-4335359C8E26}" sibTransId="{73F21F56-E553-4438-9912-DFB8E4A8FE4A}"/>
    <dgm:cxn modelId="{DEFC5EB4-CC6B-4145-93B5-B32ADD7FD290}" type="presParOf" srcId="{6102E8F5-C194-4AC2-909A-6F467E4F98DD}" destId="{5625FF7C-8235-4A2F-865B-06B566A7DD54}" srcOrd="0" destOrd="0" presId="urn:microsoft.com/office/officeart/2008/layout/VerticalCurvedList"/>
    <dgm:cxn modelId="{7F38AA58-ECB8-4B44-AAD8-315D2C796722}" type="presParOf" srcId="{5625FF7C-8235-4A2F-865B-06B566A7DD54}" destId="{4DC99C31-1D03-4259-A184-3D32BC1581B7}" srcOrd="0" destOrd="0" presId="urn:microsoft.com/office/officeart/2008/layout/VerticalCurvedList"/>
    <dgm:cxn modelId="{FEB77795-761F-4189-8438-D5EEA108AFF7}" type="presParOf" srcId="{4DC99C31-1D03-4259-A184-3D32BC1581B7}" destId="{8FED3438-3BFF-4B8C-9C3D-DF3B0EAA1CA5}" srcOrd="0" destOrd="0" presId="urn:microsoft.com/office/officeart/2008/layout/VerticalCurvedList"/>
    <dgm:cxn modelId="{105DAEC2-DF21-4DBD-B093-437DD85312C4}" type="presParOf" srcId="{4DC99C31-1D03-4259-A184-3D32BC1581B7}" destId="{2CD34791-EA14-47B1-A1E8-682EC4D9E1B6}" srcOrd="1" destOrd="0" presId="urn:microsoft.com/office/officeart/2008/layout/VerticalCurvedList"/>
    <dgm:cxn modelId="{6E2D0200-CA4D-43C5-A8E7-5B3E1F181220}" type="presParOf" srcId="{4DC99C31-1D03-4259-A184-3D32BC1581B7}" destId="{71BF57A5-3ED7-481B-9D80-8D38BB1727BB}" srcOrd="2" destOrd="0" presId="urn:microsoft.com/office/officeart/2008/layout/VerticalCurvedList"/>
    <dgm:cxn modelId="{38713B95-AF0C-44B5-8E72-007BFBE0B594}" type="presParOf" srcId="{4DC99C31-1D03-4259-A184-3D32BC1581B7}" destId="{4BD0D328-2345-4211-BE41-58A81E6F3350}" srcOrd="3" destOrd="0" presId="urn:microsoft.com/office/officeart/2008/layout/VerticalCurvedList"/>
    <dgm:cxn modelId="{E9B9DA21-7A1D-4BB6-B182-8EFE24459170}" type="presParOf" srcId="{5625FF7C-8235-4A2F-865B-06B566A7DD54}" destId="{84A14E12-9897-4770-8ED0-303EFC1F0BFE}" srcOrd="1" destOrd="0" presId="urn:microsoft.com/office/officeart/2008/layout/VerticalCurvedList"/>
    <dgm:cxn modelId="{8BB46F28-49EB-41ED-9C4E-A52B0781A024}" type="presParOf" srcId="{5625FF7C-8235-4A2F-865B-06B566A7DD54}" destId="{26F21F5E-50F0-4126-9060-C8FFC47963D6}" srcOrd="2" destOrd="0" presId="urn:microsoft.com/office/officeart/2008/layout/VerticalCurvedList"/>
    <dgm:cxn modelId="{13EC4014-E297-4B38-ACEF-4B4BFE29D4E9}" type="presParOf" srcId="{26F21F5E-50F0-4126-9060-C8FFC47963D6}" destId="{72DEF424-373E-4F13-96DB-14108CE10D59}" srcOrd="0" destOrd="0" presId="urn:microsoft.com/office/officeart/2008/layout/VerticalCurvedList"/>
    <dgm:cxn modelId="{75D61B1E-4D40-47DC-94B3-61BD73F34C45}" type="presParOf" srcId="{5625FF7C-8235-4A2F-865B-06B566A7DD54}" destId="{254C753F-29B8-4802-8DA4-BF834F259FA4}" srcOrd="3" destOrd="0" presId="urn:microsoft.com/office/officeart/2008/layout/VerticalCurvedList"/>
    <dgm:cxn modelId="{6D191563-9478-4479-9CA4-30C80C1EE2EC}" type="presParOf" srcId="{5625FF7C-8235-4A2F-865B-06B566A7DD54}" destId="{C7EAC6EE-70F7-48FC-B2E2-F21BD8FBA521}" srcOrd="4" destOrd="0" presId="urn:microsoft.com/office/officeart/2008/layout/VerticalCurvedList"/>
    <dgm:cxn modelId="{55B07197-DF25-4F2D-94BB-F0328E7C965B}" type="presParOf" srcId="{C7EAC6EE-70F7-48FC-B2E2-F21BD8FBA521}" destId="{98A578EE-C0AB-4297-B8DB-C7BAA8EF41B7}" srcOrd="0" destOrd="0" presId="urn:microsoft.com/office/officeart/2008/layout/VerticalCurvedList"/>
    <dgm:cxn modelId="{FF80FBA6-A44D-4A74-9CFE-A78C202C3E35}" type="presParOf" srcId="{5625FF7C-8235-4A2F-865B-06B566A7DD54}" destId="{1AC2927A-5C18-4111-A5E0-50C51598A0EC}" srcOrd="5" destOrd="0" presId="urn:microsoft.com/office/officeart/2008/layout/VerticalCurvedList"/>
    <dgm:cxn modelId="{CC4E538A-C18B-415C-BE5F-21B99F16CD8C}" type="presParOf" srcId="{5625FF7C-8235-4A2F-865B-06B566A7DD54}" destId="{17374BB4-3060-466D-BA56-5940835D2050}" srcOrd="6" destOrd="0" presId="urn:microsoft.com/office/officeart/2008/layout/VerticalCurvedList"/>
    <dgm:cxn modelId="{B0810ED1-0892-485F-8444-8507DD0C108A}" type="presParOf" srcId="{17374BB4-3060-466D-BA56-5940835D2050}" destId="{EBBEA12A-B6DC-4797-AE00-B33632D66F56}" srcOrd="0" destOrd="0" presId="urn:microsoft.com/office/officeart/2008/layout/VerticalCurvedList"/>
    <dgm:cxn modelId="{D9C5F019-D828-42D6-B560-B2D7D4684D03}" type="presParOf" srcId="{5625FF7C-8235-4A2F-865B-06B566A7DD54}" destId="{4C74B351-A755-4859-BBBD-947E043810A7}" srcOrd="7" destOrd="0" presId="urn:microsoft.com/office/officeart/2008/layout/VerticalCurvedList"/>
    <dgm:cxn modelId="{E740D115-1CB4-41F0-9E09-FEB72923D4B5}" type="presParOf" srcId="{5625FF7C-8235-4A2F-865B-06B566A7DD54}" destId="{09140A1D-BABC-433C-B9F4-EA070527CC4B}" srcOrd="8" destOrd="0" presId="urn:microsoft.com/office/officeart/2008/layout/VerticalCurvedList"/>
    <dgm:cxn modelId="{0F90D29D-B9C2-4B74-B7C7-E84195916494}" type="presParOf" srcId="{09140A1D-BABC-433C-B9F4-EA070527CC4B}" destId="{6659AD73-16AC-44A1-99DE-878E5D9039D6}" srcOrd="0" destOrd="0" presId="urn:microsoft.com/office/officeart/2008/layout/VerticalCurvedLis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32 947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34 924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39 240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37 019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E7DD8CE-CB4D-4A2B-9E75-FA0D01EC1B68}" type="presOf" srcId="{4E7F4808-C894-40ED-B5BE-06D9FCD46DB9}" destId="{59E6176D-A2F1-45D4-A790-2A9C57E110E9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C1B38B35-481B-41FC-AC94-213BCEDA16C3}" type="presOf" srcId="{F16646FC-6848-418B-B1E3-96138E0FEEA5}" destId="{2AF64C49-9E45-4F3C-9BA6-D0A64ABAC6D7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C18103C8-E097-46CE-BBFE-AB11FEC5AD6A}" type="presOf" srcId="{57528B99-E608-4D43-8BCB-8B2813661BEC}" destId="{D85F1854-E5F6-41B9-9EFC-2FE85720D240}" srcOrd="0" destOrd="0" presId="urn:microsoft.com/office/officeart/2009/3/layout/StepUpProcess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37288CA7-9DFE-4E53-B2EC-8E661ADA8ACD}" type="presOf" srcId="{D9952A6E-51E9-46F5-AA97-003063CFD45C}" destId="{1EB1F125-C213-44F7-995F-770C58E2B83A}" srcOrd="0" destOrd="0" presId="urn:microsoft.com/office/officeart/2009/3/layout/StepUpProcess"/>
    <dgm:cxn modelId="{B5E9386F-7844-4FD6-82AF-2C727C0B9F00}" type="presOf" srcId="{8E853283-DE9F-4575-91B5-50D13E09A129}" destId="{3E7CE4A3-BB67-4B35-8CCE-1A31A01EBFCA}" srcOrd="0" destOrd="0" presId="urn:microsoft.com/office/officeart/2009/3/layout/StepUpProcess"/>
    <dgm:cxn modelId="{D5F59864-052A-4E70-BE79-B976AD372CB9}" type="presParOf" srcId="{59E6176D-A2F1-45D4-A790-2A9C57E110E9}" destId="{F3801B51-3C8A-4144-9300-DD4FFF871AEC}" srcOrd="0" destOrd="0" presId="urn:microsoft.com/office/officeart/2009/3/layout/StepUpProcess"/>
    <dgm:cxn modelId="{6E9B1B45-F42C-498F-9242-5FD1EDEE3BF2}" type="presParOf" srcId="{F3801B51-3C8A-4144-9300-DD4FFF871AEC}" destId="{0F98B4A9-900D-4D3A-917D-1B448D3EABEF}" srcOrd="0" destOrd="0" presId="urn:microsoft.com/office/officeart/2009/3/layout/StepUpProcess"/>
    <dgm:cxn modelId="{12663830-511E-4193-9974-8FD2474AAFF1}" type="presParOf" srcId="{F3801B51-3C8A-4144-9300-DD4FFF871AEC}" destId="{3E7CE4A3-BB67-4B35-8CCE-1A31A01EBFCA}" srcOrd="1" destOrd="0" presId="urn:microsoft.com/office/officeart/2009/3/layout/StepUpProcess"/>
    <dgm:cxn modelId="{783F9F56-F835-44BE-9A2C-191D766473FD}" type="presParOf" srcId="{F3801B51-3C8A-4144-9300-DD4FFF871AEC}" destId="{EFED36D8-9297-439E-8833-47CB3FCF921F}" srcOrd="2" destOrd="0" presId="urn:microsoft.com/office/officeart/2009/3/layout/StepUpProcess"/>
    <dgm:cxn modelId="{F0699589-5FB0-4524-8BDC-934890C368B7}" type="presParOf" srcId="{59E6176D-A2F1-45D4-A790-2A9C57E110E9}" destId="{FC89241E-0F22-4FEE-A867-166C8B8B31E1}" srcOrd="1" destOrd="0" presId="urn:microsoft.com/office/officeart/2009/3/layout/StepUpProcess"/>
    <dgm:cxn modelId="{7AD8A1A7-B332-4D50-8DC4-BDBC6B7573CB}" type="presParOf" srcId="{FC89241E-0F22-4FEE-A867-166C8B8B31E1}" destId="{652BFF31-ADA5-4A5F-AC0B-C11DAA825A46}" srcOrd="0" destOrd="0" presId="urn:microsoft.com/office/officeart/2009/3/layout/StepUpProcess"/>
    <dgm:cxn modelId="{7B9B7F3E-CAD7-4904-8B29-0A2CE0E6DE9A}" type="presParOf" srcId="{59E6176D-A2F1-45D4-A790-2A9C57E110E9}" destId="{56C143B6-1C15-4DE4-9866-D697EF85A06B}" srcOrd="2" destOrd="0" presId="urn:microsoft.com/office/officeart/2009/3/layout/StepUpProcess"/>
    <dgm:cxn modelId="{F7FBE738-B96A-4180-AFDD-AA04FA6573C3}" type="presParOf" srcId="{56C143B6-1C15-4DE4-9866-D697EF85A06B}" destId="{39FB82EE-FE53-4555-9BD1-160163DEE653}" srcOrd="0" destOrd="0" presId="urn:microsoft.com/office/officeart/2009/3/layout/StepUpProcess"/>
    <dgm:cxn modelId="{64BBA209-CB05-4195-A99C-669106157A39}" type="presParOf" srcId="{56C143B6-1C15-4DE4-9866-D697EF85A06B}" destId="{2AF64C49-9E45-4F3C-9BA6-D0A64ABAC6D7}" srcOrd="1" destOrd="0" presId="urn:microsoft.com/office/officeart/2009/3/layout/StepUpProcess"/>
    <dgm:cxn modelId="{31AEF350-F92A-41FA-9D6A-656396ABDDB9}" type="presParOf" srcId="{56C143B6-1C15-4DE4-9866-D697EF85A06B}" destId="{F3595227-F50B-4095-B7BC-B5F16E06E7FC}" srcOrd="2" destOrd="0" presId="urn:microsoft.com/office/officeart/2009/3/layout/StepUpProcess"/>
    <dgm:cxn modelId="{F9D98B9E-4D24-4B12-B457-48FBA6A49B9A}" type="presParOf" srcId="{59E6176D-A2F1-45D4-A790-2A9C57E110E9}" destId="{E4C63162-EC8F-4014-89C2-1C168EB4B320}" srcOrd="3" destOrd="0" presId="urn:microsoft.com/office/officeart/2009/3/layout/StepUpProcess"/>
    <dgm:cxn modelId="{038E230B-4147-4367-9C45-76B96B8C2869}" type="presParOf" srcId="{E4C63162-EC8F-4014-89C2-1C168EB4B320}" destId="{A6B68433-B7F7-4B95-90BC-BDD2D3550D71}" srcOrd="0" destOrd="0" presId="urn:microsoft.com/office/officeart/2009/3/layout/StepUpProcess"/>
    <dgm:cxn modelId="{687CB50F-2296-4DE3-B6A9-232B6B323D98}" type="presParOf" srcId="{59E6176D-A2F1-45D4-A790-2A9C57E110E9}" destId="{47CE394F-B1AB-4A59-BC63-5BB603E54DA5}" srcOrd="4" destOrd="0" presId="urn:microsoft.com/office/officeart/2009/3/layout/StepUpProcess"/>
    <dgm:cxn modelId="{44B507E1-4BBE-4BDF-9DB5-14C762147D79}" type="presParOf" srcId="{47CE394F-B1AB-4A59-BC63-5BB603E54DA5}" destId="{FCEC2791-FE35-4FC7-8A1F-D2E37EC5EF35}" srcOrd="0" destOrd="0" presId="urn:microsoft.com/office/officeart/2009/3/layout/StepUpProcess"/>
    <dgm:cxn modelId="{6FA6DDEF-A5DF-4E5F-B469-28C64D012D46}" type="presParOf" srcId="{47CE394F-B1AB-4A59-BC63-5BB603E54DA5}" destId="{D85F1854-E5F6-41B9-9EFC-2FE85720D240}" srcOrd="1" destOrd="0" presId="urn:microsoft.com/office/officeart/2009/3/layout/StepUpProcess"/>
    <dgm:cxn modelId="{1A06AE89-FC41-4D06-A990-8F427740FAFA}" type="presParOf" srcId="{47CE394F-B1AB-4A59-BC63-5BB603E54DA5}" destId="{CFD3CF80-B4CD-40C7-9A31-0B7539CC2751}" srcOrd="2" destOrd="0" presId="urn:microsoft.com/office/officeart/2009/3/layout/StepUpProcess"/>
    <dgm:cxn modelId="{477331B2-CCDC-4A78-82EB-4292F7D90251}" type="presParOf" srcId="{59E6176D-A2F1-45D4-A790-2A9C57E110E9}" destId="{34A38246-BECB-4200-B1D8-2BBD9FFC0E31}" srcOrd="5" destOrd="0" presId="urn:microsoft.com/office/officeart/2009/3/layout/StepUpProcess"/>
    <dgm:cxn modelId="{54FF6CF8-9165-425A-B5E8-E95F736C3810}" type="presParOf" srcId="{34A38246-BECB-4200-B1D8-2BBD9FFC0E31}" destId="{00863FDF-6092-4FB3-B4A3-016D61185CF2}" srcOrd="0" destOrd="0" presId="urn:microsoft.com/office/officeart/2009/3/layout/StepUpProcess"/>
    <dgm:cxn modelId="{2A30F8C2-3944-41A6-BA73-6727F23CCFDA}" type="presParOf" srcId="{59E6176D-A2F1-45D4-A790-2A9C57E110E9}" destId="{B6275954-390C-4373-9A48-2CA3F28F5808}" srcOrd="6" destOrd="0" presId="urn:microsoft.com/office/officeart/2009/3/layout/StepUpProcess"/>
    <dgm:cxn modelId="{11020551-73FD-4FC0-8FEE-467D30F2F480}" type="presParOf" srcId="{B6275954-390C-4373-9A48-2CA3F28F5808}" destId="{58BF2D5C-5BA9-407A-8A9B-C40257F52DE5}" srcOrd="0" destOrd="0" presId="urn:microsoft.com/office/officeart/2009/3/layout/StepUpProcess"/>
    <dgm:cxn modelId="{B81E577A-A2CB-4990-94FA-CDCE1E98A7DF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EC0A97-5585-4474-9E7F-DA482FC59478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8FCAFD37-AD26-47A8-81D3-2E5FB496B309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360000" indent="0">
            <a:lnSpc>
              <a:spcPts val="1500"/>
            </a:lnSpc>
            <a:spcAft>
              <a:spcPts val="0"/>
            </a:spcAft>
          </a:pPr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  <a:p>
          <a:pPr marL="540000" indent="0">
            <a:lnSpc>
              <a:spcPts val="1500"/>
            </a:lnSpc>
            <a:spcAft>
              <a:spcPts val="0"/>
            </a:spcAft>
          </a:pPr>
          <a:r>
            <a:rPr lang="ru-RU" sz="1400" b="1" i="1" dirty="0">
              <a:solidFill>
                <a:srgbClr val="FF0000"/>
              </a:solidFill>
              <a:latin typeface="+mn-lt"/>
              <a:cs typeface="Arial" charset="0"/>
            </a:rPr>
            <a:t>(с 1 января 2022 года размер социальных выплат увеличен с 20 руб. до 30 руб. для студентов, обучающихся по программам подготовки специалистов среднего звена;</a:t>
          </a:r>
        </a:p>
        <a:p>
          <a:pPr marL="540000" indent="0">
            <a:lnSpc>
              <a:spcPts val="1500"/>
            </a:lnSpc>
            <a:spcAft>
              <a:spcPts val="0"/>
            </a:spcAft>
          </a:pPr>
          <a:r>
            <a:rPr lang="ru-RU" sz="1400" b="1" i="1" dirty="0">
              <a:solidFill>
                <a:srgbClr val="FF0000"/>
              </a:solidFill>
              <a:latin typeface="+mn-lt"/>
              <a:cs typeface="Arial" charset="0"/>
            </a:rPr>
            <a:t>с 20 руб. до 55 руб. для детей, находящихся под опекой, в приемной семье; с 40 руб. до 55 руб. для студентов, обучающихся по программам подготовки квалифицированных рабочих, детей из многодетных семей, малоимущих семей, посещающих ГПД)</a:t>
          </a:r>
          <a:endParaRPr lang="ru-RU" sz="1400" i="1" dirty="0">
            <a:solidFill>
              <a:srgbClr val="FF0000"/>
            </a:solidFill>
            <a:latin typeface="+mn-lt"/>
          </a:endParaRPr>
        </a:p>
      </dgm:t>
    </dgm:pt>
    <dgm:pt modelId="{746982BA-E5AF-4E26-AD5A-A2CBB22ECCC3}" type="parTrans" cxnId="{F5417A4A-C9F6-45F8-AC23-30F37C188A74}">
      <dgm:prSet/>
      <dgm:spPr/>
      <dgm:t>
        <a:bodyPr/>
        <a:lstStyle/>
        <a:p>
          <a:endParaRPr lang="ru-RU"/>
        </a:p>
      </dgm:t>
    </dgm:pt>
    <dgm:pt modelId="{4B808550-F9E1-4C6A-94B9-DF7E7BE345D2}" type="sibTrans" cxnId="{F5417A4A-C9F6-45F8-AC23-30F37C188A74}">
      <dgm:prSet/>
      <dgm:spPr>
        <a:ln w="76200"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ru-RU"/>
        </a:p>
      </dgm:t>
    </dgm:pt>
    <dgm:pt modelId="{4593FCC2-6F03-40E1-AB05-E533CC4D0D80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Стипендии учащимся в областных  профессиональных образовательных организациях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086D4C7F-21FC-45BA-AD16-7DE3890D384A}" type="parTrans" cxnId="{89D7F9B7-A5F8-4AD6-9BC1-6F735ECB8134}">
      <dgm:prSet/>
      <dgm:spPr/>
      <dgm:t>
        <a:bodyPr/>
        <a:lstStyle/>
        <a:p>
          <a:endParaRPr lang="ru-RU"/>
        </a:p>
      </dgm:t>
    </dgm:pt>
    <dgm:pt modelId="{96C6721C-A0C1-4484-B438-913C1A0DA2C1}" type="sibTrans" cxnId="{89D7F9B7-A5F8-4AD6-9BC1-6F735ECB8134}">
      <dgm:prSet/>
      <dgm:spPr/>
      <dgm:t>
        <a:bodyPr/>
        <a:lstStyle/>
        <a:p>
          <a:endParaRPr lang="ru-RU"/>
        </a:p>
      </dgm:t>
    </dgm:pt>
    <dgm:pt modelId="{C38F5AC5-DFB9-4509-A22E-D9CA19EFD33C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(300 руб. в месяц) 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B50DAEB2-E7A4-4AB5-A194-F8CCC9B44F4F}" type="parTrans" cxnId="{A338E35F-1622-4AA3-B028-F0F1FFCE6F31}">
      <dgm:prSet/>
      <dgm:spPr/>
      <dgm:t>
        <a:bodyPr/>
        <a:lstStyle/>
        <a:p>
          <a:endParaRPr lang="ru-RU"/>
        </a:p>
      </dgm:t>
    </dgm:pt>
    <dgm:pt modelId="{AFF8E48E-3454-441F-96F3-B029796BA20D}" type="sibTrans" cxnId="{A338E35F-1622-4AA3-B028-F0F1FFCE6F31}">
      <dgm:prSet/>
      <dgm:spPr/>
      <dgm:t>
        <a:bodyPr/>
        <a:lstStyle/>
        <a:p>
          <a:endParaRPr lang="ru-RU"/>
        </a:p>
      </dgm:t>
    </dgm:pt>
    <dgm:pt modelId="{CBF8B448-AE06-4F1D-B556-91D30DFBC592}">
      <dgm:prSet phldrT="[Текст]" custT="1"/>
      <dgm:spPr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>
          <a:noFill/>
        </a:ln>
      </dgm:spPr>
      <dgm:t>
        <a:bodyPr/>
        <a:lstStyle/>
        <a:p>
          <a:pPr marL="180975" indent="0"/>
          <a:r>
            <a:rPr lang="ru-RU" sz="2200" b="1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dirty="0">
            <a:solidFill>
              <a:srgbClr val="474343"/>
            </a:solidFill>
            <a:latin typeface="+mn-lt"/>
          </a:endParaRPr>
        </a:p>
      </dgm:t>
    </dgm:pt>
    <dgm:pt modelId="{A9BBF70E-DC95-4D5E-888F-70E852B2ECBB}" type="parTrans" cxnId="{3057827A-D4E4-4ACB-AEE5-1127AFADADCD}">
      <dgm:prSet/>
      <dgm:spPr/>
      <dgm:t>
        <a:bodyPr/>
        <a:lstStyle/>
        <a:p>
          <a:endParaRPr lang="ru-RU"/>
        </a:p>
      </dgm:t>
    </dgm:pt>
    <dgm:pt modelId="{7F3F2041-7C85-4057-8630-7CC812EEE783}" type="sibTrans" cxnId="{3057827A-D4E4-4ACB-AEE5-1127AFADADCD}">
      <dgm:prSet/>
      <dgm:spPr/>
      <dgm:t>
        <a:bodyPr/>
        <a:lstStyle/>
        <a:p>
          <a:endParaRPr lang="ru-RU"/>
        </a:p>
      </dgm:t>
    </dgm:pt>
    <dgm:pt modelId="{0A1A7CE6-5F64-4652-8374-824FEF2E0A45}" type="pres">
      <dgm:prSet presAssocID="{5EEC0A97-5585-4474-9E7F-DA482FC5947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6B44136-C436-4867-980A-43DAC0C517CA}" type="pres">
      <dgm:prSet presAssocID="{5EEC0A97-5585-4474-9E7F-DA482FC59478}" presName="Name1" presStyleCnt="0"/>
      <dgm:spPr/>
    </dgm:pt>
    <dgm:pt modelId="{717E9CBB-539A-4770-B2EF-BA5E80742F4F}" type="pres">
      <dgm:prSet presAssocID="{5EEC0A97-5585-4474-9E7F-DA482FC59478}" presName="cycle" presStyleCnt="0"/>
      <dgm:spPr/>
    </dgm:pt>
    <dgm:pt modelId="{A9F34A93-89A5-4960-81C9-CB07780B8CB6}" type="pres">
      <dgm:prSet presAssocID="{5EEC0A97-5585-4474-9E7F-DA482FC59478}" presName="srcNode" presStyleLbl="node1" presStyleIdx="0" presStyleCnt="4"/>
      <dgm:spPr/>
    </dgm:pt>
    <dgm:pt modelId="{4EDC28E9-A35A-484E-B3F3-DF3AEFAF1776}" type="pres">
      <dgm:prSet presAssocID="{5EEC0A97-5585-4474-9E7F-DA482FC59478}" presName="conn" presStyleLbl="parChTrans1D2" presStyleIdx="0" presStyleCnt="1"/>
      <dgm:spPr/>
      <dgm:t>
        <a:bodyPr/>
        <a:lstStyle/>
        <a:p>
          <a:endParaRPr lang="ru-RU"/>
        </a:p>
      </dgm:t>
    </dgm:pt>
    <dgm:pt modelId="{CA3F3228-3599-4742-B104-F729E85ACA90}" type="pres">
      <dgm:prSet presAssocID="{5EEC0A97-5585-4474-9E7F-DA482FC59478}" presName="extraNode" presStyleLbl="node1" presStyleIdx="0" presStyleCnt="4"/>
      <dgm:spPr/>
    </dgm:pt>
    <dgm:pt modelId="{BDCE9C75-6B1E-471F-B9AF-E68DC9A38817}" type="pres">
      <dgm:prSet presAssocID="{5EEC0A97-5585-4474-9E7F-DA482FC59478}" presName="dstNode" presStyleLbl="node1" presStyleIdx="0" presStyleCnt="4"/>
      <dgm:spPr/>
    </dgm:pt>
    <dgm:pt modelId="{9B419F7B-0E29-4837-A139-F73F32B02462}" type="pres">
      <dgm:prSet presAssocID="{8FCAFD37-AD26-47A8-81D3-2E5FB496B309}" presName="text_1" presStyleLbl="node1" presStyleIdx="0" presStyleCnt="4" custScaleX="108869" custScaleY="150713" custLinFactNeighborX="-113" custLinFactNeighborY="-13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5DDFF4-8440-4505-BBA0-CC3453422666}" type="pres">
      <dgm:prSet presAssocID="{8FCAFD37-AD26-47A8-81D3-2E5FB496B309}" presName="accent_1" presStyleCnt="0"/>
      <dgm:spPr/>
    </dgm:pt>
    <dgm:pt modelId="{4E53794A-6DAD-4E6F-AA51-FC167C715F2E}" type="pres">
      <dgm:prSet presAssocID="{8FCAFD37-AD26-47A8-81D3-2E5FB496B309}" presName="accentRepeatNode" presStyleLbl="solidFgAcc1" presStyleIdx="0" presStyleCnt="4" custScaleX="129991" custScaleY="125704" custLinFactNeighborX="-5294" custLinFactNeighborY="-9394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6054B92C-E3AA-49CB-BF9F-DCC6DE3ADE02}" type="pres">
      <dgm:prSet presAssocID="{4593FCC2-6F03-40E1-AB05-E533CC4D0D80}" presName="text_2" presStyleLbl="node1" presStyleIdx="1" presStyleCnt="4" custLinFactNeighborX="-765" custLinFactNeighborY="79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F609FB-86FE-48B1-93ED-9615BF8B772C}" type="pres">
      <dgm:prSet presAssocID="{4593FCC2-6F03-40E1-AB05-E533CC4D0D80}" presName="accent_2" presStyleCnt="0"/>
      <dgm:spPr/>
    </dgm:pt>
    <dgm:pt modelId="{001A828D-BA8C-4570-9BEF-C1391588FA46}" type="pres">
      <dgm:prSet presAssocID="{4593FCC2-6F03-40E1-AB05-E533CC4D0D80}" presName="accentRepeatNode" presStyleLbl="solidFgAcc1" presStyleIdx="1" presStyleCnt="4" custScaleX="118833" custScaleY="109122" custLinFactNeighborX="-3323" custLinFactNeighborY="1372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AB911214-1412-44E6-97B7-B135980325F2}" type="pres">
      <dgm:prSet presAssocID="{C38F5AC5-DFB9-4509-A22E-D9CA19EFD33C}" presName="text_3" presStyleLbl="node1" presStyleIdx="2" presStyleCnt="4" custLinFactNeighborX="-160" custLinFactNeighborY="135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3E66E8-2003-4603-8133-2EBD84AA085D}" type="pres">
      <dgm:prSet presAssocID="{C38F5AC5-DFB9-4509-A22E-D9CA19EFD33C}" presName="accent_3" presStyleCnt="0"/>
      <dgm:spPr/>
    </dgm:pt>
    <dgm:pt modelId="{573D6AA8-EE03-46B4-851E-EC8AEF11A324}" type="pres">
      <dgm:prSet presAssocID="{C38F5AC5-DFB9-4509-A22E-D9CA19EFD33C}" presName="accentRepeatNode" presStyleLbl="solidFgAcc1" presStyleIdx="2" presStyleCnt="4" custScaleX="118833" custScaleY="109122" custLinFactNeighborX="-6514" custLinFactNeighborY="12784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  <dgm:pt modelId="{F9A2B237-724F-40B4-8EB7-33ABE366F6E3}" type="pres">
      <dgm:prSet presAssocID="{CBF8B448-AE06-4F1D-B556-91D30DFBC592}" presName="text_4" presStyleLbl="node1" presStyleIdx="3" presStyleCnt="4" custLinFactNeighborX="-1608" custLinFactNeighborY="280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7C235-BE43-4D2C-842B-DD08A1CD4508}" type="pres">
      <dgm:prSet presAssocID="{CBF8B448-AE06-4F1D-B556-91D30DFBC592}" presName="accent_4" presStyleCnt="0"/>
      <dgm:spPr/>
    </dgm:pt>
    <dgm:pt modelId="{3CC04E6F-F693-473A-9480-FAF6218496C5}" type="pres">
      <dgm:prSet presAssocID="{CBF8B448-AE06-4F1D-B556-91D30DFBC592}" presName="accentRepeatNode" presStyleLbl="solidFgAcc1" presStyleIdx="3" presStyleCnt="4" custScaleX="118833" custScaleY="109122" custLinFactNeighborX="2080" custLinFactNeighborY="15439"/>
      <dgm:spPr>
        <a:solidFill>
          <a:schemeClr val="accent2">
            <a:lumMod val="20000"/>
            <a:lumOff val="80000"/>
          </a:schemeClr>
        </a:solidFill>
        <a:ln w="127000">
          <a:solidFill>
            <a:schemeClr val="tx2">
              <a:lumMod val="40000"/>
              <a:lumOff val="60000"/>
            </a:schemeClr>
          </a:solidFill>
        </a:ln>
      </dgm:spPr>
    </dgm:pt>
  </dgm:ptLst>
  <dgm:cxnLst>
    <dgm:cxn modelId="{E3E02C3E-36E0-419F-955D-F7ABE4B203DF}" type="presOf" srcId="{5EEC0A97-5585-4474-9E7F-DA482FC59478}" destId="{0A1A7CE6-5F64-4652-8374-824FEF2E0A45}" srcOrd="0" destOrd="0" presId="urn:microsoft.com/office/officeart/2008/layout/VerticalCurvedList"/>
    <dgm:cxn modelId="{6C5A6290-3D0E-4A73-A104-7DF30D3B50EA}" type="presOf" srcId="{4B808550-F9E1-4C6A-94B9-DF7E7BE345D2}" destId="{4EDC28E9-A35A-484E-B3F3-DF3AEFAF1776}" srcOrd="0" destOrd="0" presId="urn:microsoft.com/office/officeart/2008/layout/VerticalCurvedList"/>
    <dgm:cxn modelId="{C7A44F6C-B12B-443F-8B4B-19E7F45029D5}" type="presOf" srcId="{C38F5AC5-DFB9-4509-A22E-D9CA19EFD33C}" destId="{AB911214-1412-44E6-97B7-B135980325F2}" srcOrd="0" destOrd="0" presId="urn:microsoft.com/office/officeart/2008/layout/VerticalCurvedList"/>
    <dgm:cxn modelId="{89D7F9B7-A5F8-4AD6-9BC1-6F735ECB8134}" srcId="{5EEC0A97-5585-4474-9E7F-DA482FC59478}" destId="{4593FCC2-6F03-40E1-AB05-E533CC4D0D80}" srcOrd="1" destOrd="0" parTransId="{086D4C7F-21FC-45BA-AD16-7DE3890D384A}" sibTransId="{96C6721C-A0C1-4484-B438-913C1A0DA2C1}"/>
    <dgm:cxn modelId="{6EFCF9AD-9872-4903-9CC2-0BD5016134A2}" type="presOf" srcId="{8FCAFD37-AD26-47A8-81D3-2E5FB496B309}" destId="{9B419F7B-0E29-4837-A139-F73F32B02462}" srcOrd="0" destOrd="0" presId="urn:microsoft.com/office/officeart/2008/layout/VerticalCurvedList"/>
    <dgm:cxn modelId="{8262668E-0D40-4113-991E-1154AF63A1A3}" type="presOf" srcId="{4593FCC2-6F03-40E1-AB05-E533CC4D0D80}" destId="{6054B92C-E3AA-49CB-BF9F-DCC6DE3ADE02}" srcOrd="0" destOrd="0" presId="urn:microsoft.com/office/officeart/2008/layout/VerticalCurvedList"/>
    <dgm:cxn modelId="{F5417A4A-C9F6-45F8-AC23-30F37C188A74}" srcId="{5EEC0A97-5585-4474-9E7F-DA482FC59478}" destId="{8FCAFD37-AD26-47A8-81D3-2E5FB496B309}" srcOrd="0" destOrd="0" parTransId="{746982BA-E5AF-4E26-AD5A-A2CBB22ECCC3}" sibTransId="{4B808550-F9E1-4C6A-94B9-DF7E7BE345D2}"/>
    <dgm:cxn modelId="{A338E35F-1622-4AA3-B028-F0F1FFCE6F31}" srcId="{5EEC0A97-5585-4474-9E7F-DA482FC59478}" destId="{C38F5AC5-DFB9-4509-A22E-D9CA19EFD33C}" srcOrd="2" destOrd="0" parTransId="{B50DAEB2-E7A4-4AB5-A194-F8CCC9B44F4F}" sibTransId="{AFF8E48E-3454-441F-96F3-B029796BA20D}"/>
    <dgm:cxn modelId="{DADC0503-9754-4D97-9D98-F0B4CB965AB8}" type="presOf" srcId="{CBF8B448-AE06-4F1D-B556-91D30DFBC592}" destId="{F9A2B237-724F-40B4-8EB7-33ABE366F6E3}" srcOrd="0" destOrd="0" presId="urn:microsoft.com/office/officeart/2008/layout/VerticalCurvedList"/>
    <dgm:cxn modelId="{3057827A-D4E4-4ACB-AEE5-1127AFADADCD}" srcId="{5EEC0A97-5585-4474-9E7F-DA482FC59478}" destId="{CBF8B448-AE06-4F1D-B556-91D30DFBC592}" srcOrd="3" destOrd="0" parTransId="{A9BBF70E-DC95-4D5E-888F-70E852B2ECBB}" sibTransId="{7F3F2041-7C85-4057-8630-7CC812EEE783}"/>
    <dgm:cxn modelId="{E8EBBBBF-400B-478C-9678-E4B6AE28FE72}" type="presParOf" srcId="{0A1A7CE6-5F64-4652-8374-824FEF2E0A45}" destId="{16B44136-C436-4867-980A-43DAC0C517CA}" srcOrd="0" destOrd="0" presId="urn:microsoft.com/office/officeart/2008/layout/VerticalCurvedList"/>
    <dgm:cxn modelId="{6AAB1267-13C4-4152-BF5D-F4BAFAAF8E4B}" type="presParOf" srcId="{16B44136-C436-4867-980A-43DAC0C517CA}" destId="{717E9CBB-539A-4770-B2EF-BA5E80742F4F}" srcOrd="0" destOrd="0" presId="urn:microsoft.com/office/officeart/2008/layout/VerticalCurvedList"/>
    <dgm:cxn modelId="{22CC898B-8A0D-4EC3-BEF4-DD45B27A2448}" type="presParOf" srcId="{717E9CBB-539A-4770-B2EF-BA5E80742F4F}" destId="{A9F34A93-89A5-4960-81C9-CB07780B8CB6}" srcOrd="0" destOrd="0" presId="urn:microsoft.com/office/officeart/2008/layout/VerticalCurvedList"/>
    <dgm:cxn modelId="{86778775-B586-47D6-8330-AA395167C26A}" type="presParOf" srcId="{717E9CBB-539A-4770-B2EF-BA5E80742F4F}" destId="{4EDC28E9-A35A-484E-B3F3-DF3AEFAF1776}" srcOrd="1" destOrd="0" presId="urn:microsoft.com/office/officeart/2008/layout/VerticalCurvedList"/>
    <dgm:cxn modelId="{B69409F8-5AF7-4496-B9F6-ACE75EF8B2C3}" type="presParOf" srcId="{717E9CBB-539A-4770-B2EF-BA5E80742F4F}" destId="{CA3F3228-3599-4742-B104-F729E85ACA90}" srcOrd="2" destOrd="0" presId="urn:microsoft.com/office/officeart/2008/layout/VerticalCurvedList"/>
    <dgm:cxn modelId="{9BB06D5F-D3D1-4455-88DA-87894377DE44}" type="presParOf" srcId="{717E9CBB-539A-4770-B2EF-BA5E80742F4F}" destId="{BDCE9C75-6B1E-471F-B9AF-E68DC9A38817}" srcOrd="3" destOrd="0" presId="urn:microsoft.com/office/officeart/2008/layout/VerticalCurvedList"/>
    <dgm:cxn modelId="{3B931A65-9EB0-4A8B-B549-CAB1D8C709AD}" type="presParOf" srcId="{16B44136-C436-4867-980A-43DAC0C517CA}" destId="{9B419F7B-0E29-4837-A139-F73F32B02462}" srcOrd="1" destOrd="0" presId="urn:microsoft.com/office/officeart/2008/layout/VerticalCurvedList"/>
    <dgm:cxn modelId="{2F83333F-DFFE-4DDC-81B5-60A65871362B}" type="presParOf" srcId="{16B44136-C436-4867-980A-43DAC0C517CA}" destId="{175DDFF4-8440-4505-BBA0-CC3453422666}" srcOrd="2" destOrd="0" presId="urn:microsoft.com/office/officeart/2008/layout/VerticalCurvedList"/>
    <dgm:cxn modelId="{12DE73B0-F3EE-4F03-B8F5-3C779DB4CA7F}" type="presParOf" srcId="{175DDFF4-8440-4505-BBA0-CC3453422666}" destId="{4E53794A-6DAD-4E6F-AA51-FC167C715F2E}" srcOrd="0" destOrd="0" presId="urn:microsoft.com/office/officeart/2008/layout/VerticalCurvedList"/>
    <dgm:cxn modelId="{B5239885-12A3-48B9-A96A-CEDEDD9C0E4F}" type="presParOf" srcId="{16B44136-C436-4867-980A-43DAC0C517CA}" destId="{6054B92C-E3AA-49CB-BF9F-DCC6DE3ADE02}" srcOrd="3" destOrd="0" presId="urn:microsoft.com/office/officeart/2008/layout/VerticalCurvedList"/>
    <dgm:cxn modelId="{0A702787-58B7-49DE-936C-AFD2085DF06E}" type="presParOf" srcId="{16B44136-C436-4867-980A-43DAC0C517CA}" destId="{FCF609FB-86FE-48B1-93ED-9615BF8B772C}" srcOrd="4" destOrd="0" presId="urn:microsoft.com/office/officeart/2008/layout/VerticalCurvedList"/>
    <dgm:cxn modelId="{998B7FDC-D668-4AC3-977A-08AFDE053F75}" type="presParOf" srcId="{FCF609FB-86FE-48B1-93ED-9615BF8B772C}" destId="{001A828D-BA8C-4570-9BEF-C1391588FA46}" srcOrd="0" destOrd="0" presId="urn:microsoft.com/office/officeart/2008/layout/VerticalCurvedList"/>
    <dgm:cxn modelId="{8F7DACF2-F548-4366-9266-60DBD886262C}" type="presParOf" srcId="{16B44136-C436-4867-980A-43DAC0C517CA}" destId="{AB911214-1412-44E6-97B7-B135980325F2}" srcOrd="5" destOrd="0" presId="urn:microsoft.com/office/officeart/2008/layout/VerticalCurvedList"/>
    <dgm:cxn modelId="{844B6002-1267-451E-8B0C-A50E38AEF619}" type="presParOf" srcId="{16B44136-C436-4867-980A-43DAC0C517CA}" destId="{803E66E8-2003-4603-8133-2EBD84AA085D}" srcOrd="6" destOrd="0" presId="urn:microsoft.com/office/officeart/2008/layout/VerticalCurvedList"/>
    <dgm:cxn modelId="{FD4B7909-6275-4B37-9176-68A4CE0742FA}" type="presParOf" srcId="{803E66E8-2003-4603-8133-2EBD84AA085D}" destId="{573D6AA8-EE03-46B4-851E-EC8AEF11A324}" srcOrd="0" destOrd="0" presId="urn:microsoft.com/office/officeart/2008/layout/VerticalCurvedList"/>
    <dgm:cxn modelId="{6F397A1E-CC09-4677-BCB7-C24DA5908B7B}" type="presParOf" srcId="{16B44136-C436-4867-980A-43DAC0C517CA}" destId="{F9A2B237-724F-40B4-8EB7-33ABE366F6E3}" srcOrd="7" destOrd="0" presId="urn:microsoft.com/office/officeart/2008/layout/VerticalCurvedList"/>
    <dgm:cxn modelId="{BED0BFF9-4685-4D43-9F78-F04AD625B590}" type="presParOf" srcId="{16B44136-C436-4867-980A-43DAC0C517CA}" destId="{5C07C235-BE43-4D2C-842B-DD08A1CD4508}" srcOrd="8" destOrd="0" presId="urn:microsoft.com/office/officeart/2008/layout/VerticalCurvedList"/>
    <dgm:cxn modelId="{E1657C82-E91B-4998-B38D-0F6A0D711ED0}" type="presParOf" srcId="{5C07C235-BE43-4D2C-842B-DD08A1CD4508}" destId="{3CC04E6F-F693-473A-9480-FAF6218496C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многодетные семьи</a:t>
          </a: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 одиноких матерей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получателей пенсий по потери кормильца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одиноко проживающие пенсионеры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/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CCB8012D-D9D0-4C82-BAD6-F6B205482B62}" type="presOf" srcId="{507954F7-93DF-462E-B929-102B3B343C03}" destId="{D846726A-E631-40D2-951C-50EB09DF9818}" srcOrd="0" destOrd="0" presId="urn:microsoft.com/office/officeart/2005/8/layout/chevron2"/>
    <dgm:cxn modelId="{77979408-5B48-4128-8172-47F5D353D198}" type="presOf" srcId="{778BF3AA-9928-42F2-BC3D-23422361A372}" destId="{265B68A7-C829-49FC-BD19-C5B6BD74B06D}" srcOrd="0" destOrd="0" presId="urn:microsoft.com/office/officeart/2005/8/layout/chevron2"/>
    <dgm:cxn modelId="{002BB46F-3924-496D-B7C2-613CB5499453}" type="presOf" srcId="{976D5580-9F95-40AD-A769-B3CDEF41E43C}" destId="{10ED6CD1-A407-4C77-8E07-382F394AE98F}" srcOrd="0" destOrd="0" presId="urn:microsoft.com/office/officeart/2005/8/layout/chevron2"/>
    <dgm:cxn modelId="{A4373A38-3D59-4499-A204-E8E0E826091D}" type="presOf" srcId="{CF35C349-0017-4F13-9057-00380EC08841}" destId="{4F0370CA-6E58-42A1-B0A0-A6E5B28554B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D9EBC8DC-97EE-4DC4-A85D-9AD048C2EC82}" type="presOf" srcId="{10FD7BE8-B274-4BDF-808B-4612884E16EF}" destId="{499C7D28-433D-42DA-956C-43611CA8A97E}" srcOrd="0" destOrd="0" presId="urn:microsoft.com/office/officeart/2005/8/layout/chevron2"/>
    <dgm:cxn modelId="{C7E74458-40AC-45EB-B729-853D86F26D8A}" type="presOf" srcId="{8D405251-E712-41B7-A8EE-A1B185D322AD}" destId="{11C6DC8C-E550-49B0-A867-FAC0390739C4}" srcOrd="0" destOrd="0" presId="urn:microsoft.com/office/officeart/2005/8/layout/chevron2"/>
    <dgm:cxn modelId="{A2B23BF8-DAB6-450C-B9F9-7765A17F6A64}" type="presOf" srcId="{173C445B-43DF-41E1-AD78-638FC5DD16E8}" destId="{7CB85A0C-4C16-4E6E-ABE5-0A29B01B5DAE}" srcOrd="0" destOrd="0" presId="urn:microsoft.com/office/officeart/2005/8/layout/chevron2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05134077-9EB3-438D-937F-44F2B29B299A}" type="presOf" srcId="{982004FB-623B-4E1A-8F11-0F5B88A3D2A5}" destId="{4A646B63-A71B-4D11-872A-0F7FAA969745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5957DB10-31E9-43EE-A4E2-5F37C555521A}" type="presOf" srcId="{B9A48880-4984-4858-92F2-C38D659A6F11}" destId="{3592BB21-7A9F-43DF-8A3D-BFDBC866B1D8}" srcOrd="0" destOrd="0" presId="urn:microsoft.com/office/officeart/2005/8/layout/chevron2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F72C2AC9-9E51-4EDD-9319-6DEB346DA793}" type="presOf" srcId="{9DD83FF4-1EA4-4C71-B0F9-56DB705B5214}" destId="{FEC8ABDA-7428-4396-9033-DE7CA1EBC857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67CDD884-A7EA-486F-B266-A5DBB3539AD3}" type="presOf" srcId="{8C058D7D-814F-47C7-A39B-2CA92328FAE1}" destId="{8E63B8CE-E9B4-4B64-A059-AE603116C562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41CC0C14-DE3F-4ECF-9A0B-DAB4AC34C613}" type="presParOf" srcId="{8E63B8CE-E9B4-4B64-A059-AE603116C562}" destId="{8D63EC5C-2F49-4C68-BDA7-957D5E8B4251}" srcOrd="0" destOrd="0" presId="urn:microsoft.com/office/officeart/2005/8/layout/chevron2"/>
    <dgm:cxn modelId="{9AAAF372-AC57-43D9-A211-1733FCEC3EDE}" type="presParOf" srcId="{8D63EC5C-2F49-4C68-BDA7-957D5E8B4251}" destId="{10ED6CD1-A407-4C77-8E07-382F394AE98F}" srcOrd="0" destOrd="0" presId="urn:microsoft.com/office/officeart/2005/8/layout/chevron2"/>
    <dgm:cxn modelId="{36D2DEEB-4901-4B0C-BB62-C1869ED43349}" type="presParOf" srcId="{8D63EC5C-2F49-4C68-BDA7-957D5E8B4251}" destId="{4F0370CA-6E58-42A1-B0A0-A6E5B28554BE}" srcOrd="1" destOrd="0" presId="urn:microsoft.com/office/officeart/2005/8/layout/chevron2"/>
    <dgm:cxn modelId="{070BC59F-680E-409D-90CC-AFC4FF44B00D}" type="presParOf" srcId="{8E63B8CE-E9B4-4B64-A059-AE603116C562}" destId="{63DF5EE1-B889-4F90-9064-9C91B763570E}" srcOrd="1" destOrd="0" presId="urn:microsoft.com/office/officeart/2005/8/layout/chevron2"/>
    <dgm:cxn modelId="{EEF87FC1-2A53-42BB-B79B-B66805F5868E}" type="presParOf" srcId="{8E63B8CE-E9B4-4B64-A059-AE603116C562}" destId="{C468C02B-24C3-432C-92C9-A080610E9C56}" srcOrd="2" destOrd="0" presId="urn:microsoft.com/office/officeart/2005/8/layout/chevron2"/>
    <dgm:cxn modelId="{3F44306A-B969-48D1-8639-4525E7D50487}" type="presParOf" srcId="{C468C02B-24C3-432C-92C9-A080610E9C56}" destId="{4A646B63-A71B-4D11-872A-0F7FAA969745}" srcOrd="0" destOrd="0" presId="urn:microsoft.com/office/officeart/2005/8/layout/chevron2"/>
    <dgm:cxn modelId="{7149BE35-7BAA-49B2-BDCD-6F41055F69E6}" type="presParOf" srcId="{C468C02B-24C3-432C-92C9-A080610E9C56}" destId="{499C7D28-433D-42DA-956C-43611CA8A97E}" srcOrd="1" destOrd="0" presId="urn:microsoft.com/office/officeart/2005/8/layout/chevron2"/>
    <dgm:cxn modelId="{06C7E576-3AF5-454D-987F-6A40CC134290}" type="presParOf" srcId="{8E63B8CE-E9B4-4B64-A059-AE603116C562}" destId="{5B0216D9-5769-4C5B-AC64-8816F0470596}" srcOrd="3" destOrd="0" presId="urn:microsoft.com/office/officeart/2005/8/layout/chevron2"/>
    <dgm:cxn modelId="{D6CB6B27-D4C0-4B6E-919A-D66EB5847667}" type="presParOf" srcId="{8E63B8CE-E9B4-4B64-A059-AE603116C562}" destId="{C6BA90C4-0761-4C7E-A701-99D34E1EDCF9}" srcOrd="4" destOrd="0" presId="urn:microsoft.com/office/officeart/2005/8/layout/chevron2"/>
    <dgm:cxn modelId="{4D7B552A-4684-4023-9B8D-8CE498BEC684}" type="presParOf" srcId="{C6BA90C4-0761-4C7E-A701-99D34E1EDCF9}" destId="{D846726A-E631-40D2-951C-50EB09DF9818}" srcOrd="0" destOrd="0" presId="urn:microsoft.com/office/officeart/2005/8/layout/chevron2"/>
    <dgm:cxn modelId="{3C0DB4B8-0B64-4912-896A-6DA6A5F4CD14}" type="presParOf" srcId="{C6BA90C4-0761-4C7E-A701-99D34E1EDCF9}" destId="{3592BB21-7A9F-43DF-8A3D-BFDBC866B1D8}" srcOrd="1" destOrd="0" presId="urn:microsoft.com/office/officeart/2005/8/layout/chevron2"/>
    <dgm:cxn modelId="{F355996C-3C99-4879-8636-A2188EC01133}" type="presParOf" srcId="{8E63B8CE-E9B4-4B64-A059-AE603116C562}" destId="{1A260771-7D56-47E1-B06B-BBC5F312DE6B}" srcOrd="5" destOrd="0" presId="urn:microsoft.com/office/officeart/2005/8/layout/chevron2"/>
    <dgm:cxn modelId="{4874E3A8-E033-4D38-B9DB-40900928331C}" type="presParOf" srcId="{8E63B8CE-E9B4-4B64-A059-AE603116C562}" destId="{8C6F7283-151F-4DB4-B360-259A8F2D3CB1}" srcOrd="6" destOrd="0" presId="urn:microsoft.com/office/officeart/2005/8/layout/chevron2"/>
    <dgm:cxn modelId="{5179F82D-A0D1-43DA-81CB-90754C7E9431}" type="presParOf" srcId="{8C6F7283-151F-4DB4-B360-259A8F2D3CB1}" destId="{7CB85A0C-4C16-4E6E-ABE5-0A29B01B5DAE}" srcOrd="0" destOrd="0" presId="urn:microsoft.com/office/officeart/2005/8/layout/chevron2"/>
    <dgm:cxn modelId="{D49F4D51-3D68-4671-A51B-F650288C32B4}" type="presParOf" srcId="{8C6F7283-151F-4DB4-B360-259A8F2D3CB1}" destId="{265B68A7-C829-49FC-BD19-C5B6BD74B06D}" srcOrd="1" destOrd="0" presId="urn:microsoft.com/office/officeart/2005/8/layout/chevron2"/>
    <dgm:cxn modelId="{ACBA47DC-C868-4E5E-AA30-A78F6F36C1EB}" type="presParOf" srcId="{8E63B8CE-E9B4-4B64-A059-AE603116C562}" destId="{6BB8221A-7AEE-4EFE-94D5-3A5A32643436}" srcOrd="7" destOrd="0" presId="urn:microsoft.com/office/officeart/2005/8/layout/chevron2"/>
    <dgm:cxn modelId="{03EADA86-E662-44FB-8D68-49BA60CBEA2C}" type="presParOf" srcId="{8E63B8CE-E9B4-4B64-A059-AE603116C562}" destId="{A46B585C-B2C2-4289-BC7D-C9510D2958FC}" srcOrd="8" destOrd="0" presId="urn:microsoft.com/office/officeart/2005/8/layout/chevron2"/>
    <dgm:cxn modelId="{25099220-5755-4BFA-8642-20551A5862C5}" type="presParOf" srcId="{A46B585C-B2C2-4289-BC7D-C9510D2958FC}" destId="{11C6DC8C-E550-49B0-A867-FAC0390739C4}" srcOrd="0" destOrd="0" presId="urn:microsoft.com/office/officeart/2005/8/layout/chevron2"/>
    <dgm:cxn modelId="{89344976-BAFC-45C3-8F23-8B12D5043A3D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9DD83FF4-1EA4-4C71-B0F9-56DB705B5214}">
      <dgm:prSet custT="1"/>
      <dgm:spPr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341E0D2F-2725-40AF-BE49-BADC99D9BA1E}" type="parTrans" cxnId="{A2352C56-38DC-40CE-8466-06634AB3E86D}">
      <dgm:prSet/>
      <dgm:spPr/>
      <dgm:t>
        <a:bodyPr/>
        <a:lstStyle/>
        <a:p>
          <a:endParaRPr lang="ru-RU"/>
        </a:p>
      </dgm:t>
    </dgm:pt>
    <dgm:pt modelId="{1050CE36-4EAA-4DCE-AA15-957A21014D5F}" type="sibTrans" cxnId="{A2352C56-38DC-40CE-8466-06634AB3E86D}">
      <dgm:prSet/>
      <dgm:spPr/>
      <dgm:t>
        <a:bodyPr/>
        <a:lstStyle/>
        <a:p>
          <a:endParaRPr lang="ru-RU"/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8D405251-E712-41B7-A8EE-A1B185D322AD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F6CEFFAA-A112-4881-81C2-4CCF7DE001E0}" type="parTrans" cxnId="{4765D7BF-040C-496F-9AC6-64D1D80D2C9C}">
      <dgm:prSet/>
      <dgm:spPr/>
      <dgm:t>
        <a:bodyPr/>
        <a:lstStyle/>
        <a:p>
          <a:endParaRPr lang="ru-RU"/>
        </a:p>
      </dgm:t>
    </dgm:pt>
    <dgm:pt modelId="{3898E4F4-4145-420A-BDBF-19BE9CC6E340}" type="sibTrans" cxnId="{4765D7BF-040C-496F-9AC6-64D1D80D2C9C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C7D28-433D-42DA-956C-43611CA8A97E}" type="pres">
      <dgm:prSet presAssocID="{982004FB-623B-4E1A-8F11-0F5B88A3D2A5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BB21-7A9F-43DF-8A3D-BFDBC866B1D8}" type="pres">
      <dgm:prSet presAssocID="{507954F7-93DF-462E-B929-102B3B343C03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B68A7-C829-49FC-BD19-C5B6BD74B06D}" type="pres">
      <dgm:prSet presAssocID="{173C445B-43DF-41E1-AD78-638FC5DD16E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B8221A-7AEE-4EFE-94D5-3A5A32643436}" type="pres">
      <dgm:prSet presAssocID="{18DAF860-63B6-4771-9DD6-5EB766A7F7AB}" presName="sp" presStyleCnt="0"/>
      <dgm:spPr/>
    </dgm:pt>
    <dgm:pt modelId="{A46B585C-B2C2-4289-BC7D-C9510D2958FC}" type="pres">
      <dgm:prSet presAssocID="{8D405251-E712-41B7-A8EE-A1B185D322AD}" presName="composite" presStyleCnt="0"/>
      <dgm:spPr/>
    </dgm:pt>
    <dgm:pt modelId="{11C6DC8C-E550-49B0-A867-FAC0390739C4}" type="pres">
      <dgm:prSet presAssocID="{8D405251-E712-41B7-A8EE-A1B185D322AD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C8ABDA-7428-4396-9033-DE7CA1EBC857}" type="pres">
      <dgm:prSet presAssocID="{8D405251-E712-41B7-A8EE-A1B185D322AD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918B98E0-FBAC-4AAE-B434-C4DAF5D385E8}" type="presOf" srcId="{10FD7BE8-B274-4BDF-808B-4612884E16EF}" destId="{499C7D28-433D-42DA-956C-43611CA8A97E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7187BE99-F052-460B-AD03-A8C4CC45D3D0}" type="presOf" srcId="{976D5580-9F95-40AD-A769-B3CDEF41E43C}" destId="{10ED6CD1-A407-4C77-8E07-382F394AE98F}" srcOrd="0" destOrd="0" presId="urn:microsoft.com/office/officeart/2005/8/layout/chevron2"/>
    <dgm:cxn modelId="{72E2DC79-9DF5-437E-9885-DB26CED3F284}" type="presOf" srcId="{173C445B-43DF-41E1-AD78-638FC5DD16E8}" destId="{7CB85A0C-4C16-4E6E-ABE5-0A29B01B5DAE}" srcOrd="0" destOrd="0" presId="urn:microsoft.com/office/officeart/2005/8/layout/chevron2"/>
    <dgm:cxn modelId="{19D0E3E3-792D-4830-B7C5-38A71278FC8B}" type="presOf" srcId="{507954F7-93DF-462E-B929-102B3B343C03}" destId="{D846726A-E631-40D2-951C-50EB09DF9818}" srcOrd="0" destOrd="0" presId="urn:microsoft.com/office/officeart/2005/8/layout/chevron2"/>
    <dgm:cxn modelId="{09136A8D-AAE5-43A6-8E8F-853BC82E4BD8}" type="presOf" srcId="{8C058D7D-814F-47C7-A39B-2CA92328FAE1}" destId="{8E63B8CE-E9B4-4B64-A059-AE603116C562}" srcOrd="0" destOrd="0" presId="urn:microsoft.com/office/officeart/2005/8/layout/chevron2"/>
    <dgm:cxn modelId="{669B7A4A-E0D6-4340-8D6D-00CBB25CE5B1}" type="presOf" srcId="{8D405251-E712-41B7-A8EE-A1B185D322AD}" destId="{11C6DC8C-E550-49B0-A867-FAC0390739C4}" srcOrd="0" destOrd="0" presId="urn:microsoft.com/office/officeart/2005/8/layout/chevron2"/>
    <dgm:cxn modelId="{489003C8-278C-4D4A-8BBA-2DB850E4D37C}" type="presOf" srcId="{CF35C349-0017-4F13-9057-00380EC08841}" destId="{4F0370CA-6E58-42A1-B0A0-A6E5B28554BE}" srcOrd="0" destOrd="0" presId="urn:microsoft.com/office/officeart/2005/8/layout/chevron2"/>
    <dgm:cxn modelId="{9F1387C6-8CDC-42AF-A47D-5768DFEB24DF}" type="presOf" srcId="{778BF3AA-9928-42F2-BC3D-23422361A372}" destId="{265B68A7-C829-49FC-BD19-C5B6BD74B06D}" srcOrd="0" destOrd="0" presId="urn:microsoft.com/office/officeart/2005/8/layout/chevron2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4765D7BF-040C-496F-9AC6-64D1D80D2C9C}" srcId="{8C058D7D-814F-47C7-A39B-2CA92328FAE1}" destId="{8D405251-E712-41B7-A8EE-A1B185D322AD}" srcOrd="4" destOrd="0" parTransId="{F6CEFFAA-A112-4881-81C2-4CCF7DE001E0}" sibTransId="{3898E4F4-4145-420A-BDBF-19BE9CC6E340}"/>
    <dgm:cxn modelId="{181B897F-0469-4A4C-AB84-C84832F6A39E}" type="presOf" srcId="{B9A48880-4984-4858-92F2-C38D659A6F11}" destId="{3592BB21-7A9F-43DF-8A3D-BFDBC866B1D8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9A49DE7C-06B9-40CE-A758-69F90FFC3834}" type="presOf" srcId="{982004FB-623B-4E1A-8F11-0F5B88A3D2A5}" destId="{4A646B63-A71B-4D11-872A-0F7FAA969745}" srcOrd="0" destOrd="0" presId="urn:microsoft.com/office/officeart/2005/8/layout/chevron2"/>
    <dgm:cxn modelId="{A2352C56-38DC-40CE-8466-06634AB3E86D}" srcId="{8D405251-E712-41B7-A8EE-A1B185D322AD}" destId="{9DD83FF4-1EA4-4C71-B0F9-56DB705B5214}" srcOrd="0" destOrd="0" parTransId="{341E0D2F-2725-40AF-BE49-BADC99D9BA1E}" sibTransId="{1050CE36-4EAA-4DCE-AA15-957A21014D5F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62E62B20-76B3-4147-BE87-655F2E12D18B}" type="presOf" srcId="{9DD83FF4-1EA4-4C71-B0F9-56DB705B5214}" destId="{FEC8ABDA-7428-4396-9033-DE7CA1EBC857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794C6645-16BB-44FE-8E2D-43E410508D38}" type="presParOf" srcId="{8E63B8CE-E9B4-4B64-A059-AE603116C562}" destId="{8D63EC5C-2F49-4C68-BDA7-957D5E8B4251}" srcOrd="0" destOrd="0" presId="urn:microsoft.com/office/officeart/2005/8/layout/chevron2"/>
    <dgm:cxn modelId="{FA3FF085-8620-427E-9C60-402425943EEC}" type="presParOf" srcId="{8D63EC5C-2F49-4C68-BDA7-957D5E8B4251}" destId="{10ED6CD1-A407-4C77-8E07-382F394AE98F}" srcOrd="0" destOrd="0" presId="urn:microsoft.com/office/officeart/2005/8/layout/chevron2"/>
    <dgm:cxn modelId="{E1E8CC11-0050-4FCC-A328-1076AF0D149D}" type="presParOf" srcId="{8D63EC5C-2F49-4C68-BDA7-957D5E8B4251}" destId="{4F0370CA-6E58-42A1-B0A0-A6E5B28554BE}" srcOrd="1" destOrd="0" presId="urn:microsoft.com/office/officeart/2005/8/layout/chevron2"/>
    <dgm:cxn modelId="{4F5C9AE2-7B48-4179-94C1-1C0B29C0013F}" type="presParOf" srcId="{8E63B8CE-E9B4-4B64-A059-AE603116C562}" destId="{63DF5EE1-B889-4F90-9064-9C91B763570E}" srcOrd="1" destOrd="0" presId="urn:microsoft.com/office/officeart/2005/8/layout/chevron2"/>
    <dgm:cxn modelId="{7D8A896E-7903-4186-8B2B-2DD16C37FEBD}" type="presParOf" srcId="{8E63B8CE-E9B4-4B64-A059-AE603116C562}" destId="{C468C02B-24C3-432C-92C9-A080610E9C56}" srcOrd="2" destOrd="0" presId="urn:microsoft.com/office/officeart/2005/8/layout/chevron2"/>
    <dgm:cxn modelId="{56DA486E-7CF5-46FF-AC83-80E09BFE899C}" type="presParOf" srcId="{C468C02B-24C3-432C-92C9-A080610E9C56}" destId="{4A646B63-A71B-4D11-872A-0F7FAA969745}" srcOrd="0" destOrd="0" presId="urn:microsoft.com/office/officeart/2005/8/layout/chevron2"/>
    <dgm:cxn modelId="{8F3A36EB-14D9-4F16-AD81-5FF21F5D0B2E}" type="presParOf" srcId="{C468C02B-24C3-432C-92C9-A080610E9C56}" destId="{499C7D28-433D-42DA-956C-43611CA8A97E}" srcOrd="1" destOrd="0" presId="urn:microsoft.com/office/officeart/2005/8/layout/chevron2"/>
    <dgm:cxn modelId="{16B0133F-141B-4146-8719-849B23A3EF89}" type="presParOf" srcId="{8E63B8CE-E9B4-4B64-A059-AE603116C562}" destId="{5B0216D9-5769-4C5B-AC64-8816F0470596}" srcOrd="3" destOrd="0" presId="urn:microsoft.com/office/officeart/2005/8/layout/chevron2"/>
    <dgm:cxn modelId="{754E144F-3187-4852-A1EB-4E892BCBF4EB}" type="presParOf" srcId="{8E63B8CE-E9B4-4B64-A059-AE603116C562}" destId="{C6BA90C4-0761-4C7E-A701-99D34E1EDCF9}" srcOrd="4" destOrd="0" presId="urn:microsoft.com/office/officeart/2005/8/layout/chevron2"/>
    <dgm:cxn modelId="{9CDC16CF-91B3-442A-BDE9-7FEF74F937DB}" type="presParOf" srcId="{C6BA90C4-0761-4C7E-A701-99D34E1EDCF9}" destId="{D846726A-E631-40D2-951C-50EB09DF9818}" srcOrd="0" destOrd="0" presId="urn:microsoft.com/office/officeart/2005/8/layout/chevron2"/>
    <dgm:cxn modelId="{52DA582E-2AFA-404F-9D3C-4ED2ABB4BA10}" type="presParOf" srcId="{C6BA90C4-0761-4C7E-A701-99D34E1EDCF9}" destId="{3592BB21-7A9F-43DF-8A3D-BFDBC866B1D8}" srcOrd="1" destOrd="0" presId="urn:microsoft.com/office/officeart/2005/8/layout/chevron2"/>
    <dgm:cxn modelId="{F1DFB62C-26FC-415F-BDE2-9DFB138D2C40}" type="presParOf" srcId="{8E63B8CE-E9B4-4B64-A059-AE603116C562}" destId="{1A260771-7D56-47E1-B06B-BBC5F312DE6B}" srcOrd="5" destOrd="0" presId="urn:microsoft.com/office/officeart/2005/8/layout/chevron2"/>
    <dgm:cxn modelId="{8865885E-77F9-4655-89EB-754B35D992E1}" type="presParOf" srcId="{8E63B8CE-E9B4-4B64-A059-AE603116C562}" destId="{8C6F7283-151F-4DB4-B360-259A8F2D3CB1}" srcOrd="6" destOrd="0" presId="urn:microsoft.com/office/officeart/2005/8/layout/chevron2"/>
    <dgm:cxn modelId="{4F1CA5D6-346B-480F-9FA8-467A934E9CEC}" type="presParOf" srcId="{8C6F7283-151F-4DB4-B360-259A8F2D3CB1}" destId="{7CB85A0C-4C16-4E6E-ABE5-0A29B01B5DAE}" srcOrd="0" destOrd="0" presId="urn:microsoft.com/office/officeart/2005/8/layout/chevron2"/>
    <dgm:cxn modelId="{9CB686C1-2561-4863-A14F-FE8C458AC624}" type="presParOf" srcId="{8C6F7283-151F-4DB4-B360-259A8F2D3CB1}" destId="{265B68A7-C829-49FC-BD19-C5B6BD74B06D}" srcOrd="1" destOrd="0" presId="urn:microsoft.com/office/officeart/2005/8/layout/chevron2"/>
    <dgm:cxn modelId="{0024BCC3-4D61-4D1A-A797-CAE86199365F}" type="presParOf" srcId="{8E63B8CE-E9B4-4B64-A059-AE603116C562}" destId="{6BB8221A-7AEE-4EFE-94D5-3A5A32643436}" srcOrd="7" destOrd="0" presId="urn:microsoft.com/office/officeart/2005/8/layout/chevron2"/>
    <dgm:cxn modelId="{895314A2-0056-43A8-B6A0-49D63F68A85A}" type="presParOf" srcId="{8E63B8CE-E9B4-4B64-A059-AE603116C562}" destId="{A46B585C-B2C2-4289-BC7D-C9510D2958FC}" srcOrd="8" destOrd="0" presId="urn:microsoft.com/office/officeart/2005/8/layout/chevron2"/>
    <dgm:cxn modelId="{596AEA0C-18FD-47CC-A002-0FA41E7F92D9}" type="presParOf" srcId="{A46B585C-B2C2-4289-BC7D-C9510D2958FC}" destId="{11C6DC8C-E550-49B0-A867-FAC0390739C4}" srcOrd="0" destOrd="0" presId="urn:microsoft.com/office/officeart/2005/8/layout/chevron2"/>
    <dgm:cxn modelId="{CF8E0DA1-67D2-4C84-A61F-D21AF2238DC7}" type="presParOf" srcId="{A46B585C-B2C2-4289-BC7D-C9510D2958FC}" destId="{FEC8ABDA-7428-4396-9033-DE7CA1EBC85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778BF3AA-9928-42F2-BC3D-23422361A372}">
      <dgm:prSet custT="1"/>
      <dgm:spPr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gm:t>
    </dgm:pt>
    <dgm:pt modelId="{173C445B-43DF-41E1-AD78-638FC5DD16E8}">
      <dgm:prSet/>
      <dgm:spPr/>
      <dgm:t>
        <a:bodyPr/>
        <a:lstStyle/>
        <a:p>
          <a:pPr rtl="0"/>
          <a:endParaRPr lang="ru-RU" dirty="0">
            <a:solidFill>
              <a:srgbClr val="534F4F"/>
            </a:solidFill>
          </a:endParaRPr>
        </a:p>
      </dgm:t>
    </dgm:pt>
    <dgm:pt modelId="{18DAF860-63B6-4771-9DD6-5EB766A7F7AB}" type="sibTrans" cxnId="{B49CC142-4285-43B9-BA50-EDB720320DC2}">
      <dgm:prSet/>
      <dgm:spPr/>
      <dgm:t>
        <a:bodyPr/>
        <a:lstStyle/>
        <a:p>
          <a:endParaRPr lang="ru-RU"/>
        </a:p>
      </dgm:t>
    </dgm:pt>
    <dgm:pt modelId="{32AF1B2B-9F99-4B33-8C2D-2827CBB7871E}" type="parTrans" cxnId="{B49CC142-4285-43B9-BA50-EDB720320DC2}">
      <dgm:prSet/>
      <dgm:spPr/>
      <dgm:t>
        <a:bodyPr/>
        <a:lstStyle/>
        <a:p>
          <a:endParaRPr lang="ru-RU"/>
        </a:p>
      </dgm:t>
    </dgm:pt>
    <dgm:pt modelId="{ED298522-35BB-47B8-AB4F-61AB2892F3ED}" type="sibTrans" cxnId="{F322D06B-DD25-4ABD-8600-5C12C77ABDB9}">
      <dgm:prSet/>
      <dgm:spPr/>
      <dgm:t>
        <a:bodyPr/>
        <a:lstStyle/>
        <a:p>
          <a:endParaRPr lang="ru-RU"/>
        </a:p>
      </dgm:t>
    </dgm:pt>
    <dgm:pt modelId="{1E746BD6-BC64-45B4-98EA-95E738A79164}" type="parTrans" cxnId="{F322D06B-DD25-4ABD-8600-5C12C77ABDB9}">
      <dgm:prSet/>
      <dgm:spPr/>
      <dgm:t>
        <a:bodyPr/>
        <a:lstStyle/>
        <a:p>
          <a:endParaRPr lang="ru-RU"/>
        </a:p>
      </dgm:t>
    </dgm:pt>
    <dgm:pt modelId="{B9A48880-4984-4858-92F2-C38D659A6F11}">
      <dgm:prSet custT="1"/>
      <dgm:spPr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gm:t>
    </dgm:pt>
    <dgm:pt modelId="{507954F7-93DF-462E-B929-102B3B343C03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4F249B64-5557-45FF-8654-41D959B1B975}" type="sibTrans" cxnId="{ACEE7037-30BE-44C6-9A60-A860F60E728A}">
      <dgm:prSet/>
      <dgm:spPr/>
      <dgm:t>
        <a:bodyPr/>
        <a:lstStyle/>
        <a:p>
          <a:endParaRPr lang="ru-RU"/>
        </a:p>
      </dgm:t>
    </dgm:pt>
    <dgm:pt modelId="{3FE12B46-2F23-4581-9CCF-821935F9BE8B}" type="parTrans" cxnId="{ACEE7037-30BE-44C6-9A60-A860F60E728A}">
      <dgm:prSet/>
      <dgm:spPr/>
      <dgm:t>
        <a:bodyPr/>
        <a:lstStyle/>
        <a:p>
          <a:endParaRPr lang="ru-RU"/>
        </a:p>
      </dgm:t>
    </dgm:pt>
    <dgm:pt modelId="{4D397B89-4EDC-476D-A1A9-99261B1F96C9}" type="sibTrans" cxnId="{887E0BDC-5C9C-40F2-92C0-AE89EF3F7214}">
      <dgm:prSet/>
      <dgm:spPr/>
      <dgm:t>
        <a:bodyPr/>
        <a:lstStyle/>
        <a:p>
          <a:endParaRPr lang="ru-RU"/>
        </a:p>
      </dgm:t>
    </dgm:pt>
    <dgm:pt modelId="{FB9E2974-E520-404E-BA77-42251B3F5253}" type="parTrans" cxnId="{887E0BDC-5C9C-40F2-92C0-AE89EF3F7214}">
      <dgm:prSet/>
      <dgm:spPr/>
      <dgm:t>
        <a:bodyPr/>
        <a:lstStyle/>
        <a:p>
          <a:endParaRPr lang="ru-RU"/>
        </a:p>
      </dgm:t>
    </dgm:pt>
    <dgm:pt modelId="{10FD7BE8-B274-4BDF-808B-4612884E16EF}">
      <dgm:prSet custT="1"/>
      <dgm:spPr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gm:t>
    </dgm:pt>
    <dgm:pt modelId="{982004FB-623B-4E1A-8F11-0F5B88A3D2A5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593B9ED9-ACE7-4902-B949-A4F0A3E8699B}" type="sibTrans" cxnId="{C0871254-DB24-418C-A5D8-6AD70817816B}">
      <dgm:prSet/>
      <dgm:spPr/>
      <dgm:t>
        <a:bodyPr/>
        <a:lstStyle/>
        <a:p>
          <a:endParaRPr lang="ru-RU"/>
        </a:p>
      </dgm:t>
    </dgm:pt>
    <dgm:pt modelId="{48C02F22-200C-4D1A-B4BA-357770071575}" type="parTrans" cxnId="{C0871254-DB24-418C-A5D8-6AD70817816B}">
      <dgm:prSet/>
      <dgm:spPr/>
      <dgm:t>
        <a:bodyPr/>
        <a:lstStyle/>
        <a:p>
          <a:endParaRPr lang="ru-RU"/>
        </a:p>
      </dgm:t>
    </dgm:pt>
    <dgm:pt modelId="{BAF79F40-ADBB-4FC3-8A10-B4CCB0EEBED7}" type="sibTrans" cxnId="{F380D741-D740-4BB3-99B4-5D3F9E2513B9}">
      <dgm:prSet/>
      <dgm:spPr/>
      <dgm:t>
        <a:bodyPr/>
        <a:lstStyle/>
        <a:p>
          <a:endParaRPr lang="ru-RU"/>
        </a:p>
      </dgm:t>
    </dgm:pt>
    <dgm:pt modelId="{657798A7-1AD1-4BA7-B401-99FD8BBEE20B}" type="parTrans" cxnId="{F380D741-D740-4BB3-99B4-5D3F9E2513B9}">
      <dgm:prSet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>
            <a:solidFill>
              <a:srgbClr val="534F4F"/>
            </a:solidFill>
          </a:endParaRPr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DF5EE1-B889-4F90-9064-9C91B763570E}" type="pres">
      <dgm:prSet presAssocID="{63552EA8-7835-4A1C-BE2A-4D3E5D8798A8}" presName="sp" presStyleCnt="0"/>
      <dgm:spPr/>
    </dgm:pt>
    <dgm:pt modelId="{C468C02B-24C3-432C-92C9-A080610E9C56}" type="pres">
      <dgm:prSet presAssocID="{982004FB-623B-4E1A-8F11-0F5B88A3D2A5}" presName="composite" presStyleCnt="0"/>
      <dgm:spPr/>
    </dgm:pt>
    <dgm:pt modelId="{4A646B63-A71B-4D11-872A-0F7FAA969745}" type="pres">
      <dgm:prSet presAssocID="{982004FB-623B-4E1A-8F11-0F5B88A3D2A5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9C7D28-433D-42DA-956C-43611CA8A97E}" type="pres">
      <dgm:prSet presAssocID="{982004FB-623B-4E1A-8F11-0F5B88A3D2A5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216D9-5769-4C5B-AC64-8816F0470596}" type="pres">
      <dgm:prSet presAssocID="{593B9ED9-ACE7-4902-B949-A4F0A3E8699B}" presName="sp" presStyleCnt="0"/>
      <dgm:spPr/>
    </dgm:pt>
    <dgm:pt modelId="{C6BA90C4-0761-4C7E-A701-99D34E1EDCF9}" type="pres">
      <dgm:prSet presAssocID="{507954F7-93DF-462E-B929-102B3B343C03}" presName="composite" presStyleCnt="0"/>
      <dgm:spPr/>
    </dgm:pt>
    <dgm:pt modelId="{D846726A-E631-40D2-951C-50EB09DF9818}" type="pres">
      <dgm:prSet presAssocID="{507954F7-93DF-462E-B929-102B3B343C03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92BB21-7A9F-43DF-8A3D-BFDBC866B1D8}" type="pres">
      <dgm:prSet presAssocID="{507954F7-93DF-462E-B929-102B3B343C03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260771-7D56-47E1-B06B-BBC5F312DE6B}" type="pres">
      <dgm:prSet presAssocID="{4F249B64-5557-45FF-8654-41D959B1B975}" presName="sp" presStyleCnt="0"/>
      <dgm:spPr/>
    </dgm:pt>
    <dgm:pt modelId="{8C6F7283-151F-4DB4-B360-259A8F2D3CB1}" type="pres">
      <dgm:prSet presAssocID="{173C445B-43DF-41E1-AD78-638FC5DD16E8}" presName="composite" presStyleCnt="0"/>
      <dgm:spPr/>
    </dgm:pt>
    <dgm:pt modelId="{7CB85A0C-4C16-4E6E-ABE5-0A29B01B5DAE}" type="pres">
      <dgm:prSet presAssocID="{173C445B-43DF-41E1-AD78-638FC5DD16E8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5B68A7-C829-49FC-BD19-C5B6BD74B06D}" type="pres">
      <dgm:prSet presAssocID="{173C445B-43DF-41E1-AD78-638FC5DD16E8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7E0BDC-5C9C-40F2-92C0-AE89EF3F7214}" srcId="{507954F7-93DF-462E-B929-102B3B343C03}" destId="{B9A48880-4984-4858-92F2-C38D659A6F11}" srcOrd="0" destOrd="0" parTransId="{FB9E2974-E520-404E-BA77-42251B3F5253}" sibTransId="{4D397B89-4EDC-476D-A1A9-99261B1F96C9}"/>
    <dgm:cxn modelId="{CD875473-D173-4E29-AAF4-1F56F22D4D16}" type="presOf" srcId="{B9A48880-4984-4858-92F2-C38D659A6F11}" destId="{3592BB21-7A9F-43DF-8A3D-BFDBC866B1D8}" srcOrd="0" destOrd="0" presId="urn:microsoft.com/office/officeart/2005/8/layout/chevron2"/>
    <dgm:cxn modelId="{F380D741-D740-4BB3-99B4-5D3F9E2513B9}" srcId="{982004FB-623B-4E1A-8F11-0F5B88A3D2A5}" destId="{10FD7BE8-B274-4BDF-808B-4612884E16EF}" srcOrd="0" destOrd="0" parTransId="{657798A7-1AD1-4BA7-B401-99FD8BBEE20B}" sibTransId="{BAF79F40-ADBB-4FC3-8A10-B4CCB0EEBED7}"/>
    <dgm:cxn modelId="{E58ADE8E-784E-4F92-9272-5DCC654F6E5E}" type="presOf" srcId="{10FD7BE8-B274-4BDF-808B-4612884E16EF}" destId="{499C7D28-433D-42DA-956C-43611CA8A97E}" srcOrd="0" destOrd="0" presId="urn:microsoft.com/office/officeart/2005/8/layout/chevron2"/>
    <dgm:cxn modelId="{ACEE7037-30BE-44C6-9A60-A860F60E728A}" srcId="{8C058D7D-814F-47C7-A39B-2CA92328FAE1}" destId="{507954F7-93DF-462E-B929-102B3B343C03}" srcOrd="2" destOrd="0" parTransId="{3FE12B46-2F23-4581-9CCF-821935F9BE8B}" sibTransId="{4F249B64-5557-45FF-8654-41D959B1B975}"/>
    <dgm:cxn modelId="{CA2240C7-7B4F-4E5C-AA89-93499EFD2B5E}" type="presOf" srcId="{976D5580-9F95-40AD-A769-B3CDEF41E43C}" destId="{10ED6CD1-A407-4C77-8E07-382F394AE98F}" srcOrd="0" destOrd="0" presId="urn:microsoft.com/office/officeart/2005/8/layout/chevron2"/>
    <dgm:cxn modelId="{7D4EAF67-4241-4E2A-A7DB-ACEE37FD6627}" type="presOf" srcId="{173C445B-43DF-41E1-AD78-638FC5DD16E8}" destId="{7CB85A0C-4C16-4E6E-ABE5-0A29B01B5DAE}" srcOrd="0" destOrd="0" presId="urn:microsoft.com/office/officeart/2005/8/layout/chevron2"/>
    <dgm:cxn modelId="{6348DDE4-271D-4D1F-9FE1-FEB63224CA21}" type="presOf" srcId="{8C058D7D-814F-47C7-A39B-2CA92328FAE1}" destId="{8E63B8CE-E9B4-4B64-A059-AE603116C562}" srcOrd="0" destOrd="0" presId="urn:microsoft.com/office/officeart/2005/8/layout/chevron2"/>
    <dgm:cxn modelId="{CABE713F-C029-4621-AFEF-4C7FEF15C572}" type="presOf" srcId="{507954F7-93DF-462E-B929-102B3B343C03}" destId="{D846726A-E631-40D2-951C-50EB09DF9818}" srcOrd="0" destOrd="0" presId="urn:microsoft.com/office/officeart/2005/8/layout/chevron2"/>
    <dgm:cxn modelId="{A87BA31F-91EE-467C-B8F8-0BF697E1D927}" type="presOf" srcId="{CF35C349-0017-4F13-9057-00380EC08841}" destId="{4F0370CA-6E58-42A1-B0A0-A6E5B28554BE}" srcOrd="0" destOrd="0" presId="urn:microsoft.com/office/officeart/2005/8/layout/chevron2"/>
    <dgm:cxn modelId="{B49CC142-4285-43B9-BA50-EDB720320DC2}" srcId="{8C058D7D-814F-47C7-A39B-2CA92328FAE1}" destId="{173C445B-43DF-41E1-AD78-638FC5DD16E8}" srcOrd="3" destOrd="0" parTransId="{32AF1B2B-9F99-4B33-8C2D-2827CBB7871E}" sibTransId="{18DAF860-63B6-4771-9DD6-5EB766A7F7AB}"/>
    <dgm:cxn modelId="{F7BBE82C-F9F9-4943-8631-532CFC4331A6}" type="presOf" srcId="{982004FB-623B-4E1A-8F11-0F5B88A3D2A5}" destId="{4A646B63-A71B-4D11-872A-0F7FAA969745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F322D06B-DD25-4ABD-8600-5C12C77ABDB9}" srcId="{173C445B-43DF-41E1-AD78-638FC5DD16E8}" destId="{778BF3AA-9928-42F2-BC3D-23422361A372}" srcOrd="0" destOrd="0" parTransId="{1E746BD6-BC64-45B4-98EA-95E738A79164}" sibTransId="{ED298522-35BB-47B8-AB4F-61AB2892F3ED}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E7347DA6-A58F-4339-BDB9-E840FD04F344}" type="presOf" srcId="{778BF3AA-9928-42F2-BC3D-23422361A372}" destId="{265B68A7-C829-49FC-BD19-C5B6BD74B06D}" srcOrd="0" destOrd="0" presId="urn:microsoft.com/office/officeart/2005/8/layout/chevron2"/>
    <dgm:cxn modelId="{C0871254-DB24-418C-A5D8-6AD70817816B}" srcId="{8C058D7D-814F-47C7-A39B-2CA92328FAE1}" destId="{982004FB-623B-4E1A-8F11-0F5B88A3D2A5}" srcOrd="1" destOrd="0" parTransId="{48C02F22-200C-4D1A-B4BA-357770071575}" sibTransId="{593B9ED9-ACE7-4902-B949-A4F0A3E8699B}"/>
    <dgm:cxn modelId="{B0026A8D-1907-40BD-A3F5-D35EEE08B3ED}" type="presParOf" srcId="{8E63B8CE-E9B4-4B64-A059-AE603116C562}" destId="{8D63EC5C-2F49-4C68-BDA7-957D5E8B4251}" srcOrd="0" destOrd="0" presId="urn:microsoft.com/office/officeart/2005/8/layout/chevron2"/>
    <dgm:cxn modelId="{E840B40F-691E-4F5E-A763-8C90CAEBFFF4}" type="presParOf" srcId="{8D63EC5C-2F49-4C68-BDA7-957D5E8B4251}" destId="{10ED6CD1-A407-4C77-8E07-382F394AE98F}" srcOrd="0" destOrd="0" presId="urn:microsoft.com/office/officeart/2005/8/layout/chevron2"/>
    <dgm:cxn modelId="{EBAD46CD-5789-4521-9FA4-A193710EC7CB}" type="presParOf" srcId="{8D63EC5C-2F49-4C68-BDA7-957D5E8B4251}" destId="{4F0370CA-6E58-42A1-B0A0-A6E5B28554BE}" srcOrd="1" destOrd="0" presId="urn:microsoft.com/office/officeart/2005/8/layout/chevron2"/>
    <dgm:cxn modelId="{209F5E2F-495F-4753-BB50-F60F57983CEB}" type="presParOf" srcId="{8E63B8CE-E9B4-4B64-A059-AE603116C562}" destId="{63DF5EE1-B889-4F90-9064-9C91B763570E}" srcOrd="1" destOrd="0" presId="urn:microsoft.com/office/officeart/2005/8/layout/chevron2"/>
    <dgm:cxn modelId="{A1826A71-BC34-4D7E-94F8-1F935BAB1491}" type="presParOf" srcId="{8E63B8CE-E9B4-4B64-A059-AE603116C562}" destId="{C468C02B-24C3-432C-92C9-A080610E9C56}" srcOrd="2" destOrd="0" presId="urn:microsoft.com/office/officeart/2005/8/layout/chevron2"/>
    <dgm:cxn modelId="{C23D1E4C-574C-49AD-B13B-31086F812280}" type="presParOf" srcId="{C468C02B-24C3-432C-92C9-A080610E9C56}" destId="{4A646B63-A71B-4D11-872A-0F7FAA969745}" srcOrd="0" destOrd="0" presId="urn:microsoft.com/office/officeart/2005/8/layout/chevron2"/>
    <dgm:cxn modelId="{D4D4D45D-0BFE-4D21-9515-253E4D8D79C5}" type="presParOf" srcId="{C468C02B-24C3-432C-92C9-A080610E9C56}" destId="{499C7D28-433D-42DA-956C-43611CA8A97E}" srcOrd="1" destOrd="0" presId="urn:microsoft.com/office/officeart/2005/8/layout/chevron2"/>
    <dgm:cxn modelId="{CCF2AFFB-BE49-4ACA-8D4F-5C2B59822255}" type="presParOf" srcId="{8E63B8CE-E9B4-4B64-A059-AE603116C562}" destId="{5B0216D9-5769-4C5B-AC64-8816F0470596}" srcOrd="3" destOrd="0" presId="urn:microsoft.com/office/officeart/2005/8/layout/chevron2"/>
    <dgm:cxn modelId="{A22B3057-7182-438D-8BE5-2947A624AA27}" type="presParOf" srcId="{8E63B8CE-E9B4-4B64-A059-AE603116C562}" destId="{C6BA90C4-0761-4C7E-A701-99D34E1EDCF9}" srcOrd="4" destOrd="0" presId="urn:microsoft.com/office/officeart/2005/8/layout/chevron2"/>
    <dgm:cxn modelId="{2C8B8604-7977-4E6C-AED9-AE6D1DECAA70}" type="presParOf" srcId="{C6BA90C4-0761-4C7E-A701-99D34E1EDCF9}" destId="{D846726A-E631-40D2-951C-50EB09DF9818}" srcOrd="0" destOrd="0" presId="urn:microsoft.com/office/officeart/2005/8/layout/chevron2"/>
    <dgm:cxn modelId="{0F7D4BF0-80A0-48A4-B497-193ECD428545}" type="presParOf" srcId="{C6BA90C4-0761-4C7E-A701-99D34E1EDCF9}" destId="{3592BB21-7A9F-43DF-8A3D-BFDBC866B1D8}" srcOrd="1" destOrd="0" presId="urn:microsoft.com/office/officeart/2005/8/layout/chevron2"/>
    <dgm:cxn modelId="{25BC45E6-CFC3-4650-8EE8-BA4BE98A0E4C}" type="presParOf" srcId="{8E63B8CE-E9B4-4B64-A059-AE603116C562}" destId="{1A260771-7D56-47E1-B06B-BBC5F312DE6B}" srcOrd="5" destOrd="0" presId="urn:microsoft.com/office/officeart/2005/8/layout/chevron2"/>
    <dgm:cxn modelId="{577C0C84-6FE4-4A23-B9DC-ADD4E090501B}" type="presParOf" srcId="{8E63B8CE-E9B4-4B64-A059-AE603116C562}" destId="{8C6F7283-151F-4DB4-B360-259A8F2D3CB1}" srcOrd="6" destOrd="0" presId="urn:microsoft.com/office/officeart/2005/8/layout/chevron2"/>
    <dgm:cxn modelId="{1F36CEE6-C376-40E9-B6F3-44F5DA363B2F}" type="presParOf" srcId="{8C6F7283-151F-4DB4-B360-259A8F2D3CB1}" destId="{7CB85A0C-4C16-4E6E-ABE5-0A29B01B5DAE}" srcOrd="0" destOrd="0" presId="urn:microsoft.com/office/officeart/2005/8/layout/chevron2"/>
    <dgm:cxn modelId="{19727868-3FC9-4A95-AB08-A9D809E37A55}" type="presParOf" srcId="{8C6F7283-151F-4DB4-B360-259A8F2D3CB1}" destId="{265B68A7-C829-49FC-BD19-C5B6BD74B06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C058D7D-814F-47C7-A39B-2CA92328FAE1}" type="doc">
      <dgm:prSet loTypeId="urn:microsoft.com/office/officeart/2005/8/layout/chevron2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F35C349-0017-4F13-9057-00380EC08841}">
      <dgm:prSet custT="1"/>
      <dgm:spPr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ru-RU" sz="18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dirty="0">
            <a:solidFill>
              <a:srgbClr val="534F4F"/>
            </a:solidFill>
            <a:latin typeface="+mn-lt"/>
          </a:endParaRPr>
        </a:p>
      </dgm:t>
    </dgm:pt>
    <dgm:pt modelId="{976D5580-9F95-40AD-A769-B3CDEF41E43C}">
      <dgm:prSet/>
      <dgm:spPr/>
      <dgm:t>
        <a:bodyPr/>
        <a:lstStyle/>
        <a:p>
          <a:pPr rtl="0"/>
          <a:endParaRPr lang="ru-RU"/>
        </a:p>
      </dgm:t>
    </dgm:pt>
    <dgm:pt modelId="{63552EA8-7835-4A1C-BE2A-4D3E5D8798A8}" type="sibTrans" cxnId="{A148DA03-B84E-42E3-8A96-EA0B1B6179E7}">
      <dgm:prSet/>
      <dgm:spPr/>
      <dgm:t>
        <a:bodyPr/>
        <a:lstStyle/>
        <a:p>
          <a:endParaRPr lang="ru-RU"/>
        </a:p>
      </dgm:t>
    </dgm:pt>
    <dgm:pt modelId="{534D5E9D-AB7C-4028-B465-2F99871DC6AE}" type="parTrans" cxnId="{A148DA03-B84E-42E3-8A96-EA0B1B6179E7}">
      <dgm:prSet/>
      <dgm:spPr/>
      <dgm:t>
        <a:bodyPr/>
        <a:lstStyle/>
        <a:p>
          <a:endParaRPr lang="ru-RU"/>
        </a:p>
      </dgm:t>
    </dgm:pt>
    <dgm:pt modelId="{58ECCF86-7F97-4385-A808-0F80A1254BDF}" type="sibTrans" cxnId="{F761DFDF-641B-4552-A0B5-7C9A85FB8B94}">
      <dgm:prSet/>
      <dgm:spPr/>
      <dgm:t>
        <a:bodyPr/>
        <a:lstStyle/>
        <a:p>
          <a:endParaRPr lang="ru-RU"/>
        </a:p>
      </dgm:t>
    </dgm:pt>
    <dgm:pt modelId="{69BD5B9C-F130-494B-98DE-253BB7D4F5AD}" type="parTrans" cxnId="{F761DFDF-641B-4552-A0B5-7C9A85FB8B94}">
      <dgm:prSet/>
      <dgm:spPr/>
      <dgm:t>
        <a:bodyPr/>
        <a:lstStyle/>
        <a:p>
          <a:endParaRPr lang="ru-RU"/>
        </a:p>
      </dgm:t>
    </dgm:pt>
    <dgm:pt modelId="{8E63B8CE-E9B4-4B64-A059-AE603116C562}" type="pres">
      <dgm:prSet presAssocID="{8C058D7D-814F-47C7-A39B-2CA92328FAE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D63EC5C-2F49-4C68-BDA7-957D5E8B4251}" type="pres">
      <dgm:prSet presAssocID="{976D5580-9F95-40AD-A769-B3CDEF41E43C}" presName="composite" presStyleCnt="0"/>
      <dgm:spPr/>
    </dgm:pt>
    <dgm:pt modelId="{10ED6CD1-A407-4C77-8E07-382F394AE98F}" type="pres">
      <dgm:prSet presAssocID="{976D5580-9F95-40AD-A769-B3CDEF41E43C}" presName="parentText" presStyleLbl="align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370CA-6E58-42A1-B0A0-A6E5B28554BE}" type="pres">
      <dgm:prSet presAssocID="{976D5580-9F95-40AD-A769-B3CDEF41E43C}" presName="descendantText" presStyleLbl="alignAcc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DD9A01-03E8-4306-9064-B31AE56A950F}" type="presOf" srcId="{CF35C349-0017-4F13-9057-00380EC08841}" destId="{4F0370CA-6E58-42A1-B0A0-A6E5B28554BE}" srcOrd="0" destOrd="0" presId="urn:microsoft.com/office/officeart/2005/8/layout/chevron2"/>
    <dgm:cxn modelId="{F761DFDF-641B-4552-A0B5-7C9A85FB8B94}" srcId="{976D5580-9F95-40AD-A769-B3CDEF41E43C}" destId="{CF35C349-0017-4F13-9057-00380EC08841}" srcOrd="0" destOrd="0" parTransId="{69BD5B9C-F130-494B-98DE-253BB7D4F5AD}" sibTransId="{58ECCF86-7F97-4385-A808-0F80A1254BDF}"/>
    <dgm:cxn modelId="{61C17E81-8ED3-4F11-8364-904868CC30DC}" type="presOf" srcId="{8C058D7D-814F-47C7-A39B-2CA92328FAE1}" destId="{8E63B8CE-E9B4-4B64-A059-AE603116C562}" srcOrd="0" destOrd="0" presId="urn:microsoft.com/office/officeart/2005/8/layout/chevron2"/>
    <dgm:cxn modelId="{A148DA03-B84E-42E3-8A96-EA0B1B6179E7}" srcId="{8C058D7D-814F-47C7-A39B-2CA92328FAE1}" destId="{976D5580-9F95-40AD-A769-B3CDEF41E43C}" srcOrd="0" destOrd="0" parTransId="{534D5E9D-AB7C-4028-B465-2F99871DC6AE}" sibTransId="{63552EA8-7835-4A1C-BE2A-4D3E5D8798A8}"/>
    <dgm:cxn modelId="{C6CDFACC-B6CD-4CC4-BF7E-77F9430E2C33}" type="presOf" srcId="{976D5580-9F95-40AD-A769-B3CDEF41E43C}" destId="{10ED6CD1-A407-4C77-8E07-382F394AE98F}" srcOrd="0" destOrd="0" presId="urn:microsoft.com/office/officeart/2005/8/layout/chevron2"/>
    <dgm:cxn modelId="{BBAE322E-721D-4907-8035-442FC21D07DB}" type="presParOf" srcId="{8E63B8CE-E9B4-4B64-A059-AE603116C562}" destId="{8D63EC5C-2F49-4C68-BDA7-957D5E8B4251}" srcOrd="0" destOrd="0" presId="urn:microsoft.com/office/officeart/2005/8/layout/chevron2"/>
    <dgm:cxn modelId="{790948CB-20EC-4F15-A816-4013FEDB2C6E}" type="presParOf" srcId="{8D63EC5C-2F49-4C68-BDA7-957D5E8B4251}" destId="{10ED6CD1-A407-4C77-8E07-382F394AE98F}" srcOrd="0" destOrd="0" presId="urn:microsoft.com/office/officeart/2005/8/layout/chevron2"/>
    <dgm:cxn modelId="{5B94386A-EC23-4E11-B502-35428D8B57D9}" type="presParOf" srcId="{8D63EC5C-2F49-4C68-BDA7-957D5E8B4251}" destId="{4F0370CA-6E58-42A1-B0A0-A6E5B28554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34 924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39 240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37 019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32 947 руб.</a:t>
          </a:r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481909" custScaleY="168793" custLinFactX="-1327" custLinFactNeighborX="-100000" custLinFactNeighborY="59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 custLinFactNeighborX="-37493" custLinFactNeighborY="7658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482518" custLinFactNeighborX="-92355" custLinFactNeighborY="-314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E1AAEB-3E6B-4E76-B012-0EA6AEC78F1E}" type="presOf" srcId="{57528B99-E608-4D43-8BCB-8B2813661BEC}" destId="{D85F1854-E5F6-41B9-9EFC-2FE85720D240}" srcOrd="0" destOrd="0" presId="urn:microsoft.com/office/officeart/2009/3/layout/StepUpProcess"/>
    <dgm:cxn modelId="{D56E18F8-D230-4A1D-97E8-A54C003B829A}" type="presOf" srcId="{D9952A6E-51E9-46F5-AA97-003063CFD45C}" destId="{1EB1F125-C213-44F7-995F-770C58E2B83A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C57FF79F-835B-4060-B7E8-0E42C43F54F1}" type="presOf" srcId="{F16646FC-6848-418B-B1E3-96138E0FEEA5}" destId="{2AF64C49-9E45-4F3C-9BA6-D0A64ABAC6D7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0362F044-BAF8-4830-824C-00A02DCB9BF4}" type="presOf" srcId="{78B007E3-3A39-4585-A51E-EF3B5C893869}" destId="{EF1764DB-FE8F-4E89-9B6E-91A2DC3A6EB5}" srcOrd="0" destOrd="0" presId="urn:microsoft.com/office/officeart/2009/3/layout/StepUpProcess"/>
    <dgm:cxn modelId="{F29769FB-0186-4C51-BFAD-4EF18E8C276D}" type="presOf" srcId="{4E7F4808-C894-40ED-B5BE-06D9FCD46DB9}" destId="{59E6176D-A2F1-45D4-A790-2A9C57E110E9}" srcOrd="0" destOrd="0" presId="urn:microsoft.com/office/officeart/2009/3/layout/StepUpProcess"/>
    <dgm:cxn modelId="{8EC4F126-A0C5-4C79-BB88-844D02F291B7}" type="presParOf" srcId="{59E6176D-A2F1-45D4-A790-2A9C57E110E9}" destId="{71408DB2-FBD4-485C-BC8E-EB65B28797BE}" srcOrd="0" destOrd="0" presId="urn:microsoft.com/office/officeart/2009/3/layout/StepUpProcess"/>
    <dgm:cxn modelId="{290B1702-77D3-469A-A121-6AF1426E3069}" type="presParOf" srcId="{71408DB2-FBD4-485C-BC8E-EB65B28797BE}" destId="{71E6C355-13EB-4EBD-AC8F-05A4053FCF9E}" srcOrd="0" destOrd="0" presId="urn:microsoft.com/office/officeart/2009/3/layout/StepUpProcess"/>
    <dgm:cxn modelId="{63F23D2D-A58E-4D7F-858D-A3B16FA5F166}" type="presParOf" srcId="{71408DB2-FBD4-485C-BC8E-EB65B28797BE}" destId="{EF1764DB-FE8F-4E89-9B6E-91A2DC3A6EB5}" srcOrd="1" destOrd="0" presId="urn:microsoft.com/office/officeart/2009/3/layout/StepUpProcess"/>
    <dgm:cxn modelId="{1C6EC8C9-3C02-4A36-B319-D17B269EFD35}" type="presParOf" srcId="{71408DB2-FBD4-485C-BC8E-EB65B28797BE}" destId="{12B5FF4F-4946-49D1-9FAB-BEB33C3E8D94}" srcOrd="2" destOrd="0" presId="urn:microsoft.com/office/officeart/2009/3/layout/StepUpProcess"/>
    <dgm:cxn modelId="{B7DE4983-71B8-486E-9BAC-20F6441E68E2}" type="presParOf" srcId="{59E6176D-A2F1-45D4-A790-2A9C57E110E9}" destId="{E5A5AE98-0177-47ED-8AF6-C64D0ADAE841}" srcOrd="1" destOrd="0" presId="urn:microsoft.com/office/officeart/2009/3/layout/StepUpProcess"/>
    <dgm:cxn modelId="{B71B98CF-CA8E-4761-8160-C747E2EADA40}" type="presParOf" srcId="{E5A5AE98-0177-47ED-8AF6-C64D0ADAE841}" destId="{26A766B6-D3A0-44F0-92C1-F3B751BB4BAD}" srcOrd="0" destOrd="0" presId="urn:microsoft.com/office/officeart/2009/3/layout/StepUpProcess"/>
    <dgm:cxn modelId="{8FC5FF16-7666-4D70-9D98-31F797D331C3}" type="presParOf" srcId="{59E6176D-A2F1-45D4-A790-2A9C57E110E9}" destId="{56C143B6-1C15-4DE4-9866-D697EF85A06B}" srcOrd="2" destOrd="0" presId="urn:microsoft.com/office/officeart/2009/3/layout/StepUpProcess"/>
    <dgm:cxn modelId="{AD502BAC-9D5E-4B4E-9512-93DF0780F0F1}" type="presParOf" srcId="{56C143B6-1C15-4DE4-9866-D697EF85A06B}" destId="{39FB82EE-FE53-4555-9BD1-160163DEE653}" srcOrd="0" destOrd="0" presId="urn:microsoft.com/office/officeart/2009/3/layout/StepUpProcess"/>
    <dgm:cxn modelId="{1DF1DB8F-A526-4D14-A2C2-6DF0D9372351}" type="presParOf" srcId="{56C143B6-1C15-4DE4-9866-D697EF85A06B}" destId="{2AF64C49-9E45-4F3C-9BA6-D0A64ABAC6D7}" srcOrd="1" destOrd="0" presId="urn:microsoft.com/office/officeart/2009/3/layout/StepUpProcess"/>
    <dgm:cxn modelId="{95F1243A-F4B0-4E73-97C8-E02B3EE956B8}" type="presParOf" srcId="{56C143B6-1C15-4DE4-9866-D697EF85A06B}" destId="{F3595227-F50B-4095-B7BC-B5F16E06E7FC}" srcOrd="2" destOrd="0" presId="urn:microsoft.com/office/officeart/2009/3/layout/StepUpProcess"/>
    <dgm:cxn modelId="{7A579E5E-CCEC-49A2-B0C0-6872E14BE273}" type="presParOf" srcId="{59E6176D-A2F1-45D4-A790-2A9C57E110E9}" destId="{E4C63162-EC8F-4014-89C2-1C168EB4B320}" srcOrd="3" destOrd="0" presId="urn:microsoft.com/office/officeart/2009/3/layout/StepUpProcess"/>
    <dgm:cxn modelId="{AC19454C-F60B-48C0-9700-CB98443170E1}" type="presParOf" srcId="{E4C63162-EC8F-4014-89C2-1C168EB4B320}" destId="{A6B68433-B7F7-4B95-90BC-BDD2D3550D71}" srcOrd="0" destOrd="0" presId="urn:microsoft.com/office/officeart/2009/3/layout/StepUpProcess"/>
    <dgm:cxn modelId="{B69DAD4D-2199-4FEB-8BB3-2F65EE3FC580}" type="presParOf" srcId="{59E6176D-A2F1-45D4-A790-2A9C57E110E9}" destId="{47CE394F-B1AB-4A59-BC63-5BB603E54DA5}" srcOrd="4" destOrd="0" presId="urn:microsoft.com/office/officeart/2009/3/layout/StepUpProcess"/>
    <dgm:cxn modelId="{4AAF2F3A-9CC8-4496-B883-2E2BB7EFF820}" type="presParOf" srcId="{47CE394F-B1AB-4A59-BC63-5BB603E54DA5}" destId="{FCEC2791-FE35-4FC7-8A1F-D2E37EC5EF35}" srcOrd="0" destOrd="0" presId="urn:microsoft.com/office/officeart/2009/3/layout/StepUpProcess"/>
    <dgm:cxn modelId="{EC8A18C1-993D-4E1A-96BF-926F45A0254A}" type="presParOf" srcId="{47CE394F-B1AB-4A59-BC63-5BB603E54DA5}" destId="{D85F1854-E5F6-41B9-9EFC-2FE85720D240}" srcOrd="1" destOrd="0" presId="urn:microsoft.com/office/officeart/2009/3/layout/StepUpProcess"/>
    <dgm:cxn modelId="{79A7D80B-0236-4A2D-9F33-DC51015438CE}" type="presParOf" srcId="{47CE394F-B1AB-4A59-BC63-5BB603E54DA5}" destId="{CFD3CF80-B4CD-40C7-9A31-0B7539CC2751}" srcOrd="2" destOrd="0" presId="urn:microsoft.com/office/officeart/2009/3/layout/StepUpProcess"/>
    <dgm:cxn modelId="{EF79E542-A9A1-440A-B2A9-6F3F4268326D}" type="presParOf" srcId="{59E6176D-A2F1-45D4-A790-2A9C57E110E9}" destId="{34A38246-BECB-4200-B1D8-2BBD9FFC0E31}" srcOrd="5" destOrd="0" presId="urn:microsoft.com/office/officeart/2009/3/layout/StepUpProcess"/>
    <dgm:cxn modelId="{E53FB762-73C3-484D-A19A-2FDA704A6FBD}" type="presParOf" srcId="{34A38246-BECB-4200-B1D8-2BBD9FFC0E31}" destId="{00863FDF-6092-4FB3-B4A3-016D61185CF2}" srcOrd="0" destOrd="0" presId="urn:microsoft.com/office/officeart/2009/3/layout/StepUpProcess"/>
    <dgm:cxn modelId="{6A634439-CB13-4ED8-AAA0-7F6C8B2F3E1B}" type="presParOf" srcId="{59E6176D-A2F1-45D4-A790-2A9C57E110E9}" destId="{B6275954-390C-4373-9A48-2CA3F28F5808}" srcOrd="6" destOrd="0" presId="urn:microsoft.com/office/officeart/2009/3/layout/StepUpProcess"/>
    <dgm:cxn modelId="{50D8BB59-865A-4A21-867B-C43078F613DA}" type="presParOf" srcId="{B6275954-390C-4373-9A48-2CA3F28F5808}" destId="{58BF2D5C-5BA9-407A-8A9B-C40257F52DE5}" srcOrd="0" destOrd="0" presId="urn:microsoft.com/office/officeart/2009/3/layout/StepUpProcess"/>
    <dgm:cxn modelId="{9F91C332-E000-4EA9-976A-D01E6F6A48E1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30 925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32 968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 37 043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34 946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456574" custLinFactNeighborX="-88668" custLinFactNeighborY="-5200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DB75969-896C-4C08-9424-DBAA6E54F7B7}" type="presOf" srcId="{D9952A6E-51E9-46F5-AA97-003063CFD45C}" destId="{1EB1F125-C213-44F7-995F-770C58E2B83A}" srcOrd="0" destOrd="0" presId="urn:microsoft.com/office/officeart/2009/3/layout/StepUpProcess"/>
    <dgm:cxn modelId="{B07A2D18-4642-40DC-8B3B-641BEFF8ABAC}" type="presOf" srcId="{F16646FC-6848-418B-B1E3-96138E0FEEA5}" destId="{2AF64C49-9E45-4F3C-9BA6-D0A64ABAC6D7}" srcOrd="0" destOrd="0" presId="urn:microsoft.com/office/officeart/2009/3/layout/StepUpProcess"/>
    <dgm:cxn modelId="{C15F6D37-DE60-4620-BBB8-C98D9F8666DD}" type="presOf" srcId="{78B007E3-3A39-4585-A51E-EF3B5C893869}" destId="{EF1764DB-FE8F-4E89-9B6E-91A2DC3A6EB5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B13F08D6-8CD8-41DF-B823-1C0BB7997939}" type="presOf" srcId="{4E7F4808-C894-40ED-B5BE-06D9FCD46DB9}" destId="{59E6176D-A2F1-45D4-A790-2A9C57E110E9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9DC584CF-832E-4A9E-BCF5-7E12B397C87F}" type="presOf" srcId="{57528B99-E608-4D43-8BCB-8B2813661BEC}" destId="{D85F1854-E5F6-41B9-9EFC-2FE85720D240}" srcOrd="0" destOrd="0" presId="urn:microsoft.com/office/officeart/2009/3/layout/StepUpProcess"/>
    <dgm:cxn modelId="{C9CE47DF-9C9F-4E45-9109-6262928E8A3F}" type="presParOf" srcId="{59E6176D-A2F1-45D4-A790-2A9C57E110E9}" destId="{71408DB2-FBD4-485C-BC8E-EB65B28797BE}" srcOrd="0" destOrd="0" presId="urn:microsoft.com/office/officeart/2009/3/layout/StepUpProcess"/>
    <dgm:cxn modelId="{34B1446F-C8AF-4389-8B8D-2025676C433F}" type="presParOf" srcId="{71408DB2-FBD4-485C-BC8E-EB65B28797BE}" destId="{71E6C355-13EB-4EBD-AC8F-05A4053FCF9E}" srcOrd="0" destOrd="0" presId="urn:microsoft.com/office/officeart/2009/3/layout/StepUpProcess"/>
    <dgm:cxn modelId="{1EF80D01-BE18-46DF-B57D-36FFF5ECD395}" type="presParOf" srcId="{71408DB2-FBD4-485C-BC8E-EB65B28797BE}" destId="{EF1764DB-FE8F-4E89-9B6E-91A2DC3A6EB5}" srcOrd="1" destOrd="0" presId="urn:microsoft.com/office/officeart/2009/3/layout/StepUpProcess"/>
    <dgm:cxn modelId="{16DB6841-B0E8-4E83-B1A2-91420E489AC8}" type="presParOf" srcId="{71408DB2-FBD4-485C-BC8E-EB65B28797BE}" destId="{12B5FF4F-4946-49D1-9FAB-BEB33C3E8D94}" srcOrd="2" destOrd="0" presId="urn:microsoft.com/office/officeart/2009/3/layout/StepUpProcess"/>
    <dgm:cxn modelId="{2AD25E32-4F46-421E-801B-254961CA70CF}" type="presParOf" srcId="{59E6176D-A2F1-45D4-A790-2A9C57E110E9}" destId="{E5A5AE98-0177-47ED-8AF6-C64D0ADAE841}" srcOrd="1" destOrd="0" presId="urn:microsoft.com/office/officeart/2009/3/layout/StepUpProcess"/>
    <dgm:cxn modelId="{ED88A993-9242-4F06-B133-00CC9F518970}" type="presParOf" srcId="{E5A5AE98-0177-47ED-8AF6-C64D0ADAE841}" destId="{26A766B6-D3A0-44F0-92C1-F3B751BB4BAD}" srcOrd="0" destOrd="0" presId="urn:microsoft.com/office/officeart/2009/3/layout/StepUpProcess"/>
    <dgm:cxn modelId="{599EFBEA-C4E4-4280-9529-AE7EFC53A0E0}" type="presParOf" srcId="{59E6176D-A2F1-45D4-A790-2A9C57E110E9}" destId="{56C143B6-1C15-4DE4-9866-D697EF85A06B}" srcOrd="2" destOrd="0" presId="urn:microsoft.com/office/officeart/2009/3/layout/StepUpProcess"/>
    <dgm:cxn modelId="{0D4BD7EB-0DB9-4E9D-9CB7-5590D4DDFA99}" type="presParOf" srcId="{56C143B6-1C15-4DE4-9866-D697EF85A06B}" destId="{39FB82EE-FE53-4555-9BD1-160163DEE653}" srcOrd="0" destOrd="0" presId="urn:microsoft.com/office/officeart/2009/3/layout/StepUpProcess"/>
    <dgm:cxn modelId="{1B455B79-F4EA-4017-9411-CD5C0DCC8240}" type="presParOf" srcId="{56C143B6-1C15-4DE4-9866-D697EF85A06B}" destId="{2AF64C49-9E45-4F3C-9BA6-D0A64ABAC6D7}" srcOrd="1" destOrd="0" presId="urn:microsoft.com/office/officeart/2009/3/layout/StepUpProcess"/>
    <dgm:cxn modelId="{6D87CCAB-EB46-4D8B-9258-797BFB870125}" type="presParOf" srcId="{56C143B6-1C15-4DE4-9866-D697EF85A06B}" destId="{F3595227-F50B-4095-B7BC-B5F16E06E7FC}" srcOrd="2" destOrd="0" presId="urn:microsoft.com/office/officeart/2009/3/layout/StepUpProcess"/>
    <dgm:cxn modelId="{6860C9D1-A49A-438A-B8AA-1C2C9149A631}" type="presParOf" srcId="{59E6176D-A2F1-45D4-A790-2A9C57E110E9}" destId="{E4C63162-EC8F-4014-89C2-1C168EB4B320}" srcOrd="3" destOrd="0" presId="urn:microsoft.com/office/officeart/2009/3/layout/StepUpProcess"/>
    <dgm:cxn modelId="{D71F7097-23B8-40B5-9E87-420EFFAABE61}" type="presParOf" srcId="{E4C63162-EC8F-4014-89C2-1C168EB4B320}" destId="{A6B68433-B7F7-4B95-90BC-BDD2D3550D71}" srcOrd="0" destOrd="0" presId="urn:microsoft.com/office/officeart/2009/3/layout/StepUpProcess"/>
    <dgm:cxn modelId="{325E1B07-FFB9-46B7-8B95-D1FA12794815}" type="presParOf" srcId="{59E6176D-A2F1-45D4-A790-2A9C57E110E9}" destId="{47CE394F-B1AB-4A59-BC63-5BB603E54DA5}" srcOrd="4" destOrd="0" presId="urn:microsoft.com/office/officeart/2009/3/layout/StepUpProcess"/>
    <dgm:cxn modelId="{2B04B019-6827-44D7-ACC0-FA0A0B7B0844}" type="presParOf" srcId="{47CE394F-B1AB-4A59-BC63-5BB603E54DA5}" destId="{FCEC2791-FE35-4FC7-8A1F-D2E37EC5EF35}" srcOrd="0" destOrd="0" presId="urn:microsoft.com/office/officeart/2009/3/layout/StepUpProcess"/>
    <dgm:cxn modelId="{2E9243D6-B601-4565-83E3-04F8B95AFD21}" type="presParOf" srcId="{47CE394F-B1AB-4A59-BC63-5BB603E54DA5}" destId="{D85F1854-E5F6-41B9-9EFC-2FE85720D240}" srcOrd="1" destOrd="0" presId="urn:microsoft.com/office/officeart/2009/3/layout/StepUpProcess"/>
    <dgm:cxn modelId="{CB093164-9FD4-490C-81CA-240DA3E80A28}" type="presParOf" srcId="{47CE394F-B1AB-4A59-BC63-5BB603E54DA5}" destId="{CFD3CF80-B4CD-40C7-9A31-0B7539CC2751}" srcOrd="2" destOrd="0" presId="urn:microsoft.com/office/officeart/2009/3/layout/StepUpProcess"/>
    <dgm:cxn modelId="{F3AB817F-6733-475C-88BD-7661EFB9291B}" type="presParOf" srcId="{59E6176D-A2F1-45D4-A790-2A9C57E110E9}" destId="{34A38246-BECB-4200-B1D8-2BBD9FFC0E31}" srcOrd="5" destOrd="0" presId="urn:microsoft.com/office/officeart/2009/3/layout/StepUpProcess"/>
    <dgm:cxn modelId="{18B6CCDF-20E0-4AC4-84EA-F44312C98630}" type="presParOf" srcId="{34A38246-BECB-4200-B1D8-2BBD9FFC0E31}" destId="{00863FDF-6092-4FB3-B4A3-016D61185CF2}" srcOrd="0" destOrd="0" presId="urn:microsoft.com/office/officeart/2009/3/layout/StepUpProcess"/>
    <dgm:cxn modelId="{39D09FC5-29AD-42E3-99B9-04F5563B81BD}" type="presParOf" srcId="{59E6176D-A2F1-45D4-A790-2A9C57E110E9}" destId="{B6275954-390C-4373-9A48-2CA3F28F5808}" srcOrd="6" destOrd="0" presId="urn:microsoft.com/office/officeart/2009/3/layout/StepUpProcess"/>
    <dgm:cxn modelId="{F76FBE7A-3D6A-4CA1-913F-1E379E4F6687}" type="presParOf" srcId="{B6275954-390C-4373-9A48-2CA3F28F5808}" destId="{58BF2D5C-5BA9-407A-8A9B-C40257F52DE5}" srcOrd="0" destOrd="0" presId="urn:microsoft.com/office/officeart/2009/3/layout/StepUpProcess"/>
    <dgm:cxn modelId="{1A5C1C7A-8825-4ACC-A006-49177F6E9297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33 936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35 972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40 418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38 130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3FDCFD-4F21-4E3A-BFB9-7DF9F0868E1C}" type="presOf" srcId="{78B007E3-3A39-4585-A51E-EF3B5C893869}" destId="{EF1764DB-FE8F-4E89-9B6E-91A2DC3A6EB5}" srcOrd="0" destOrd="0" presId="urn:microsoft.com/office/officeart/2009/3/layout/StepUpProcess"/>
    <dgm:cxn modelId="{9108D0B3-61F6-4615-B614-BEBD4B2E831B}" type="presOf" srcId="{D9952A6E-51E9-46F5-AA97-003063CFD45C}" destId="{1EB1F125-C213-44F7-995F-770C58E2B83A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4F87D113-9610-4226-8936-4E8E0DDF8AA5}" type="presOf" srcId="{F16646FC-6848-418B-B1E3-96138E0FEEA5}" destId="{2AF64C49-9E45-4F3C-9BA6-D0A64ABAC6D7}" srcOrd="0" destOrd="0" presId="urn:microsoft.com/office/officeart/2009/3/layout/StepUpProcess"/>
    <dgm:cxn modelId="{CC9DE92E-9692-4D23-A8B8-085AAF932DD2}" type="presOf" srcId="{4E7F4808-C894-40ED-B5BE-06D9FCD46DB9}" destId="{59E6176D-A2F1-45D4-A790-2A9C57E110E9}" srcOrd="0" destOrd="0" presId="urn:microsoft.com/office/officeart/2009/3/layout/StepUpProcess"/>
    <dgm:cxn modelId="{3B21E238-9B82-4916-A53A-F2A3068C0A8F}" type="presOf" srcId="{57528B99-E608-4D43-8BCB-8B2813661BEC}" destId="{D85F1854-E5F6-41B9-9EFC-2FE85720D240}" srcOrd="0" destOrd="0" presId="urn:microsoft.com/office/officeart/2009/3/layout/StepUpProcess"/>
    <dgm:cxn modelId="{C2E12414-9C95-4B4E-8FB1-6DA37564B5EE}" type="presParOf" srcId="{59E6176D-A2F1-45D4-A790-2A9C57E110E9}" destId="{71408DB2-FBD4-485C-BC8E-EB65B28797BE}" srcOrd="0" destOrd="0" presId="urn:microsoft.com/office/officeart/2009/3/layout/StepUpProcess"/>
    <dgm:cxn modelId="{22FA66C6-40CE-4535-A89C-25CF24856471}" type="presParOf" srcId="{71408DB2-FBD4-485C-BC8E-EB65B28797BE}" destId="{71E6C355-13EB-4EBD-AC8F-05A4053FCF9E}" srcOrd="0" destOrd="0" presId="urn:microsoft.com/office/officeart/2009/3/layout/StepUpProcess"/>
    <dgm:cxn modelId="{69CE41D7-7B46-4136-B01D-7E8891BD0F05}" type="presParOf" srcId="{71408DB2-FBD4-485C-BC8E-EB65B28797BE}" destId="{EF1764DB-FE8F-4E89-9B6E-91A2DC3A6EB5}" srcOrd="1" destOrd="0" presId="urn:microsoft.com/office/officeart/2009/3/layout/StepUpProcess"/>
    <dgm:cxn modelId="{E12A4229-9228-400F-A4A7-3A24F3C18419}" type="presParOf" srcId="{71408DB2-FBD4-485C-BC8E-EB65B28797BE}" destId="{12B5FF4F-4946-49D1-9FAB-BEB33C3E8D94}" srcOrd="2" destOrd="0" presId="urn:microsoft.com/office/officeart/2009/3/layout/StepUpProcess"/>
    <dgm:cxn modelId="{E3E6FBAA-D2D1-46D2-80D8-A6F28EC7C2ED}" type="presParOf" srcId="{59E6176D-A2F1-45D4-A790-2A9C57E110E9}" destId="{E5A5AE98-0177-47ED-8AF6-C64D0ADAE841}" srcOrd="1" destOrd="0" presId="urn:microsoft.com/office/officeart/2009/3/layout/StepUpProcess"/>
    <dgm:cxn modelId="{FA793135-849F-4920-A738-7AD386A4366B}" type="presParOf" srcId="{E5A5AE98-0177-47ED-8AF6-C64D0ADAE841}" destId="{26A766B6-D3A0-44F0-92C1-F3B751BB4BAD}" srcOrd="0" destOrd="0" presId="urn:microsoft.com/office/officeart/2009/3/layout/StepUpProcess"/>
    <dgm:cxn modelId="{14810A83-D22F-4213-A8FD-A62B97A3B8A9}" type="presParOf" srcId="{59E6176D-A2F1-45D4-A790-2A9C57E110E9}" destId="{56C143B6-1C15-4DE4-9866-D697EF85A06B}" srcOrd="2" destOrd="0" presId="urn:microsoft.com/office/officeart/2009/3/layout/StepUpProcess"/>
    <dgm:cxn modelId="{A87EF6A6-0155-4BDF-9FCA-6E9ABAD1D196}" type="presParOf" srcId="{56C143B6-1C15-4DE4-9866-D697EF85A06B}" destId="{39FB82EE-FE53-4555-9BD1-160163DEE653}" srcOrd="0" destOrd="0" presId="urn:microsoft.com/office/officeart/2009/3/layout/StepUpProcess"/>
    <dgm:cxn modelId="{C35C1966-7725-43D6-97AB-618937DCAA51}" type="presParOf" srcId="{56C143B6-1C15-4DE4-9866-D697EF85A06B}" destId="{2AF64C49-9E45-4F3C-9BA6-D0A64ABAC6D7}" srcOrd="1" destOrd="0" presId="urn:microsoft.com/office/officeart/2009/3/layout/StepUpProcess"/>
    <dgm:cxn modelId="{67625660-2D29-46B4-9B30-327E70CFF516}" type="presParOf" srcId="{56C143B6-1C15-4DE4-9866-D697EF85A06B}" destId="{F3595227-F50B-4095-B7BC-B5F16E06E7FC}" srcOrd="2" destOrd="0" presId="urn:microsoft.com/office/officeart/2009/3/layout/StepUpProcess"/>
    <dgm:cxn modelId="{47737920-2799-47B1-B53F-65898323FAE4}" type="presParOf" srcId="{59E6176D-A2F1-45D4-A790-2A9C57E110E9}" destId="{E4C63162-EC8F-4014-89C2-1C168EB4B320}" srcOrd="3" destOrd="0" presId="urn:microsoft.com/office/officeart/2009/3/layout/StepUpProcess"/>
    <dgm:cxn modelId="{82036A43-668C-48D3-9DC5-756ABFDD76FA}" type="presParOf" srcId="{E4C63162-EC8F-4014-89C2-1C168EB4B320}" destId="{A6B68433-B7F7-4B95-90BC-BDD2D3550D71}" srcOrd="0" destOrd="0" presId="urn:microsoft.com/office/officeart/2009/3/layout/StepUpProcess"/>
    <dgm:cxn modelId="{B2F52D8A-755B-41A0-8C3D-BF84189E0570}" type="presParOf" srcId="{59E6176D-A2F1-45D4-A790-2A9C57E110E9}" destId="{47CE394F-B1AB-4A59-BC63-5BB603E54DA5}" srcOrd="4" destOrd="0" presId="urn:microsoft.com/office/officeart/2009/3/layout/StepUpProcess"/>
    <dgm:cxn modelId="{FBBD7808-55A2-4C0E-8EF1-34C5BB731D11}" type="presParOf" srcId="{47CE394F-B1AB-4A59-BC63-5BB603E54DA5}" destId="{FCEC2791-FE35-4FC7-8A1F-D2E37EC5EF35}" srcOrd="0" destOrd="0" presId="urn:microsoft.com/office/officeart/2009/3/layout/StepUpProcess"/>
    <dgm:cxn modelId="{2AD3B82C-7954-4411-9BE6-8CB4F9A47A32}" type="presParOf" srcId="{47CE394F-B1AB-4A59-BC63-5BB603E54DA5}" destId="{D85F1854-E5F6-41B9-9EFC-2FE85720D240}" srcOrd="1" destOrd="0" presId="urn:microsoft.com/office/officeart/2009/3/layout/StepUpProcess"/>
    <dgm:cxn modelId="{8D124C71-D362-4F88-9DDD-E4CE0D85733F}" type="presParOf" srcId="{47CE394F-B1AB-4A59-BC63-5BB603E54DA5}" destId="{CFD3CF80-B4CD-40C7-9A31-0B7539CC2751}" srcOrd="2" destOrd="0" presId="urn:microsoft.com/office/officeart/2009/3/layout/StepUpProcess"/>
    <dgm:cxn modelId="{11F85177-6DBF-4A19-88A6-BB7A0FD4987C}" type="presParOf" srcId="{59E6176D-A2F1-45D4-A790-2A9C57E110E9}" destId="{34A38246-BECB-4200-B1D8-2BBD9FFC0E31}" srcOrd="5" destOrd="0" presId="urn:microsoft.com/office/officeart/2009/3/layout/StepUpProcess"/>
    <dgm:cxn modelId="{795195DA-60BF-42E5-ADBE-FB855AFFA35D}" type="presParOf" srcId="{34A38246-BECB-4200-B1D8-2BBD9FFC0E31}" destId="{00863FDF-6092-4FB3-B4A3-016D61185CF2}" srcOrd="0" destOrd="0" presId="urn:microsoft.com/office/officeart/2009/3/layout/StepUpProcess"/>
    <dgm:cxn modelId="{BF5B43BA-9231-45C4-A0E8-F3AA046EF888}" type="presParOf" srcId="{59E6176D-A2F1-45D4-A790-2A9C57E110E9}" destId="{B6275954-390C-4373-9A48-2CA3F28F5808}" srcOrd="6" destOrd="0" presId="urn:microsoft.com/office/officeart/2009/3/layout/StepUpProcess"/>
    <dgm:cxn modelId="{5E666D12-24EC-4831-8C0F-12864960C27C}" type="presParOf" srcId="{B6275954-390C-4373-9A48-2CA3F28F5808}" destId="{58BF2D5C-5BA9-407A-8A9B-C40257F52DE5}" srcOrd="0" destOrd="0" presId="urn:microsoft.com/office/officeart/2009/3/layout/StepUpProcess"/>
    <dgm:cxn modelId="{A6B94170-2E97-4093-A57C-C62306E6EB5A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78B007E3-3A39-4585-A51E-EF3B5C89386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32 947 руб.</a:t>
          </a:r>
        </a:p>
      </dgm:t>
    </dgm:pt>
    <dgm:pt modelId="{F0771D66-62B1-4C9C-AEE9-3D358EA8393C}" type="parTrans" cxnId="{4E1473C5-F46C-4968-853B-378112D7B838}">
      <dgm:prSet/>
      <dgm:spPr/>
      <dgm:t>
        <a:bodyPr/>
        <a:lstStyle/>
        <a:p>
          <a:endParaRPr lang="ru-RU"/>
        </a:p>
      </dgm:t>
    </dgm:pt>
    <dgm:pt modelId="{C26BDCFF-8E34-4457-BC29-7AF0A9DB20BA}" type="sibTrans" cxnId="{4E1473C5-F46C-4968-853B-378112D7B838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34 924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39 240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37 019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1408DB2-FBD4-485C-BC8E-EB65B28797BE}" type="pres">
      <dgm:prSet presAssocID="{78B007E3-3A39-4585-A51E-EF3B5C893869}" presName="composite" presStyleCnt="0"/>
      <dgm:spPr/>
    </dgm:pt>
    <dgm:pt modelId="{71E6C355-13EB-4EBD-AC8F-05A4053FCF9E}" type="pres">
      <dgm:prSet presAssocID="{78B007E3-3A39-4585-A51E-EF3B5C89386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F1764DB-FE8F-4E89-9B6E-91A2DC3A6EB5}" type="pres">
      <dgm:prSet presAssocID="{78B007E3-3A39-4585-A51E-EF3B5C89386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B5FF4F-4946-49D1-9FAB-BEB33C3E8D94}" type="pres">
      <dgm:prSet presAssocID="{78B007E3-3A39-4585-A51E-EF3B5C89386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5A5AE98-0177-47ED-8AF6-C64D0ADAE841}" type="pres">
      <dgm:prSet presAssocID="{C26BDCFF-8E34-4457-BC29-7AF0A9DB20BA}" presName="sibTrans" presStyleCnt="0"/>
      <dgm:spPr/>
    </dgm:pt>
    <dgm:pt modelId="{26A766B6-D3A0-44F0-92C1-F3B751BB4BAD}" type="pres">
      <dgm:prSet presAssocID="{C26BDCFF-8E34-4457-BC29-7AF0A9DB20BA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43BFC1-E86D-4EB7-B500-54ECD1BE4F96}" type="presOf" srcId="{78B007E3-3A39-4585-A51E-EF3B5C893869}" destId="{EF1764DB-FE8F-4E89-9B6E-91A2DC3A6EB5}" srcOrd="0" destOrd="0" presId="urn:microsoft.com/office/officeart/2009/3/layout/StepUpProcess"/>
    <dgm:cxn modelId="{811F242A-40E1-4670-9AB6-5DB810243130}" type="presOf" srcId="{F16646FC-6848-418B-B1E3-96138E0FEEA5}" destId="{2AF64C49-9E45-4F3C-9BA6-D0A64ABAC6D7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E227D012-5357-400E-B2FE-7C9E5F789EC1}" type="presOf" srcId="{4E7F4808-C894-40ED-B5BE-06D9FCD46DB9}" destId="{59E6176D-A2F1-45D4-A790-2A9C57E110E9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4E1473C5-F46C-4968-853B-378112D7B838}" srcId="{4E7F4808-C894-40ED-B5BE-06D9FCD46DB9}" destId="{78B007E3-3A39-4585-A51E-EF3B5C893869}" srcOrd="0" destOrd="0" parTransId="{F0771D66-62B1-4C9C-AEE9-3D358EA8393C}" sibTransId="{C26BDCFF-8E34-4457-BC29-7AF0A9DB20BA}"/>
    <dgm:cxn modelId="{477BC5C5-4363-4F38-8DBA-BE4D020F3316}" type="presOf" srcId="{D9952A6E-51E9-46F5-AA97-003063CFD45C}" destId="{1EB1F125-C213-44F7-995F-770C58E2B83A}" srcOrd="0" destOrd="0" presId="urn:microsoft.com/office/officeart/2009/3/layout/StepUpProcess"/>
    <dgm:cxn modelId="{FC7FDBB1-4584-45F0-B0FD-5C6EA58EF50B}" type="presOf" srcId="{57528B99-E608-4D43-8BCB-8B2813661BEC}" destId="{D85F1854-E5F6-41B9-9EFC-2FE85720D240}" srcOrd="0" destOrd="0" presId="urn:microsoft.com/office/officeart/2009/3/layout/StepUpProcess"/>
    <dgm:cxn modelId="{14F189B7-572C-4849-8FB8-903A6C79D6CA}" type="presParOf" srcId="{59E6176D-A2F1-45D4-A790-2A9C57E110E9}" destId="{71408DB2-FBD4-485C-BC8E-EB65B28797BE}" srcOrd="0" destOrd="0" presId="urn:microsoft.com/office/officeart/2009/3/layout/StepUpProcess"/>
    <dgm:cxn modelId="{B4643D66-D69B-49D7-8916-A6684F5A7A17}" type="presParOf" srcId="{71408DB2-FBD4-485C-BC8E-EB65B28797BE}" destId="{71E6C355-13EB-4EBD-AC8F-05A4053FCF9E}" srcOrd="0" destOrd="0" presId="urn:microsoft.com/office/officeart/2009/3/layout/StepUpProcess"/>
    <dgm:cxn modelId="{8ABE416A-DFEB-4798-AF9D-04C0F1AE67E5}" type="presParOf" srcId="{71408DB2-FBD4-485C-BC8E-EB65B28797BE}" destId="{EF1764DB-FE8F-4E89-9B6E-91A2DC3A6EB5}" srcOrd="1" destOrd="0" presId="urn:microsoft.com/office/officeart/2009/3/layout/StepUpProcess"/>
    <dgm:cxn modelId="{41816A9C-488C-4C06-9708-471AA1F3907D}" type="presParOf" srcId="{71408DB2-FBD4-485C-BC8E-EB65B28797BE}" destId="{12B5FF4F-4946-49D1-9FAB-BEB33C3E8D94}" srcOrd="2" destOrd="0" presId="urn:microsoft.com/office/officeart/2009/3/layout/StepUpProcess"/>
    <dgm:cxn modelId="{50A2C7AE-A115-46CF-825E-A77EA64CE760}" type="presParOf" srcId="{59E6176D-A2F1-45D4-A790-2A9C57E110E9}" destId="{E5A5AE98-0177-47ED-8AF6-C64D0ADAE841}" srcOrd="1" destOrd="0" presId="urn:microsoft.com/office/officeart/2009/3/layout/StepUpProcess"/>
    <dgm:cxn modelId="{93F6BA87-7334-4E8F-806B-075F884663DF}" type="presParOf" srcId="{E5A5AE98-0177-47ED-8AF6-C64D0ADAE841}" destId="{26A766B6-D3A0-44F0-92C1-F3B751BB4BAD}" srcOrd="0" destOrd="0" presId="urn:microsoft.com/office/officeart/2009/3/layout/StepUpProcess"/>
    <dgm:cxn modelId="{C067460C-8FA2-4580-BBB9-A3B3F5A35465}" type="presParOf" srcId="{59E6176D-A2F1-45D4-A790-2A9C57E110E9}" destId="{56C143B6-1C15-4DE4-9866-D697EF85A06B}" srcOrd="2" destOrd="0" presId="urn:microsoft.com/office/officeart/2009/3/layout/StepUpProcess"/>
    <dgm:cxn modelId="{E6F451A0-39A4-4D5F-9435-2EB648F7C52D}" type="presParOf" srcId="{56C143B6-1C15-4DE4-9866-D697EF85A06B}" destId="{39FB82EE-FE53-4555-9BD1-160163DEE653}" srcOrd="0" destOrd="0" presId="urn:microsoft.com/office/officeart/2009/3/layout/StepUpProcess"/>
    <dgm:cxn modelId="{FE510410-4358-4E5E-8D5B-775EC6A709C8}" type="presParOf" srcId="{56C143B6-1C15-4DE4-9866-D697EF85A06B}" destId="{2AF64C49-9E45-4F3C-9BA6-D0A64ABAC6D7}" srcOrd="1" destOrd="0" presId="urn:microsoft.com/office/officeart/2009/3/layout/StepUpProcess"/>
    <dgm:cxn modelId="{F3733E74-9FE6-425D-B487-8C6A00A09B43}" type="presParOf" srcId="{56C143B6-1C15-4DE4-9866-D697EF85A06B}" destId="{F3595227-F50B-4095-B7BC-B5F16E06E7FC}" srcOrd="2" destOrd="0" presId="urn:microsoft.com/office/officeart/2009/3/layout/StepUpProcess"/>
    <dgm:cxn modelId="{73184E27-DCF0-4354-AC9D-B6936B5C5DB0}" type="presParOf" srcId="{59E6176D-A2F1-45D4-A790-2A9C57E110E9}" destId="{E4C63162-EC8F-4014-89C2-1C168EB4B320}" srcOrd="3" destOrd="0" presId="urn:microsoft.com/office/officeart/2009/3/layout/StepUpProcess"/>
    <dgm:cxn modelId="{5CA6BC75-AF78-4728-8A44-4EF284BA46BB}" type="presParOf" srcId="{E4C63162-EC8F-4014-89C2-1C168EB4B320}" destId="{A6B68433-B7F7-4B95-90BC-BDD2D3550D71}" srcOrd="0" destOrd="0" presId="urn:microsoft.com/office/officeart/2009/3/layout/StepUpProcess"/>
    <dgm:cxn modelId="{2D403C53-ACBB-4BF0-809A-2A2F2B715454}" type="presParOf" srcId="{59E6176D-A2F1-45D4-A790-2A9C57E110E9}" destId="{47CE394F-B1AB-4A59-BC63-5BB603E54DA5}" srcOrd="4" destOrd="0" presId="urn:microsoft.com/office/officeart/2009/3/layout/StepUpProcess"/>
    <dgm:cxn modelId="{6E5195A9-986A-446C-ACD0-F19F41FA1B9E}" type="presParOf" srcId="{47CE394F-B1AB-4A59-BC63-5BB603E54DA5}" destId="{FCEC2791-FE35-4FC7-8A1F-D2E37EC5EF35}" srcOrd="0" destOrd="0" presId="urn:microsoft.com/office/officeart/2009/3/layout/StepUpProcess"/>
    <dgm:cxn modelId="{A7E81A9F-BE14-4D1B-B26D-8C452E2DD3BA}" type="presParOf" srcId="{47CE394F-B1AB-4A59-BC63-5BB603E54DA5}" destId="{D85F1854-E5F6-41B9-9EFC-2FE85720D240}" srcOrd="1" destOrd="0" presId="urn:microsoft.com/office/officeart/2009/3/layout/StepUpProcess"/>
    <dgm:cxn modelId="{62891314-5BC2-4C5D-BB82-E5D26348CE17}" type="presParOf" srcId="{47CE394F-B1AB-4A59-BC63-5BB603E54DA5}" destId="{CFD3CF80-B4CD-40C7-9A31-0B7539CC2751}" srcOrd="2" destOrd="0" presId="urn:microsoft.com/office/officeart/2009/3/layout/StepUpProcess"/>
    <dgm:cxn modelId="{EE737B46-ACB2-4FF0-82D4-619AE79009CF}" type="presParOf" srcId="{59E6176D-A2F1-45D4-A790-2A9C57E110E9}" destId="{34A38246-BECB-4200-B1D8-2BBD9FFC0E31}" srcOrd="5" destOrd="0" presId="urn:microsoft.com/office/officeart/2009/3/layout/StepUpProcess"/>
    <dgm:cxn modelId="{701070EA-3D9A-4D80-821C-2A4AA0977536}" type="presParOf" srcId="{34A38246-BECB-4200-B1D8-2BBD9FFC0E31}" destId="{00863FDF-6092-4FB3-B4A3-016D61185CF2}" srcOrd="0" destOrd="0" presId="urn:microsoft.com/office/officeart/2009/3/layout/StepUpProcess"/>
    <dgm:cxn modelId="{9F8744F8-BF92-47DF-BD64-B65C0133A52E}" type="presParOf" srcId="{59E6176D-A2F1-45D4-A790-2A9C57E110E9}" destId="{B6275954-390C-4373-9A48-2CA3F28F5808}" srcOrd="6" destOrd="0" presId="urn:microsoft.com/office/officeart/2009/3/layout/StepUpProcess"/>
    <dgm:cxn modelId="{B74BF7FE-1AE7-4C65-AA43-41D311500183}" type="presParOf" srcId="{B6275954-390C-4373-9A48-2CA3F28F5808}" destId="{58BF2D5C-5BA9-407A-8A9B-C40257F52DE5}" srcOrd="0" destOrd="0" presId="urn:microsoft.com/office/officeart/2009/3/layout/StepUpProcess"/>
    <dgm:cxn modelId="{26BA507D-0853-4BC8-B824-14E7B94582C7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65 894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69 848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78 480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74 038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D50C963-1F75-455E-B02D-FE13AC1C8C26}" type="presOf" srcId="{F16646FC-6848-418B-B1E3-96138E0FEEA5}" destId="{2AF64C49-9E45-4F3C-9BA6-D0A64ABAC6D7}" srcOrd="0" destOrd="0" presId="urn:microsoft.com/office/officeart/2009/3/layout/StepUpProcess"/>
    <dgm:cxn modelId="{EA304B4E-4AE3-4E5E-ABC7-83DF6878B49A}" type="presOf" srcId="{8E853283-DE9F-4575-91B5-50D13E09A129}" destId="{3E7CE4A3-BB67-4B35-8CCE-1A31A01EBFCA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B07BBE98-2F9B-49CC-BA7E-FB4CFEAA7FFF}" type="presOf" srcId="{4E7F4808-C894-40ED-B5BE-06D9FCD46DB9}" destId="{59E6176D-A2F1-45D4-A790-2A9C57E110E9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C44BF798-C6C0-4C9E-AB68-F9D0D3E37281}" type="presOf" srcId="{57528B99-E608-4D43-8BCB-8B2813661BEC}" destId="{D85F1854-E5F6-41B9-9EFC-2FE85720D240}" srcOrd="0" destOrd="0" presId="urn:microsoft.com/office/officeart/2009/3/layout/StepUpProcess"/>
    <dgm:cxn modelId="{3113CB95-EEEA-4703-8ED3-7199BDB9F70F}" type="presOf" srcId="{D9952A6E-51E9-46F5-AA97-003063CFD45C}" destId="{1EB1F125-C213-44F7-995F-770C58E2B83A}" srcOrd="0" destOrd="0" presId="urn:microsoft.com/office/officeart/2009/3/layout/StepUpProcess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3FB54F8A-5830-4A30-8A55-51B340C013EE}" type="presParOf" srcId="{59E6176D-A2F1-45D4-A790-2A9C57E110E9}" destId="{F3801B51-3C8A-4144-9300-DD4FFF871AEC}" srcOrd="0" destOrd="0" presId="urn:microsoft.com/office/officeart/2009/3/layout/StepUpProcess"/>
    <dgm:cxn modelId="{097DEEC0-CAC6-4AB7-97B4-E2873D246884}" type="presParOf" srcId="{F3801B51-3C8A-4144-9300-DD4FFF871AEC}" destId="{0F98B4A9-900D-4D3A-917D-1B448D3EABEF}" srcOrd="0" destOrd="0" presId="urn:microsoft.com/office/officeart/2009/3/layout/StepUpProcess"/>
    <dgm:cxn modelId="{C39F4C22-0EEC-45EA-9655-958154FBC3F4}" type="presParOf" srcId="{F3801B51-3C8A-4144-9300-DD4FFF871AEC}" destId="{3E7CE4A3-BB67-4B35-8CCE-1A31A01EBFCA}" srcOrd="1" destOrd="0" presId="urn:microsoft.com/office/officeart/2009/3/layout/StepUpProcess"/>
    <dgm:cxn modelId="{8D35A999-013C-4831-917E-2DDAEBB2AB33}" type="presParOf" srcId="{F3801B51-3C8A-4144-9300-DD4FFF871AEC}" destId="{EFED36D8-9297-439E-8833-47CB3FCF921F}" srcOrd="2" destOrd="0" presId="urn:microsoft.com/office/officeart/2009/3/layout/StepUpProcess"/>
    <dgm:cxn modelId="{8CE556BE-D611-4F84-A0A9-4B05E3FB714D}" type="presParOf" srcId="{59E6176D-A2F1-45D4-A790-2A9C57E110E9}" destId="{FC89241E-0F22-4FEE-A867-166C8B8B31E1}" srcOrd="1" destOrd="0" presId="urn:microsoft.com/office/officeart/2009/3/layout/StepUpProcess"/>
    <dgm:cxn modelId="{04EF408D-FD81-4A0B-BD7C-4D9ABBB33402}" type="presParOf" srcId="{FC89241E-0F22-4FEE-A867-166C8B8B31E1}" destId="{652BFF31-ADA5-4A5F-AC0B-C11DAA825A46}" srcOrd="0" destOrd="0" presId="urn:microsoft.com/office/officeart/2009/3/layout/StepUpProcess"/>
    <dgm:cxn modelId="{3674FC55-4A3D-449A-8BD4-1B08C09E0B52}" type="presParOf" srcId="{59E6176D-A2F1-45D4-A790-2A9C57E110E9}" destId="{56C143B6-1C15-4DE4-9866-D697EF85A06B}" srcOrd="2" destOrd="0" presId="urn:microsoft.com/office/officeart/2009/3/layout/StepUpProcess"/>
    <dgm:cxn modelId="{4FB51FBB-C8FB-4182-AB85-AC9915C030A4}" type="presParOf" srcId="{56C143B6-1C15-4DE4-9866-D697EF85A06B}" destId="{39FB82EE-FE53-4555-9BD1-160163DEE653}" srcOrd="0" destOrd="0" presId="urn:microsoft.com/office/officeart/2009/3/layout/StepUpProcess"/>
    <dgm:cxn modelId="{2E920453-8F8F-4567-91AD-888F5811D66D}" type="presParOf" srcId="{56C143B6-1C15-4DE4-9866-D697EF85A06B}" destId="{2AF64C49-9E45-4F3C-9BA6-D0A64ABAC6D7}" srcOrd="1" destOrd="0" presId="urn:microsoft.com/office/officeart/2009/3/layout/StepUpProcess"/>
    <dgm:cxn modelId="{DDB073DE-E4D2-4DBA-9479-6A23FA06EAF9}" type="presParOf" srcId="{56C143B6-1C15-4DE4-9866-D697EF85A06B}" destId="{F3595227-F50B-4095-B7BC-B5F16E06E7FC}" srcOrd="2" destOrd="0" presId="urn:microsoft.com/office/officeart/2009/3/layout/StepUpProcess"/>
    <dgm:cxn modelId="{86FA7945-05B4-4D5C-871F-301F9232C76A}" type="presParOf" srcId="{59E6176D-A2F1-45D4-A790-2A9C57E110E9}" destId="{E4C63162-EC8F-4014-89C2-1C168EB4B320}" srcOrd="3" destOrd="0" presId="urn:microsoft.com/office/officeart/2009/3/layout/StepUpProcess"/>
    <dgm:cxn modelId="{F16954F5-3175-435D-BB10-DD6D9B27F9FE}" type="presParOf" srcId="{E4C63162-EC8F-4014-89C2-1C168EB4B320}" destId="{A6B68433-B7F7-4B95-90BC-BDD2D3550D71}" srcOrd="0" destOrd="0" presId="urn:microsoft.com/office/officeart/2009/3/layout/StepUpProcess"/>
    <dgm:cxn modelId="{38EA8304-9310-4B9D-86E7-4D7C85D4E7F6}" type="presParOf" srcId="{59E6176D-A2F1-45D4-A790-2A9C57E110E9}" destId="{47CE394F-B1AB-4A59-BC63-5BB603E54DA5}" srcOrd="4" destOrd="0" presId="urn:microsoft.com/office/officeart/2009/3/layout/StepUpProcess"/>
    <dgm:cxn modelId="{1CB43141-C8CD-447F-8E5E-A908DD8F4770}" type="presParOf" srcId="{47CE394F-B1AB-4A59-BC63-5BB603E54DA5}" destId="{FCEC2791-FE35-4FC7-8A1F-D2E37EC5EF35}" srcOrd="0" destOrd="0" presId="urn:microsoft.com/office/officeart/2009/3/layout/StepUpProcess"/>
    <dgm:cxn modelId="{BB65A7EE-E675-43AC-B189-74D7FF1C65D3}" type="presParOf" srcId="{47CE394F-B1AB-4A59-BC63-5BB603E54DA5}" destId="{D85F1854-E5F6-41B9-9EFC-2FE85720D240}" srcOrd="1" destOrd="0" presId="urn:microsoft.com/office/officeart/2009/3/layout/StepUpProcess"/>
    <dgm:cxn modelId="{FC7362F1-358F-4C56-8077-16F4E1BFEC27}" type="presParOf" srcId="{47CE394F-B1AB-4A59-BC63-5BB603E54DA5}" destId="{CFD3CF80-B4CD-40C7-9A31-0B7539CC2751}" srcOrd="2" destOrd="0" presId="urn:microsoft.com/office/officeart/2009/3/layout/StepUpProcess"/>
    <dgm:cxn modelId="{2B4AF69D-272E-49FF-BBAE-405E17DA27DE}" type="presParOf" srcId="{59E6176D-A2F1-45D4-A790-2A9C57E110E9}" destId="{34A38246-BECB-4200-B1D8-2BBD9FFC0E31}" srcOrd="5" destOrd="0" presId="urn:microsoft.com/office/officeart/2009/3/layout/StepUpProcess"/>
    <dgm:cxn modelId="{C9DA6E91-2A5E-496A-BBFB-62D8155A4477}" type="presParOf" srcId="{34A38246-BECB-4200-B1D8-2BBD9FFC0E31}" destId="{00863FDF-6092-4FB3-B4A3-016D61185CF2}" srcOrd="0" destOrd="0" presId="urn:microsoft.com/office/officeart/2009/3/layout/StepUpProcess"/>
    <dgm:cxn modelId="{6FECCEEB-B2FC-4341-9A67-736B6545E650}" type="presParOf" srcId="{59E6176D-A2F1-45D4-A790-2A9C57E110E9}" destId="{B6275954-390C-4373-9A48-2CA3F28F5808}" srcOrd="6" destOrd="0" presId="urn:microsoft.com/office/officeart/2009/3/layout/StepUpProcess"/>
    <dgm:cxn modelId="{F588A4FD-3E58-43DC-9E44-5722686C07A0}" type="presParOf" srcId="{B6275954-390C-4373-9A48-2CA3F28F5808}" destId="{58BF2D5C-5BA9-407A-8A9B-C40257F52DE5}" srcOrd="0" destOrd="0" presId="urn:microsoft.com/office/officeart/2009/3/layout/StepUpProcess"/>
    <dgm:cxn modelId="{7EED1CBD-E371-4F06-B35A-06C4FF196D99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32 947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34 924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39 240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37 019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ScaleY="103659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DD723C-5168-4D0E-98DE-B18CEE0C6236}" type="presOf" srcId="{8E853283-DE9F-4575-91B5-50D13E09A129}" destId="{3E7CE4A3-BB67-4B35-8CCE-1A31A01EBFCA}" srcOrd="0" destOrd="0" presId="urn:microsoft.com/office/officeart/2009/3/layout/StepUpProcess"/>
    <dgm:cxn modelId="{8F59F6AC-1411-4FF9-AE89-A9FF0C445390}" type="presOf" srcId="{F16646FC-6848-418B-B1E3-96138E0FEEA5}" destId="{2AF64C49-9E45-4F3C-9BA6-D0A64ABAC6D7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38B8CC04-615C-4D54-B30B-A194CF40976E}" type="presOf" srcId="{D9952A6E-51E9-46F5-AA97-003063CFD45C}" destId="{1EB1F125-C213-44F7-995F-770C58E2B83A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FA83E003-3445-4C66-A2E0-9A79DE44B16B}" type="presOf" srcId="{57528B99-E608-4D43-8BCB-8B2813661BEC}" destId="{D85F1854-E5F6-41B9-9EFC-2FE85720D240}" srcOrd="0" destOrd="0" presId="urn:microsoft.com/office/officeart/2009/3/layout/StepUpProcess"/>
    <dgm:cxn modelId="{4A7E362A-8B00-4E93-9D0E-EFC0190C7F12}" type="presOf" srcId="{4E7F4808-C894-40ED-B5BE-06D9FCD46DB9}" destId="{59E6176D-A2F1-45D4-A790-2A9C57E110E9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F62ACEE0-E818-445E-866B-7BBBBA6B8C8C}" type="presParOf" srcId="{59E6176D-A2F1-45D4-A790-2A9C57E110E9}" destId="{F3801B51-3C8A-4144-9300-DD4FFF871AEC}" srcOrd="0" destOrd="0" presId="urn:microsoft.com/office/officeart/2009/3/layout/StepUpProcess"/>
    <dgm:cxn modelId="{6B2D3440-4533-44BA-AE36-26ECEFF7ADD3}" type="presParOf" srcId="{F3801B51-3C8A-4144-9300-DD4FFF871AEC}" destId="{0F98B4A9-900D-4D3A-917D-1B448D3EABEF}" srcOrd="0" destOrd="0" presId="urn:microsoft.com/office/officeart/2009/3/layout/StepUpProcess"/>
    <dgm:cxn modelId="{B9635236-2997-4DF5-B748-7B680F2493E0}" type="presParOf" srcId="{F3801B51-3C8A-4144-9300-DD4FFF871AEC}" destId="{3E7CE4A3-BB67-4B35-8CCE-1A31A01EBFCA}" srcOrd="1" destOrd="0" presId="urn:microsoft.com/office/officeart/2009/3/layout/StepUpProcess"/>
    <dgm:cxn modelId="{918445F7-3319-4074-BEDB-39368308BF16}" type="presParOf" srcId="{F3801B51-3C8A-4144-9300-DD4FFF871AEC}" destId="{EFED36D8-9297-439E-8833-47CB3FCF921F}" srcOrd="2" destOrd="0" presId="urn:microsoft.com/office/officeart/2009/3/layout/StepUpProcess"/>
    <dgm:cxn modelId="{91E58241-74BC-4341-9633-A84589E198BA}" type="presParOf" srcId="{59E6176D-A2F1-45D4-A790-2A9C57E110E9}" destId="{FC89241E-0F22-4FEE-A867-166C8B8B31E1}" srcOrd="1" destOrd="0" presId="urn:microsoft.com/office/officeart/2009/3/layout/StepUpProcess"/>
    <dgm:cxn modelId="{2E1EAB8F-135B-4838-AD5E-2832F88AAB24}" type="presParOf" srcId="{FC89241E-0F22-4FEE-A867-166C8B8B31E1}" destId="{652BFF31-ADA5-4A5F-AC0B-C11DAA825A46}" srcOrd="0" destOrd="0" presId="urn:microsoft.com/office/officeart/2009/3/layout/StepUpProcess"/>
    <dgm:cxn modelId="{4C3992AF-0260-44FA-80B8-4DF4F2804BD2}" type="presParOf" srcId="{59E6176D-A2F1-45D4-A790-2A9C57E110E9}" destId="{56C143B6-1C15-4DE4-9866-D697EF85A06B}" srcOrd="2" destOrd="0" presId="urn:microsoft.com/office/officeart/2009/3/layout/StepUpProcess"/>
    <dgm:cxn modelId="{67C53F9A-0105-48C0-9C08-A94802B596C3}" type="presParOf" srcId="{56C143B6-1C15-4DE4-9866-D697EF85A06B}" destId="{39FB82EE-FE53-4555-9BD1-160163DEE653}" srcOrd="0" destOrd="0" presId="urn:microsoft.com/office/officeart/2009/3/layout/StepUpProcess"/>
    <dgm:cxn modelId="{C69BB591-2B35-47A6-A846-5B6B6EA4F12F}" type="presParOf" srcId="{56C143B6-1C15-4DE4-9866-D697EF85A06B}" destId="{2AF64C49-9E45-4F3C-9BA6-D0A64ABAC6D7}" srcOrd="1" destOrd="0" presId="urn:microsoft.com/office/officeart/2009/3/layout/StepUpProcess"/>
    <dgm:cxn modelId="{963FBBF8-5094-4E63-A1D0-9E901753DAF9}" type="presParOf" srcId="{56C143B6-1C15-4DE4-9866-D697EF85A06B}" destId="{F3595227-F50B-4095-B7BC-B5F16E06E7FC}" srcOrd="2" destOrd="0" presId="urn:microsoft.com/office/officeart/2009/3/layout/StepUpProcess"/>
    <dgm:cxn modelId="{4A405495-F7DD-4701-8352-CE67C81EB050}" type="presParOf" srcId="{59E6176D-A2F1-45D4-A790-2A9C57E110E9}" destId="{E4C63162-EC8F-4014-89C2-1C168EB4B320}" srcOrd="3" destOrd="0" presId="urn:microsoft.com/office/officeart/2009/3/layout/StepUpProcess"/>
    <dgm:cxn modelId="{E1194302-35C7-4001-BD00-F8AAF7670BF6}" type="presParOf" srcId="{E4C63162-EC8F-4014-89C2-1C168EB4B320}" destId="{A6B68433-B7F7-4B95-90BC-BDD2D3550D71}" srcOrd="0" destOrd="0" presId="urn:microsoft.com/office/officeart/2009/3/layout/StepUpProcess"/>
    <dgm:cxn modelId="{75982B1D-F144-4ED6-84A3-08867E1FEA1F}" type="presParOf" srcId="{59E6176D-A2F1-45D4-A790-2A9C57E110E9}" destId="{47CE394F-B1AB-4A59-BC63-5BB603E54DA5}" srcOrd="4" destOrd="0" presId="urn:microsoft.com/office/officeart/2009/3/layout/StepUpProcess"/>
    <dgm:cxn modelId="{D9C3D97A-19B2-4579-8A3A-BB743266B5A8}" type="presParOf" srcId="{47CE394F-B1AB-4A59-BC63-5BB603E54DA5}" destId="{FCEC2791-FE35-4FC7-8A1F-D2E37EC5EF35}" srcOrd="0" destOrd="0" presId="urn:microsoft.com/office/officeart/2009/3/layout/StepUpProcess"/>
    <dgm:cxn modelId="{488A4EC7-2F5D-487E-BCF9-9C0D9A2AB232}" type="presParOf" srcId="{47CE394F-B1AB-4A59-BC63-5BB603E54DA5}" destId="{D85F1854-E5F6-41B9-9EFC-2FE85720D240}" srcOrd="1" destOrd="0" presId="urn:microsoft.com/office/officeart/2009/3/layout/StepUpProcess"/>
    <dgm:cxn modelId="{0446A4FF-2E53-4A1E-B06C-2C505567222F}" type="presParOf" srcId="{47CE394F-B1AB-4A59-BC63-5BB603E54DA5}" destId="{CFD3CF80-B4CD-40C7-9A31-0B7539CC2751}" srcOrd="2" destOrd="0" presId="urn:microsoft.com/office/officeart/2009/3/layout/StepUpProcess"/>
    <dgm:cxn modelId="{D13D0ABC-0EDE-45FB-8405-51879A2FF613}" type="presParOf" srcId="{59E6176D-A2F1-45D4-A790-2A9C57E110E9}" destId="{34A38246-BECB-4200-B1D8-2BBD9FFC0E31}" srcOrd="5" destOrd="0" presId="urn:microsoft.com/office/officeart/2009/3/layout/StepUpProcess"/>
    <dgm:cxn modelId="{8BF37ED1-3C2E-4533-930D-89BA49F1AF3D}" type="presParOf" srcId="{34A38246-BECB-4200-B1D8-2BBD9FFC0E31}" destId="{00863FDF-6092-4FB3-B4A3-016D61185CF2}" srcOrd="0" destOrd="0" presId="urn:microsoft.com/office/officeart/2009/3/layout/StepUpProcess"/>
    <dgm:cxn modelId="{8FA1774E-3775-49F2-A03C-CC35A5F3DC9A}" type="presParOf" srcId="{59E6176D-A2F1-45D4-A790-2A9C57E110E9}" destId="{B6275954-390C-4373-9A48-2CA3F28F5808}" srcOrd="6" destOrd="0" presId="urn:microsoft.com/office/officeart/2009/3/layout/StepUpProcess"/>
    <dgm:cxn modelId="{D76B4B0B-B326-4F84-B86C-908B55D035D2}" type="presParOf" srcId="{B6275954-390C-4373-9A48-2CA3F28F5808}" destId="{58BF2D5C-5BA9-407A-8A9B-C40257F52DE5}" srcOrd="0" destOrd="0" presId="urn:microsoft.com/office/officeart/2009/3/layout/StepUpProcess"/>
    <dgm:cxn modelId="{ED67854A-96F9-4DC4-986E-8CC949E18167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32 947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34 924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39 240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37 019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06935" custLinFactNeighborX="-79569" custLinFactNeighborY="-510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5B306C-3BE1-4DE2-92B6-FB27E2A3336E}" type="presOf" srcId="{4E7F4808-C894-40ED-B5BE-06D9FCD46DB9}" destId="{59E6176D-A2F1-45D4-A790-2A9C57E110E9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16D9B721-3573-4352-B3F8-20AE88153691}" type="presOf" srcId="{F16646FC-6848-418B-B1E3-96138E0FEEA5}" destId="{2AF64C49-9E45-4F3C-9BA6-D0A64ABAC6D7}" srcOrd="0" destOrd="0" presId="urn:microsoft.com/office/officeart/2009/3/layout/StepUpProcess"/>
    <dgm:cxn modelId="{0A31C525-619A-44A3-AD34-6E9E6BF538CB}" type="presOf" srcId="{D9952A6E-51E9-46F5-AA97-003063CFD45C}" destId="{1EB1F125-C213-44F7-995F-770C58E2B83A}" srcOrd="0" destOrd="0" presId="urn:microsoft.com/office/officeart/2009/3/layout/StepUpProcess"/>
    <dgm:cxn modelId="{E660E8B1-8B6C-40E4-B5F2-B9EF1710F599}" type="presOf" srcId="{8E853283-DE9F-4575-91B5-50D13E09A129}" destId="{3E7CE4A3-BB67-4B35-8CCE-1A31A01EBFCA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D91C18CC-7A8B-4515-9701-0C71C8C7D928}" type="presOf" srcId="{57528B99-E608-4D43-8BCB-8B2813661BEC}" destId="{D85F1854-E5F6-41B9-9EFC-2FE85720D240}" srcOrd="0" destOrd="0" presId="urn:microsoft.com/office/officeart/2009/3/layout/StepUpProcess"/>
    <dgm:cxn modelId="{ECA364E0-4458-4424-883D-DC7D1949665F}" type="presParOf" srcId="{59E6176D-A2F1-45D4-A790-2A9C57E110E9}" destId="{F3801B51-3C8A-4144-9300-DD4FFF871AEC}" srcOrd="0" destOrd="0" presId="urn:microsoft.com/office/officeart/2009/3/layout/StepUpProcess"/>
    <dgm:cxn modelId="{9D6F40D2-2877-4D91-88CA-404D7FA22EA5}" type="presParOf" srcId="{F3801B51-3C8A-4144-9300-DD4FFF871AEC}" destId="{0F98B4A9-900D-4D3A-917D-1B448D3EABEF}" srcOrd="0" destOrd="0" presId="urn:microsoft.com/office/officeart/2009/3/layout/StepUpProcess"/>
    <dgm:cxn modelId="{A1E9C34D-441B-48DD-84B6-BA9501E06E57}" type="presParOf" srcId="{F3801B51-3C8A-4144-9300-DD4FFF871AEC}" destId="{3E7CE4A3-BB67-4B35-8CCE-1A31A01EBFCA}" srcOrd="1" destOrd="0" presId="urn:microsoft.com/office/officeart/2009/3/layout/StepUpProcess"/>
    <dgm:cxn modelId="{E6E8BA21-6363-4A5D-92BD-FEBB3F37B85B}" type="presParOf" srcId="{F3801B51-3C8A-4144-9300-DD4FFF871AEC}" destId="{EFED36D8-9297-439E-8833-47CB3FCF921F}" srcOrd="2" destOrd="0" presId="urn:microsoft.com/office/officeart/2009/3/layout/StepUpProcess"/>
    <dgm:cxn modelId="{0F0ECDAC-44A0-405B-9662-447D3D4ECDEB}" type="presParOf" srcId="{59E6176D-A2F1-45D4-A790-2A9C57E110E9}" destId="{FC89241E-0F22-4FEE-A867-166C8B8B31E1}" srcOrd="1" destOrd="0" presId="urn:microsoft.com/office/officeart/2009/3/layout/StepUpProcess"/>
    <dgm:cxn modelId="{46757FA1-2A37-4AAE-92C9-9F6EB116DAA2}" type="presParOf" srcId="{FC89241E-0F22-4FEE-A867-166C8B8B31E1}" destId="{652BFF31-ADA5-4A5F-AC0B-C11DAA825A46}" srcOrd="0" destOrd="0" presId="urn:microsoft.com/office/officeart/2009/3/layout/StepUpProcess"/>
    <dgm:cxn modelId="{34D72E62-E040-4C1B-B76E-AA57658859EF}" type="presParOf" srcId="{59E6176D-A2F1-45D4-A790-2A9C57E110E9}" destId="{56C143B6-1C15-4DE4-9866-D697EF85A06B}" srcOrd="2" destOrd="0" presId="urn:microsoft.com/office/officeart/2009/3/layout/StepUpProcess"/>
    <dgm:cxn modelId="{FE2B3611-A329-4DB1-909D-B86AC728C102}" type="presParOf" srcId="{56C143B6-1C15-4DE4-9866-D697EF85A06B}" destId="{39FB82EE-FE53-4555-9BD1-160163DEE653}" srcOrd="0" destOrd="0" presId="urn:microsoft.com/office/officeart/2009/3/layout/StepUpProcess"/>
    <dgm:cxn modelId="{966427D9-ED80-4482-807E-B44A3A19825B}" type="presParOf" srcId="{56C143B6-1C15-4DE4-9866-D697EF85A06B}" destId="{2AF64C49-9E45-4F3C-9BA6-D0A64ABAC6D7}" srcOrd="1" destOrd="0" presId="urn:microsoft.com/office/officeart/2009/3/layout/StepUpProcess"/>
    <dgm:cxn modelId="{58EACBD9-D34E-4BC7-9FE7-B68284E1CA7B}" type="presParOf" srcId="{56C143B6-1C15-4DE4-9866-D697EF85A06B}" destId="{F3595227-F50B-4095-B7BC-B5F16E06E7FC}" srcOrd="2" destOrd="0" presId="urn:microsoft.com/office/officeart/2009/3/layout/StepUpProcess"/>
    <dgm:cxn modelId="{A8608F44-26F7-4A88-A671-120CEB432E7D}" type="presParOf" srcId="{59E6176D-A2F1-45D4-A790-2A9C57E110E9}" destId="{E4C63162-EC8F-4014-89C2-1C168EB4B320}" srcOrd="3" destOrd="0" presId="urn:microsoft.com/office/officeart/2009/3/layout/StepUpProcess"/>
    <dgm:cxn modelId="{BBB40197-6F0E-4032-B887-1234AD42236A}" type="presParOf" srcId="{E4C63162-EC8F-4014-89C2-1C168EB4B320}" destId="{A6B68433-B7F7-4B95-90BC-BDD2D3550D71}" srcOrd="0" destOrd="0" presId="urn:microsoft.com/office/officeart/2009/3/layout/StepUpProcess"/>
    <dgm:cxn modelId="{78777F38-FF69-41CD-85CC-0AC124AD5E5C}" type="presParOf" srcId="{59E6176D-A2F1-45D4-A790-2A9C57E110E9}" destId="{47CE394F-B1AB-4A59-BC63-5BB603E54DA5}" srcOrd="4" destOrd="0" presId="urn:microsoft.com/office/officeart/2009/3/layout/StepUpProcess"/>
    <dgm:cxn modelId="{EE721462-FEFA-4B44-8BE6-2650F5D7E1CD}" type="presParOf" srcId="{47CE394F-B1AB-4A59-BC63-5BB603E54DA5}" destId="{FCEC2791-FE35-4FC7-8A1F-D2E37EC5EF35}" srcOrd="0" destOrd="0" presId="urn:microsoft.com/office/officeart/2009/3/layout/StepUpProcess"/>
    <dgm:cxn modelId="{6D2664A3-97BC-451A-88AC-2EA8C763D7F0}" type="presParOf" srcId="{47CE394F-B1AB-4A59-BC63-5BB603E54DA5}" destId="{D85F1854-E5F6-41B9-9EFC-2FE85720D240}" srcOrd="1" destOrd="0" presId="urn:microsoft.com/office/officeart/2009/3/layout/StepUpProcess"/>
    <dgm:cxn modelId="{AF1B8B17-BE18-4706-8322-131CE8EBF9D0}" type="presParOf" srcId="{47CE394F-B1AB-4A59-BC63-5BB603E54DA5}" destId="{CFD3CF80-B4CD-40C7-9A31-0B7539CC2751}" srcOrd="2" destOrd="0" presId="urn:microsoft.com/office/officeart/2009/3/layout/StepUpProcess"/>
    <dgm:cxn modelId="{FCAF4641-1ED9-42E1-899F-BBED6BB93FA1}" type="presParOf" srcId="{59E6176D-A2F1-45D4-A790-2A9C57E110E9}" destId="{34A38246-BECB-4200-B1D8-2BBD9FFC0E31}" srcOrd="5" destOrd="0" presId="urn:microsoft.com/office/officeart/2009/3/layout/StepUpProcess"/>
    <dgm:cxn modelId="{EA457B0B-19F7-48EF-8EC3-963D52FA6354}" type="presParOf" srcId="{34A38246-BECB-4200-B1D8-2BBD9FFC0E31}" destId="{00863FDF-6092-4FB3-B4A3-016D61185CF2}" srcOrd="0" destOrd="0" presId="urn:microsoft.com/office/officeart/2009/3/layout/StepUpProcess"/>
    <dgm:cxn modelId="{2669BC10-71EA-4B0D-858D-A6E20FCD9EBC}" type="presParOf" srcId="{59E6176D-A2F1-45D4-A790-2A9C57E110E9}" destId="{B6275954-390C-4373-9A48-2CA3F28F5808}" srcOrd="6" destOrd="0" presId="urn:microsoft.com/office/officeart/2009/3/layout/StepUpProcess"/>
    <dgm:cxn modelId="{D4800E06-B9FA-48C6-87DA-8ED9D224DA4F}" type="presParOf" srcId="{B6275954-390C-4373-9A48-2CA3F28F5808}" destId="{58BF2D5C-5BA9-407A-8A9B-C40257F52DE5}" srcOrd="0" destOrd="0" presId="urn:microsoft.com/office/officeart/2009/3/layout/StepUpProcess"/>
    <dgm:cxn modelId="{591A4C5A-AC0C-43E9-AEC0-7AA1B6D1C1F8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E7F4808-C894-40ED-B5BE-06D9FCD46DB9}" type="doc">
      <dgm:prSet loTypeId="urn:microsoft.com/office/officeart/2009/3/layout/StepUpProcess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E853283-DE9F-4575-91B5-50D13E09A129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32 947 руб.</a:t>
          </a:r>
        </a:p>
      </dgm:t>
    </dgm:pt>
    <dgm:pt modelId="{4A47DB2A-6C58-4A0B-A859-D1CF6FCA0E05}" type="parTrans" cxnId="{AE92E435-1697-4E05-8A1F-54ECB0D6C963}">
      <dgm:prSet/>
      <dgm:spPr/>
      <dgm:t>
        <a:bodyPr/>
        <a:lstStyle/>
        <a:p>
          <a:endParaRPr lang="ru-RU"/>
        </a:p>
      </dgm:t>
    </dgm:pt>
    <dgm:pt modelId="{2C8A0C4B-50E5-4D0E-9821-D63E1DA472C8}" type="sibTrans" cxnId="{AE92E435-1697-4E05-8A1F-54ECB0D6C963}">
      <dgm:prSet/>
      <dgm:spPr/>
      <dgm:t>
        <a:bodyPr/>
        <a:lstStyle/>
        <a:p>
          <a:endParaRPr lang="ru-RU"/>
        </a:p>
      </dgm:t>
    </dgm:pt>
    <dgm:pt modelId="{F16646FC-6848-418B-B1E3-96138E0FEEA5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34 924 руб.</a:t>
          </a:r>
        </a:p>
      </dgm:t>
    </dgm:pt>
    <dgm:pt modelId="{0A0A188B-8D0F-4B8F-BFF5-925876E76705}" type="parTrans" cxnId="{ECC7686D-F7A9-4E42-942D-B9C355AC6F70}">
      <dgm:prSet/>
      <dgm:spPr/>
      <dgm:t>
        <a:bodyPr/>
        <a:lstStyle/>
        <a:p>
          <a:endParaRPr lang="ru-RU"/>
        </a:p>
      </dgm:t>
    </dgm:pt>
    <dgm:pt modelId="{26662AE8-F865-4E39-A7B4-73E3AE608107}" type="sibTrans" cxnId="{ECC7686D-F7A9-4E42-942D-B9C355AC6F70}">
      <dgm:prSet/>
      <dgm:spPr/>
      <dgm:t>
        <a:bodyPr/>
        <a:lstStyle/>
        <a:p>
          <a:endParaRPr lang="ru-RU"/>
        </a:p>
      </dgm:t>
    </dgm:pt>
    <dgm:pt modelId="{D9952A6E-51E9-46F5-AA97-003063CFD45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39 240 руб.</a:t>
          </a:r>
        </a:p>
      </dgm:t>
    </dgm:pt>
    <dgm:pt modelId="{C073A452-445F-4A18-8D2E-42B7FD9D4B83}" type="parTrans" cxnId="{4381B2AF-621B-418A-851A-54D9070FC90F}">
      <dgm:prSet/>
      <dgm:spPr/>
      <dgm:t>
        <a:bodyPr/>
        <a:lstStyle/>
        <a:p>
          <a:endParaRPr lang="ru-RU"/>
        </a:p>
      </dgm:t>
    </dgm:pt>
    <dgm:pt modelId="{D5AECA59-E706-49BD-A85A-F2FFE3203BC0}" type="sibTrans" cxnId="{4381B2AF-621B-418A-851A-54D9070FC90F}">
      <dgm:prSet/>
      <dgm:spPr/>
      <dgm:t>
        <a:bodyPr/>
        <a:lstStyle/>
        <a:p>
          <a:endParaRPr lang="ru-RU"/>
        </a:p>
      </dgm:t>
    </dgm:pt>
    <dgm:pt modelId="{57528B99-E608-4D43-8BCB-8B2813661BEC}">
      <dgm:prSet phldrT="[Текст]" custT="1"/>
      <dgm:spPr/>
      <dgm:t>
        <a:bodyPr/>
        <a:lstStyle/>
        <a:p>
          <a:r>
            <a:rPr lang="ru-RU" sz="1600" b="1" dirty="0">
              <a:solidFill>
                <a:srgbClr val="534F4F"/>
              </a:solidFill>
            </a:rPr>
            <a:t>37 019 руб.</a:t>
          </a:r>
        </a:p>
      </dgm:t>
    </dgm:pt>
    <dgm:pt modelId="{89700A54-7356-48E2-8F2A-468F087CAA58}" type="parTrans" cxnId="{E4150C43-C7D1-4D39-AC1A-26029573D8F4}">
      <dgm:prSet/>
      <dgm:spPr/>
      <dgm:t>
        <a:bodyPr/>
        <a:lstStyle/>
        <a:p>
          <a:endParaRPr lang="ru-RU"/>
        </a:p>
      </dgm:t>
    </dgm:pt>
    <dgm:pt modelId="{4E36DB8B-914E-42BA-95A1-C1C4F46293C2}" type="sibTrans" cxnId="{E4150C43-C7D1-4D39-AC1A-26029573D8F4}">
      <dgm:prSet/>
      <dgm:spPr/>
      <dgm:t>
        <a:bodyPr/>
        <a:lstStyle/>
        <a:p>
          <a:endParaRPr lang="ru-RU"/>
        </a:p>
      </dgm:t>
    </dgm:pt>
    <dgm:pt modelId="{59E6176D-A2F1-45D4-A790-2A9C57E110E9}" type="pres">
      <dgm:prSet presAssocID="{4E7F4808-C894-40ED-B5BE-06D9FCD46DB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F3801B51-3C8A-4144-9300-DD4FFF871AEC}" type="pres">
      <dgm:prSet presAssocID="{8E853283-DE9F-4575-91B5-50D13E09A129}" presName="composite" presStyleCnt="0"/>
      <dgm:spPr/>
    </dgm:pt>
    <dgm:pt modelId="{0F98B4A9-900D-4D3A-917D-1B448D3EABEF}" type="pres">
      <dgm:prSet presAssocID="{8E853283-DE9F-4575-91B5-50D13E09A129}" presName="LShape" presStyleLbl="alignNode1" presStyleIdx="0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E7CE4A3-BB67-4B35-8CCE-1A31A01EBFCA}" type="pres">
      <dgm:prSet presAssocID="{8E853283-DE9F-4575-91B5-50D13E09A129}" presName="ParentText" presStyleLbl="revTx" presStyleIdx="0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ED36D8-9297-439E-8833-47CB3FCF921F}" type="pres">
      <dgm:prSet presAssocID="{8E853283-DE9F-4575-91B5-50D13E09A129}" presName="Triangle" presStyleLbl="alignNode1" presStyleIdx="1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FC89241E-0F22-4FEE-A867-166C8B8B31E1}" type="pres">
      <dgm:prSet presAssocID="{2C8A0C4B-50E5-4D0E-9821-D63E1DA472C8}" presName="sibTrans" presStyleCnt="0"/>
      <dgm:spPr/>
    </dgm:pt>
    <dgm:pt modelId="{652BFF31-ADA5-4A5F-AC0B-C11DAA825A46}" type="pres">
      <dgm:prSet presAssocID="{2C8A0C4B-50E5-4D0E-9821-D63E1DA472C8}" presName="space" presStyleCnt="0"/>
      <dgm:spPr/>
    </dgm:pt>
    <dgm:pt modelId="{56C143B6-1C15-4DE4-9866-D697EF85A06B}" type="pres">
      <dgm:prSet presAssocID="{F16646FC-6848-418B-B1E3-96138E0FEEA5}" presName="composite" presStyleCnt="0"/>
      <dgm:spPr/>
    </dgm:pt>
    <dgm:pt modelId="{39FB82EE-FE53-4555-9BD1-160163DEE653}" type="pres">
      <dgm:prSet presAssocID="{F16646FC-6848-418B-B1E3-96138E0FEEA5}" presName="LShape" presStyleLbl="alignNode1" presStyleIdx="2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2AF64C49-9E45-4F3C-9BA6-D0A64ABAC6D7}" type="pres">
      <dgm:prSet presAssocID="{F16646FC-6848-418B-B1E3-96138E0FEEA5}" presName="ParentText" presStyleLbl="revTx" presStyleIdx="1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95227-F50B-4095-B7BC-B5F16E06E7FC}" type="pres">
      <dgm:prSet presAssocID="{F16646FC-6848-418B-B1E3-96138E0FEEA5}" presName="Triangle" presStyleLbl="alignNode1" presStyleIdx="3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E4C63162-EC8F-4014-89C2-1C168EB4B320}" type="pres">
      <dgm:prSet presAssocID="{26662AE8-F865-4E39-A7B4-73E3AE608107}" presName="sibTrans" presStyleCnt="0"/>
      <dgm:spPr/>
    </dgm:pt>
    <dgm:pt modelId="{A6B68433-B7F7-4B95-90BC-BDD2D3550D71}" type="pres">
      <dgm:prSet presAssocID="{26662AE8-F865-4E39-A7B4-73E3AE608107}" presName="space" presStyleCnt="0"/>
      <dgm:spPr/>
    </dgm:pt>
    <dgm:pt modelId="{47CE394F-B1AB-4A59-BC63-5BB603E54DA5}" type="pres">
      <dgm:prSet presAssocID="{57528B99-E608-4D43-8BCB-8B2813661BEC}" presName="composite" presStyleCnt="0"/>
      <dgm:spPr/>
    </dgm:pt>
    <dgm:pt modelId="{FCEC2791-FE35-4FC7-8A1F-D2E37EC5EF35}" type="pres">
      <dgm:prSet presAssocID="{57528B99-E608-4D43-8BCB-8B2813661BEC}" presName="LShape" presStyleLbl="alignNode1" presStyleIdx="4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D85F1854-E5F6-41B9-9EFC-2FE85720D240}" type="pres">
      <dgm:prSet presAssocID="{57528B99-E608-4D43-8BCB-8B2813661BEC}" presName="ParentText" presStyleLbl="revTx" presStyleIdx="2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3CF80-B4CD-40C7-9A31-0B7539CC2751}" type="pres">
      <dgm:prSet presAssocID="{57528B99-E608-4D43-8BCB-8B2813661BEC}" presName="Triangle" presStyleLbl="alignNode1" presStyleIdx="5" presStyleCnt="7" custScaleX="493099" custScaleY="337408" custLinFactX="632267" custLinFactY="-200000" custLinFactNeighborX="700000" custLinFactNeighborY="-252880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34A38246-BECB-4200-B1D8-2BBD9FFC0E31}" type="pres">
      <dgm:prSet presAssocID="{4E36DB8B-914E-42BA-95A1-C1C4F46293C2}" presName="sibTrans" presStyleCnt="0"/>
      <dgm:spPr/>
    </dgm:pt>
    <dgm:pt modelId="{00863FDF-6092-4FB3-B4A3-016D61185CF2}" type="pres">
      <dgm:prSet presAssocID="{4E36DB8B-914E-42BA-95A1-C1C4F46293C2}" presName="space" presStyleCnt="0"/>
      <dgm:spPr/>
    </dgm:pt>
    <dgm:pt modelId="{B6275954-390C-4373-9A48-2CA3F28F5808}" type="pres">
      <dgm:prSet presAssocID="{D9952A6E-51E9-46F5-AA97-003063CFD45C}" presName="composite" presStyleCnt="0"/>
      <dgm:spPr/>
    </dgm:pt>
    <dgm:pt modelId="{58BF2D5C-5BA9-407A-8A9B-C40257F52DE5}" type="pres">
      <dgm:prSet presAssocID="{D9952A6E-51E9-46F5-AA97-003063CFD45C}" presName="LShape" presStyleLbl="alignNode1" presStyleIdx="6" presStyleCnt="7" custScaleX="631495" custScaleY="258264"/>
      <dgm:spPr>
        <a:solidFill>
          <a:schemeClr val="accent2">
            <a:lumMod val="60000"/>
            <a:lumOff val="40000"/>
          </a:schemeClr>
        </a:solidFill>
        <a:ln>
          <a:noFill/>
        </a:ln>
      </dgm:spPr>
    </dgm:pt>
    <dgm:pt modelId="{1EB1F125-C213-44F7-995F-770C58E2B83A}" type="pres">
      <dgm:prSet presAssocID="{D9952A6E-51E9-46F5-AA97-003063CFD45C}" presName="ParentText" presStyleLbl="revTx" presStyleIdx="3" presStyleCnt="4" custScaleX="513028" custLinFactNeighborX="-67032" custLinFactNeighborY="-4167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0A8CC4-BBDE-4E2A-9C79-61EC43B8FE97}" type="presOf" srcId="{4E7F4808-C894-40ED-B5BE-06D9FCD46DB9}" destId="{59E6176D-A2F1-45D4-A790-2A9C57E110E9}" srcOrd="0" destOrd="0" presId="urn:microsoft.com/office/officeart/2009/3/layout/StepUpProcess"/>
    <dgm:cxn modelId="{ECC7686D-F7A9-4E42-942D-B9C355AC6F70}" srcId="{4E7F4808-C894-40ED-B5BE-06D9FCD46DB9}" destId="{F16646FC-6848-418B-B1E3-96138E0FEEA5}" srcOrd="1" destOrd="0" parTransId="{0A0A188B-8D0F-4B8F-BFF5-925876E76705}" sibTransId="{26662AE8-F865-4E39-A7B4-73E3AE608107}"/>
    <dgm:cxn modelId="{9E25408B-75A5-4182-9EAC-7DF7491F33F4}" type="presOf" srcId="{F16646FC-6848-418B-B1E3-96138E0FEEA5}" destId="{2AF64C49-9E45-4F3C-9BA6-D0A64ABAC6D7}" srcOrd="0" destOrd="0" presId="urn:microsoft.com/office/officeart/2009/3/layout/StepUpProcess"/>
    <dgm:cxn modelId="{4381B2AF-621B-418A-851A-54D9070FC90F}" srcId="{4E7F4808-C894-40ED-B5BE-06D9FCD46DB9}" destId="{D9952A6E-51E9-46F5-AA97-003063CFD45C}" srcOrd="3" destOrd="0" parTransId="{C073A452-445F-4A18-8D2E-42B7FD9D4B83}" sibTransId="{D5AECA59-E706-49BD-A85A-F2FFE3203BC0}"/>
    <dgm:cxn modelId="{67DBE171-AFDC-46CE-89A2-B72C61D100C0}" type="presOf" srcId="{57528B99-E608-4D43-8BCB-8B2813661BEC}" destId="{D85F1854-E5F6-41B9-9EFC-2FE85720D240}" srcOrd="0" destOrd="0" presId="urn:microsoft.com/office/officeart/2009/3/layout/StepUpProcess"/>
    <dgm:cxn modelId="{080D187B-F1CA-4D65-9FA8-4430AAD47B13}" type="presOf" srcId="{8E853283-DE9F-4575-91B5-50D13E09A129}" destId="{3E7CE4A3-BB67-4B35-8CCE-1A31A01EBFCA}" srcOrd="0" destOrd="0" presId="urn:microsoft.com/office/officeart/2009/3/layout/StepUpProcess"/>
    <dgm:cxn modelId="{E4150C43-C7D1-4D39-AC1A-26029573D8F4}" srcId="{4E7F4808-C894-40ED-B5BE-06D9FCD46DB9}" destId="{57528B99-E608-4D43-8BCB-8B2813661BEC}" srcOrd="2" destOrd="0" parTransId="{89700A54-7356-48E2-8F2A-468F087CAA58}" sibTransId="{4E36DB8B-914E-42BA-95A1-C1C4F46293C2}"/>
    <dgm:cxn modelId="{AE92E435-1697-4E05-8A1F-54ECB0D6C963}" srcId="{4E7F4808-C894-40ED-B5BE-06D9FCD46DB9}" destId="{8E853283-DE9F-4575-91B5-50D13E09A129}" srcOrd="0" destOrd="0" parTransId="{4A47DB2A-6C58-4A0B-A859-D1CF6FCA0E05}" sibTransId="{2C8A0C4B-50E5-4D0E-9821-D63E1DA472C8}"/>
    <dgm:cxn modelId="{E61072C5-0DAF-4B06-BE29-B071BEA31B1A}" type="presOf" srcId="{D9952A6E-51E9-46F5-AA97-003063CFD45C}" destId="{1EB1F125-C213-44F7-995F-770C58E2B83A}" srcOrd="0" destOrd="0" presId="urn:microsoft.com/office/officeart/2009/3/layout/StepUpProcess"/>
    <dgm:cxn modelId="{0681CF45-CBEC-4224-A2BC-99D082237504}" type="presParOf" srcId="{59E6176D-A2F1-45D4-A790-2A9C57E110E9}" destId="{F3801B51-3C8A-4144-9300-DD4FFF871AEC}" srcOrd="0" destOrd="0" presId="urn:microsoft.com/office/officeart/2009/3/layout/StepUpProcess"/>
    <dgm:cxn modelId="{075B2811-2CAD-4B51-BF95-843440FE0159}" type="presParOf" srcId="{F3801B51-3C8A-4144-9300-DD4FFF871AEC}" destId="{0F98B4A9-900D-4D3A-917D-1B448D3EABEF}" srcOrd="0" destOrd="0" presId="urn:microsoft.com/office/officeart/2009/3/layout/StepUpProcess"/>
    <dgm:cxn modelId="{A332E187-6619-4A79-8A26-DB333D50A227}" type="presParOf" srcId="{F3801B51-3C8A-4144-9300-DD4FFF871AEC}" destId="{3E7CE4A3-BB67-4B35-8CCE-1A31A01EBFCA}" srcOrd="1" destOrd="0" presId="urn:microsoft.com/office/officeart/2009/3/layout/StepUpProcess"/>
    <dgm:cxn modelId="{995CE8A9-D654-4EB5-8382-49C46E1A5F43}" type="presParOf" srcId="{F3801B51-3C8A-4144-9300-DD4FFF871AEC}" destId="{EFED36D8-9297-439E-8833-47CB3FCF921F}" srcOrd="2" destOrd="0" presId="urn:microsoft.com/office/officeart/2009/3/layout/StepUpProcess"/>
    <dgm:cxn modelId="{AAC4F5F3-B036-4004-9FAE-70F10609972F}" type="presParOf" srcId="{59E6176D-A2F1-45D4-A790-2A9C57E110E9}" destId="{FC89241E-0F22-4FEE-A867-166C8B8B31E1}" srcOrd="1" destOrd="0" presId="urn:microsoft.com/office/officeart/2009/3/layout/StepUpProcess"/>
    <dgm:cxn modelId="{7264073E-030F-4B5A-B7D4-7FBE5BAF5EB5}" type="presParOf" srcId="{FC89241E-0F22-4FEE-A867-166C8B8B31E1}" destId="{652BFF31-ADA5-4A5F-AC0B-C11DAA825A46}" srcOrd="0" destOrd="0" presId="urn:microsoft.com/office/officeart/2009/3/layout/StepUpProcess"/>
    <dgm:cxn modelId="{3820D5BA-237E-4AAF-83F0-28218C24D5CC}" type="presParOf" srcId="{59E6176D-A2F1-45D4-A790-2A9C57E110E9}" destId="{56C143B6-1C15-4DE4-9866-D697EF85A06B}" srcOrd="2" destOrd="0" presId="urn:microsoft.com/office/officeart/2009/3/layout/StepUpProcess"/>
    <dgm:cxn modelId="{AF227FBA-0BE7-4721-ADA5-54B115AAACA9}" type="presParOf" srcId="{56C143B6-1C15-4DE4-9866-D697EF85A06B}" destId="{39FB82EE-FE53-4555-9BD1-160163DEE653}" srcOrd="0" destOrd="0" presId="urn:microsoft.com/office/officeart/2009/3/layout/StepUpProcess"/>
    <dgm:cxn modelId="{F57BC876-E526-4C8D-9C92-34B4AFC49474}" type="presParOf" srcId="{56C143B6-1C15-4DE4-9866-D697EF85A06B}" destId="{2AF64C49-9E45-4F3C-9BA6-D0A64ABAC6D7}" srcOrd="1" destOrd="0" presId="urn:microsoft.com/office/officeart/2009/3/layout/StepUpProcess"/>
    <dgm:cxn modelId="{E234DC27-A496-47A1-BBB2-39007FD8C1AC}" type="presParOf" srcId="{56C143B6-1C15-4DE4-9866-D697EF85A06B}" destId="{F3595227-F50B-4095-B7BC-B5F16E06E7FC}" srcOrd="2" destOrd="0" presId="urn:microsoft.com/office/officeart/2009/3/layout/StepUpProcess"/>
    <dgm:cxn modelId="{AF9856EF-F618-4C72-944A-D3B9CE51700C}" type="presParOf" srcId="{59E6176D-A2F1-45D4-A790-2A9C57E110E9}" destId="{E4C63162-EC8F-4014-89C2-1C168EB4B320}" srcOrd="3" destOrd="0" presId="urn:microsoft.com/office/officeart/2009/3/layout/StepUpProcess"/>
    <dgm:cxn modelId="{4E975F99-1298-46C9-BC23-18088B88AF65}" type="presParOf" srcId="{E4C63162-EC8F-4014-89C2-1C168EB4B320}" destId="{A6B68433-B7F7-4B95-90BC-BDD2D3550D71}" srcOrd="0" destOrd="0" presId="urn:microsoft.com/office/officeart/2009/3/layout/StepUpProcess"/>
    <dgm:cxn modelId="{A940F328-6B3C-44FC-ABFE-0058313D44FA}" type="presParOf" srcId="{59E6176D-A2F1-45D4-A790-2A9C57E110E9}" destId="{47CE394F-B1AB-4A59-BC63-5BB603E54DA5}" srcOrd="4" destOrd="0" presId="urn:microsoft.com/office/officeart/2009/3/layout/StepUpProcess"/>
    <dgm:cxn modelId="{2031BEAD-D8E7-4DDA-8CA5-F0F3AC7FE3D1}" type="presParOf" srcId="{47CE394F-B1AB-4A59-BC63-5BB603E54DA5}" destId="{FCEC2791-FE35-4FC7-8A1F-D2E37EC5EF35}" srcOrd="0" destOrd="0" presId="urn:microsoft.com/office/officeart/2009/3/layout/StepUpProcess"/>
    <dgm:cxn modelId="{27EE1CA1-E288-4406-B940-E656CDF065B7}" type="presParOf" srcId="{47CE394F-B1AB-4A59-BC63-5BB603E54DA5}" destId="{D85F1854-E5F6-41B9-9EFC-2FE85720D240}" srcOrd="1" destOrd="0" presId="urn:microsoft.com/office/officeart/2009/3/layout/StepUpProcess"/>
    <dgm:cxn modelId="{2F0677C8-BA95-4185-82CC-3833F44ACD34}" type="presParOf" srcId="{47CE394F-B1AB-4A59-BC63-5BB603E54DA5}" destId="{CFD3CF80-B4CD-40C7-9A31-0B7539CC2751}" srcOrd="2" destOrd="0" presId="urn:microsoft.com/office/officeart/2009/3/layout/StepUpProcess"/>
    <dgm:cxn modelId="{087BCD68-6DAE-4470-932A-FC295B22BE1E}" type="presParOf" srcId="{59E6176D-A2F1-45D4-A790-2A9C57E110E9}" destId="{34A38246-BECB-4200-B1D8-2BBD9FFC0E31}" srcOrd="5" destOrd="0" presId="urn:microsoft.com/office/officeart/2009/3/layout/StepUpProcess"/>
    <dgm:cxn modelId="{2B346ED9-FC9D-44BC-B512-70E1331C9D66}" type="presParOf" srcId="{34A38246-BECB-4200-B1D8-2BBD9FFC0E31}" destId="{00863FDF-6092-4FB3-B4A3-016D61185CF2}" srcOrd="0" destOrd="0" presId="urn:microsoft.com/office/officeart/2009/3/layout/StepUpProcess"/>
    <dgm:cxn modelId="{48CBA3DD-A6C9-4F34-A271-990C8FB145DE}" type="presParOf" srcId="{59E6176D-A2F1-45D4-A790-2A9C57E110E9}" destId="{B6275954-390C-4373-9A48-2CA3F28F5808}" srcOrd="6" destOrd="0" presId="urn:microsoft.com/office/officeart/2009/3/layout/StepUpProcess"/>
    <dgm:cxn modelId="{CDCF6CBF-1653-45C7-956C-66B4D651F393}" type="presParOf" srcId="{B6275954-390C-4373-9A48-2CA3F28F5808}" destId="{58BF2D5C-5BA9-407A-8A9B-C40257F52DE5}" srcOrd="0" destOrd="0" presId="urn:microsoft.com/office/officeart/2009/3/layout/StepUpProcess"/>
    <dgm:cxn modelId="{78DDC816-6B43-4903-887C-AE2116A5298B}" type="presParOf" srcId="{B6275954-390C-4373-9A48-2CA3F28F5808}" destId="{1EB1F125-C213-44F7-995F-770C58E2B8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34791-EA14-47B1-A1E8-682EC4D9E1B6}">
      <dsp:nvSpPr>
        <dsp:cNvPr id="0" name=""/>
        <dsp:cNvSpPr/>
      </dsp:nvSpPr>
      <dsp:spPr>
        <a:xfrm>
          <a:off x="-5600134" y="-857316"/>
          <a:ext cx="6667632" cy="6667632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A14E12-9897-4770-8ED0-303EFC1F0BFE}">
      <dsp:nvSpPr>
        <dsp:cNvPr id="0" name=""/>
        <dsp:cNvSpPr/>
      </dsp:nvSpPr>
      <dsp:spPr>
        <a:xfrm>
          <a:off x="558813" y="380786"/>
          <a:ext cx="7602514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rgbClr val="474343"/>
              </a:solidFill>
            </a:rPr>
            <a:t>Повышение благосостояния и качества жизни населения, формирование здорового образа жизни</a:t>
          </a:r>
        </a:p>
      </dsp:txBody>
      <dsp:txXfrm>
        <a:off x="558813" y="380786"/>
        <a:ext cx="7602514" cy="761969"/>
      </dsp:txXfrm>
    </dsp:sp>
    <dsp:sp modelId="{72DEF424-373E-4F13-96DB-14108CE10D59}">
      <dsp:nvSpPr>
        <dsp:cNvPr id="0" name=""/>
        <dsp:cNvSpPr/>
      </dsp:nvSpPr>
      <dsp:spPr>
        <a:xfrm>
          <a:off x="82582" y="285540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4C753F-29B8-4802-8DA4-BF834F259FA4}">
      <dsp:nvSpPr>
        <dsp:cNvPr id="0" name=""/>
        <dsp:cNvSpPr/>
      </dsp:nvSpPr>
      <dsp:spPr>
        <a:xfrm>
          <a:off x="995667" y="1523939"/>
          <a:ext cx="7165659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rgbClr val="474343"/>
              </a:solidFill>
            </a:rPr>
            <a:t>Создание инновационной и конкурентоспособной экономики в регионе</a:t>
          </a:r>
        </a:p>
      </dsp:txBody>
      <dsp:txXfrm>
        <a:off x="995667" y="1523939"/>
        <a:ext cx="7165659" cy="761969"/>
      </dsp:txXfrm>
    </dsp:sp>
    <dsp:sp modelId="{98A578EE-C0AB-4297-B8DB-C7BAA8EF41B7}">
      <dsp:nvSpPr>
        <dsp:cNvPr id="0" name=""/>
        <dsp:cNvSpPr/>
      </dsp:nvSpPr>
      <dsp:spPr>
        <a:xfrm>
          <a:off x="519436" y="1428692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C2927A-5C18-4111-A5E0-50C51598A0EC}">
      <dsp:nvSpPr>
        <dsp:cNvPr id="0" name=""/>
        <dsp:cNvSpPr/>
      </dsp:nvSpPr>
      <dsp:spPr>
        <a:xfrm>
          <a:off x="995667" y="2667091"/>
          <a:ext cx="7165659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rgbClr val="474343"/>
              </a:solidFill>
            </a:rPr>
            <a:t>Улучшение экологической обстановки и качества окружающей среды</a:t>
          </a:r>
        </a:p>
      </dsp:txBody>
      <dsp:txXfrm>
        <a:off x="995667" y="2667091"/>
        <a:ext cx="7165659" cy="761969"/>
      </dsp:txXfrm>
    </dsp:sp>
    <dsp:sp modelId="{EBBEA12A-B6DC-4797-AE00-B33632D66F56}">
      <dsp:nvSpPr>
        <dsp:cNvPr id="0" name=""/>
        <dsp:cNvSpPr/>
      </dsp:nvSpPr>
      <dsp:spPr>
        <a:xfrm>
          <a:off x="519436" y="2571845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74B351-A755-4859-BBBD-947E043810A7}">
      <dsp:nvSpPr>
        <dsp:cNvPr id="0" name=""/>
        <dsp:cNvSpPr/>
      </dsp:nvSpPr>
      <dsp:spPr>
        <a:xfrm>
          <a:off x="558813" y="3810243"/>
          <a:ext cx="7602514" cy="761969"/>
        </a:xfrm>
        <a:prstGeom prst="rect">
          <a:avLst/>
        </a:prstGeom>
        <a:gradFill rotWithShape="0">
          <a:gsLst>
            <a:gs pos="80000">
              <a:schemeClr val="accent3">
                <a:lumMod val="40000"/>
                <a:lumOff val="60000"/>
                <a:alpha val="80000"/>
              </a:schemeClr>
            </a:gs>
            <a:gs pos="0">
              <a:schemeClr val="accent3">
                <a:lumMod val="75000"/>
                <a:alpha val="60000"/>
              </a:schemeClr>
            </a:gs>
            <a:gs pos="100000">
              <a:schemeClr val="accent2">
                <a:lumMod val="20000"/>
                <a:lumOff val="80000"/>
                <a:alpha val="20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481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solidFill>
                <a:srgbClr val="474343"/>
              </a:solidFill>
              <a:latin typeface="+mn-lt"/>
            </a:rPr>
            <a:t>Создание и внедрение системы эффективного государственного управления</a:t>
          </a:r>
        </a:p>
      </dsp:txBody>
      <dsp:txXfrm>
        <a:off x="558813" y="3810243"/>
        <a:ext cx="7602514" cy="761969"/>
      </dsp:txXfrm>
    </dsp:sp>
    <dsp:sp modelId="{6659AD73-16AC-44A1-99DE-878E5D9039D6}">
      <dsp:nvSpPr>
        <dsp:cNvPr id="0" name=""/>
        <dsp:cNvSpPr/>
      </dsp:nvSpPr>
      <dsp:spPr>
        <a:xfrm>
          <a:off x="82582" y="3714997"/>
          <a:ext cx="952461" cy="9524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3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32 947 руб.</a:t>
          </a:r>
        </a:p>
      </dsp:txBody>
      <dsp:txXfrm>
        <a:off x="220423" y="722314"/>
        <a:ext cx="1531812" cy="264870"/>
      </dsp:txXfrm>
    </dsp:sp>
    <dsp:sp modelId="{EFED36D8-9297-439E-8833-47CB3FCF921F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34 924 руб.</a:t>
          </a: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9298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37 019 руб.</a:t>
          </a:r>
        </a:p>
      </dsp:txBody>
      <dsp:txXfrm>
        <a:off x="4516771" y="279298"/>
        <a:ext cx="1531812" cy="264870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39 240 руб.</a:t>
          </a:r>
        </a:p>
      </dsp:txBody>
      <dsp:txXfrm>
        <a:off x="6664945" y="57789"/>
        <a:ext cx="1531812" cy="26487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C28E9-A35A-484E-B3F3-DF3AEFAF1776}">
      <dsp:nvSpPr>
        <dsp:cNvPr id="0" name=""/>
        <dsp:cNvSpPr/>
      </dsp:nvSpPr>
      <dsp:spPr>
        <a:xfrm>
          <a:off x="-6801913" y="-1026215"/>
          <a:ext cx="7987405" cy="7987405"/>
        </a:xfrm>
        <a:prstGeom prst="blockArc">
          <a:avLst>
            <a:gd name="adj1" fmla="val 18900000"/>
            <a:gd name="adj2" fmla="val 2700000"/>
            <a:gd name="adj3" fmla="val 270"/>
          </a:avLst>
        </a:prstGeom>
        <a:noFill/>
        <a:ln w="762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419F7B-0E29-4837-A139-F73F32B02462}">
      <dsp:nvSpPr>
        <dsp:cNvPr id="0" name=""/>
        <dsp:cNvSpPr/>
      </dsp:nvSpPr>
      <dsp:spPr>
        <a:xfrm>
          <a:off x="228060" y="102155"/>
          <a:ext cx="8354363" cy="1376064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360000" lvl="0" indent="0" algn="l" defTabSz="977900">
            <a:lnSpc>
              <a:spcPts val="1500"/>
            </a:lnSpc>
            <a:spcBef>
              <a:spcPct val="0"/>
            </a:spcBef>
            <a:spcAft>
              <a:spcPts val="0"/>
            </a:spcAft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Социальные выплаты на питание школьников и студентов </a:t>
          </a:r>
        </a:p>
        <a:p>
          <a:pPr marL="540000" lvl="0" indent="0" algn="l" defTabSz="977900">
            <a:lnSpc>
              <a:spcPts val="1500"/>
            </a:lnSpc>
            <a:spcBef>
              <a:spcPct val="0"/>
            </a:spcBef>
            <a:spcAft>
              <a:spcPts val="0"/>
            </a:spcAft>
          </a:pPr>
          <a:r>
            <a:rPr lang="ru-RU" sz="1400" b="1" i="1" kern="1200" dirty="0">
              <a:solidFill>
                <a:srgbClr val="FF0000"/>
              </a:solidFill>
              <a:latin typeface="+mn-lt"/>
              <a:cs typeface="Arial" charset="0"/>
            </a:rPr>
            <a:t>(с 1 января 2022 года размер социальных выплат увеличен с 20 руб. до 30 руб. для студентов, обучающихся по программам подготовки специалистов среднего звена;</a:t>
          </a:r>
        </a:p>
        <a:p>
          <a:pPr marL="540000" lvl="0" indent="0" algn="l" defTabSz="977900">
            <a:lnSpc>
              <a:spcPts val="1500"/>
            </a:lnSpc>
            <a:spcBef>
              <a:spcPct val="0"/>
            </a:spcBef>
            <a:spcAft>
              <a:spcPts val="0"/>
            </a:spcAft>
          </a:pPr>
          <a:r>
            <a:rPr lang="ru-RU" sz="1400" b="1" i="1" kern="1200" dirty="0">
              <a:solidFill>
                <a:srgbClr val="FF0000"/>
              </a:solidFill>
              <a:latin typeface="+mn-lt"/>
              <a:cs typeface="Arial" charset="0"/>
            </a:rPr>
            <a:t>с 20 руб. до 55 руб. для детей, находящихся под опекой, в приемной семье; с 40 руб. до 55 руб. для студентов, обучающихся по программам подготовки квалифицированных рабочих, детей из многодетных семей, малоимущих семей, посещающих ГПД)</a:t>
          </a:r>
          <a:endParaRPr lang="ru-RU" sz="1400" i="1" kern="1200" dirty="0">
            <a:solidFill>
              <a:srgbClr val="FF0000"/>
            </a:solidFill>
            <a:latin typeface="+mn-lt"/>
          </a:endParaRPr>
        </a:p>
      </dsp:txBody>
      <dsp:txXfrm>
        <a:off x="228060" y="102155"/>
        <a:ext cx="8354363" cy="1376064"/>
      </dsp:txXfrm>
    </dsp:sp>
    <dsp:sp modelId="{4E53794A-6DAD-4E6F-AA51-FC167C715F2E}">
      <dsp:nvSpPr>
        <dsp:cNvPr id="0" name=""/>
        <dsp:cNvSpPr/>
      </dsp:nvSpPr>
      <dsp:spPr>
        <a:xfrm>
          <a:off x="-164764" y="88258"/>
          <a:ext cx="1483581" cy="143465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4B92C-E3AA-49CB-BF9F-DCC6DE3ADE02}">
      <dsp:nvSpPr>
        <dsp:cNvPr id="0" name=""/>
        <dsp:cNvSpPr/>
      </dsp:nvSpPr>
      <dsp:spPr>
        <a:xfrm>
          <a:off x="1045790" y="1898567"/>
          <a:ext cx="7150311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Стипендии учащимся в областных  профессиональных образовательных организациях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045790" y="1898567"/>
        <a:ext cx="7150311" cy="913036"/>
      </dsp:txXfrm>
    </dsp:sp>
    <dsp:sp modelId="{001A828D-BA8C-4570-9BEF-C1391588FA46}">
      <dsp:nvSpPr>
        <dsp:cNvPr id="0" name=""/>
        <dsp:cNvSpPr/>
      </dsp:nvSpPr>
      <dsp:spPr>
        <a:xfrm>
          <a:off x="384447" y="1675547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911214-1412-44E6-97B7-B135980325F2}">
      <dsp:nvSpPr>
        <dsp:cNvPr id="0" name=""/>
        <dsp:cNvSpPr/>
      </dsp:nvSpPr>
      <dsp:spPr>
        <a:xfrm>
          <a:off x="1089050" y="3319307"/>
          <a:ext cx="7150311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Times New Roman" pitchFamily="18" charset="0"/>
            </a:rPr>
            <a:t>Денежная выплата на проезд в автомобильном транспорте муниципального сообщения школьникам и студентам (300 руб. в месяц) 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1089050" y="3319307"/>
        <a:ext cx="7150311" cy="913036"/>
      </dsp:txXfrm>
    </dsp:sp>
    <dsp:sp modelId="{573D6AA8-EE03-46B4-851E-EC8AEF11A324}">
      <dsp:nvSpPr>
        <dsp:cNvPr id="0" name=""/>
        <dsp:cNvSpPr/>
      </dsp:nvSpPr>
      <dsp:spPr>
        <a:xfrm>
          <a:off x="348028" y="3175583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A2B237-724F-40B4-8EB7-33ABE366F6E3}">
      <dsp:nvSpPr>
        <dsp:cNvPr id="0" name=""/>
        <dsp:cNvSpPr/>
      </dsp:nvSpPr>
      <dsp:spPr>
        <a:xfrm>
          <a:off x="453631" y="4821644"/>
          <a:ext cx="7673776" cy="913036"/>
        </a:xfrm>
        <a:prstGeom prst="rect">
          <a:avLst/>
        </a:prstGeom>
        <a:gradFill rotWithShape="0">
          <a:gsLst>
            <a:gs pos="65000">
              <a:schemeClr val="accent3">
                <a:lumMod val="60000"/>
                <a:lumOff val="40000"/>
                <a:alpha val="68000"/>
              </a:schemeClr>
            </a:gs>
            <a:gs pos="100000">
              <a:schemeClr val="accent2">
                <a:lumMod val="20000"/>
                <a:lumOff val="80000"/>
                <a:alpha val="75000"/>
              </a:schemeClr>
            </a:gs>
          </a:gsLst>
          <a:lin ang="0" scaled="0"/>
        </a:gra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4723" tIns="55880" rIns="55880" bIns="55880" numCol="1" spcCol="1270" anchor="ctr" anchorCtr="0">
          <a:noAutofit/>
        </a:bodyPr>
        <a:lstStyle/>
        <a:p>
          <a:pPr marL="180975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dirty="0">
              <a:solidFill>
                <a:srgbClr val="474343"/>
              </a:solidFill>
              <a:latin typeface="+mn-lt"/>
              <a:cs typeface="Arial" charset="0"/>
            </a:rPr>
            <a:t>Организация летнего отдыха и оздоровления детей</a:t>
          </a:r>
          <a:endParaRPr lang="ru-RU" sz="2200" kern="1200" dirty="0">
            <a:solidFill>
              <a:srgbClr val="474343"/>
            </a:solidFill>
            <a:latin typeface="+mn-lt"/>
          </a:endParaRPr>
        </a:p>
      </dsp:txBody>
      <dsp:txXfrm>
        <a:off x="453631" y="4821644"/>
        <a:ext cx="7673776" cy="913036"/>
      </dsp:txXfrm>
    </dsp:sp>
    <dsp:sp modelId="{3CC04E6F-F693-473A-9480-FAF6218496C5}">
      <dsp:nvSpPr>
        <dsp:cNvPr id="0" name=""/>
        <dsp:cNvSpPr/>
      </dsp:nvSpPr>
      <dsp:spPr>
        <a:xfrm>
          <a:off x="-77352" y="4575677"/>
          <a:ext cx="1356235" cy="1245404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1270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0001" y="121714"/>
          <a:ext cx="800012" cy="56000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1" y="281716"/>
        <a:ext cx="560008" cy="240004"/>
      </dsp:txXfrm>
    </dsp:sp>
    <dsp:sp modelId="{4F0370CA-6E58-42A1-B0A0-A6E5B28554BE}">
      <dsp:nvSpPr>
        <dsp:cNvPr id="0" name=""/>
        <dsp:cNvSpPr/>
      </dsp:nvSpPr>
      <dsp:spPr>
        <a:xfrm rot="5400000">
          <a:off x="4956190" y="-4394469"/>
          <a:ext cx="520007" cy="931237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rgbClr val="494545"/>
              </a:solidFill>
            </a:rPr>
            <a:t>многодетные семьи</a:t>
          </a:r>
        </a:p>
      </dsp:txBody>
      <dsp:txXfrm rot="-5400000">
        <a:off x="560008" y="27098"/>
        <a:ext cx="9286987" cy="469237"/>
      </dsp:txXfrm>
    </dsp:sp>
    <dsp:sp modelId="{4A646B63-A71B-4D11-872A-0F7FAA969745}">
      <dsp:nvSpPr>
        <dsp:cNvPr id="0" name=""/>
        <dsp:cNvSpPr/>
      </dsp:nvSpPr>
      <dsp:spPr>
        <a:xfrm rot="5400000">
          <a:off x="-120001" y="799838"/>
          <a:ext cx="800012" cy="560008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1" y="959840"/>
        <a:ext cx="560008" cy="240004"/>
      </dsp:txXfrm>
    </dsp:sp>
    <dsp:sp modelId="{499C7D28-433D-42DA-956C-43611CA8A97E}">
      <dsp:nvSpPr>
        <dsp:cNvPr id="0" name=""/>
        <dsp:cNvSpPr/>
      </dsp:nvSpPr>
      <dsp:spPr>
        <a:xfrm rot="5400000">
          <a:off x="4956190" y="-3716345"/>
          <a:ext cx="520007" cy="9312372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rgbClr val="494545"/>
              </a:solidFill>
            </a:rPr>
            <a:t>семьи одиноких матерей</a:t>
          </a:r>
        </a:p>
      </dsp:txBody>
      <dsp:txXfrm rot="-5400000">
        <a:off x="560008" y="705222"/>
        <a:ext cx="9286987" cy="469237"/>
      </dsp:txXfrm>
    </dsp:sp>
    <dsp:sp modelId="{D846726A-E631-40D2-951C-50EB09DF9818}">
      <dsp:nvSpPr>
        <dsp:cNvPr id="0" name=""/>
        <dsp:cNvSpPr/>
      </dsp:nvSpPr>
      <dsp:spPr>
        <a:xfrm rot="5400000">
          <a:off x="-120001" y="1477962"/>
          <a:ext cx="800012" cy="560008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 rot="-5400000">
        <a:off x="1" y="1637964"/>
        <a:ext cx="560008" cy="240004"/>
      </dsp:txXfrm>
    </dsp:sp>
    <dsp:sp modelId="{3592BB21-7A9F-43DF-8A3D-BFDBC866B1D8}">
      <dsp:nvSpPr>
        <dsp:cNvPr id="0" name=""/>
        <dsp:cNvSpPr/>
      </dsp:nvSpPr>
      <dsp:spPr>
        <a:xfrm rot="5400000">
          <a:off x="4956190" y="-3038221"/>
          <a:ext cx="520007" cy="9312372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получателей пенсий по потери кормильца</a:t>
          </a:r>
        </a:p>
      </dsp:txBody>
      <dsp:txXfrm rot="-5400000">
        <a:off x="560008" y="1383346"/>
        <a:ext cx="9286987" cy="469237"/>
      </dsp:txXfrm>
    </dsp:sp>
    <dsp:sp modelId="{7CB85A0C-4C16-4E6E-ABE5-0A29B01B5DAE}">
      <dsp:nvSpPr>
        <dsp:cNvPr id="0" name=""/>
        <dsp:cNvSpPr/>
      </dsp:nvSpPr>
      <dsp:spPr>
        <a:xfrm rot="5400000">
          <a:off x="-120001" y="2156086"/>
          <a:ext cx="800012" cy="560008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-5400000">
        <a:off x="1" y="2316088"/>
        <a:ext cx="560008" cy="240004"/>
      </dsp:txXfrm>
    </dsp:sp>
    <dsp:sp modelId="{265B68A7-C829-49FC-BD19-C5B6BD74B06D}">
      <dsp:nvSpPr>
        <dsp:cNvPr id="0" name=""/>
        <dsp:cNvSpPr/>
      </dsp:nvSpPr>
      <dsp:spPr>
        <a:xfrm rot="5400000">
          <a:off x="4956190" y="-2360097"/>
          <a:ext cx="520007" cy="9312372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rgbClr val="494545"/>
              </a:solidFill>
            </a:rPr>
            <a:t>одиноко проживающие пенсионеры</a:t>
          </a:r>
        </a:p>
      </dsp:txBody>
      <dsp:txXfrm rot="-5400000">
        <a:off x="560008" y="2061470"/>
        <a:ext cx="9286987" cy="469237"/>
      </dsp:txXfrm>
    </dsp:sp>
    <dsp:sp modelId="{11C6DC8C-E550-49B0-A867-FAC0390739C4}">
      <dsp:nvSpPr>
        <dsp:cNvPr id="0" name=""/>
        <dsp:cNvSpPr/>
      </dsp:nvSpPr>
      <dsp:spPr>
        <a:xfrm rot="5400000">
          <a:off x="-120001" y="2834210"/>
          <a:ext cx="800012" cy="560008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/>
        </a:p>
      </dsp:txBody>
      <dsp:txXfrm rot="-5400000">
        <a:off x="1" y="2994212"/>
        <a:ext cx="560008" cy="240004"/>
      </dsp:txXfrm>
    </dsp:sp>
    <dsp:sp modelId="{FEC8ABDA-7428-4396-9033-DE7CA1EBC857}">
      <dsp:nvSpPr>
        <dsp:cNvPr id="0" name=""/>
        <dsp:cNvSpPr/>
      </dsp:nvSpPr>
      <dsp:spPr>
        <a:xfrm rot="5400000">
          <a:off x="4956190" y="-1681973"/>
          <a:ext cx="520007" cy="9312372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3335" rIns="13335" bIns="13335" numCol="1" spcCol="1270" anchor="ctr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100" kern="1200" dirty="0">
              <a:solidFill>
                <a:srgbClr val="494545"/>
              </a:solidFill>
            </a:rPr>
            <a:t>семьи, имеющие в своем составе детей-инвалидов</a:t>
          </a:r>
        </a:p>
      </dsp:txBody>
      <dsp:txXfrm rot="-5400000">
        <a:off x="560008" y="2739594"/>
        <a:ext cx="9286987" cy="46923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44426" y="146516"/>
          <a:ext cx="962843" cy="67399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339084"/>
        <a:ext cx="673990" cy="288853"/>
      </dsp:txXfrm>
    </dsp:sp>
    <dsp:sp modelId="{4F0370CA-6E58-42A1-B0A0-A6E5B28554BE}">
      <dsp:nvSpPr>
        <dsp:cNvPr id="0" name=""/>
        <dsp:cNvSpPr/>
      </dsp:nvSpPr>
      <dsp:spPr>
        <a:xfrm rot="5400000">
          <a:off x="2845715" y="-2169634"/>
          <a:ext cx="625848" cy="4969297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673991" y="32641"/>
        <a:ext cx="4938746" cy="564746"/>
      </dsp:txXfrm>
    </dsp:sp>
    <dsp:sp modelId="{4A646B63-A71B-4D11-872A-0F7FAA969745}">
      <dsp:nvSpPr>
        <dsp:cNvPr id="0" name=""/>
        <dsp:cNvSpPr/>
      </dsp:nvSpPr>
      <dsp:spPr>
        <a:xfrm rot="5400000">
          <a:off x="-144426" y="990610"/>
          <a:ext cx="962843" cy="673990"/>
        </a:xfrm>
        <a:prstGeom prst="chevron">
          <a:avLst/>
        </a:prstGeom>
        <a:solidFill>
          <a:schemeClr val="accent2">
            <a:hueOff val="798017"/>
            <a:satOff val="-7335"/>
            <a:lumOff val="-1078"/>
            <a:alphaOff val="0"/>
          </a:schemeClr>
        </a:solidFill>
        <a:ln w="25400" cap="flat" cmpd="sng" algn="ctr">
          <a:solidFill>
            <a:schemeClr val="accent2">
              <a:hueOff val="798017"/>
              <a:satOff val="-7335"/>
              <a:lumOff val="-107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1183178"/>
        <a:ext cx="673990" cy="288853"/>
      </dsp:txXfrm>
    </dsp:sp>
    <dsp:sp modelId="{499C7D28-433D-42DA-956C-43611CA8A97E}">
      <dsp:nvSpPr>
        <dsp:cNvPr id="0" name=""/>
        <dsp:cNvSpPr/>
      </dsp:nvSpPr>
      <dsp:spPr>
        <a:xfrm rot="5400000">
          <a:off x="2845715" y="-1325540"/>
          <a:ext cx="625848" cy="4969297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Первичная медико-санитарная помощь, включая профилактическую помощь</a:t>
          </a:r>
        </a:p>
      </dsp:txBody>
      <dsp:txXfrm rot="-5400000">
        <a:off x="673991" y="876735"/>
        <a:ext cx="4938746" cy="564746"/>
      </dsp:txXfrm>
    </dsp:sp>
    <dsp:sp modelId="{D846726A-E631-40D2-951C-50EB09DF9818}">
      <dsp:nvSpPr>
        <dsp:cNvPr id="0" name=""/>
        <dsp:cNvSpPr/>
      </dsp:nvSpPr>
      <dsp:spPr>
        <a:xfrm rot="5400000">
          <a:off x="-144426" y="1834704"/>
          <a:ext cx="962843" cy="673990"/>
        </a:xfrm>
        <a:prstGeom prst="chevron">
          <a:avLst/>
        </a:prstGeom>
        <a:solidFill>
          <a:schemeClr val="accent2">
            <a:hueOff val="1596033"/>
            <a:satOff val="-14671"/>
            <a:lumOff val="-2157"/>
            <a:alphaOff val="0"/>
          </a:schemeClr>
        </a:solidFill>
        <a:ln w="25400" cap="flat" cmpd="sng" algn="ctr">
          <a:solidFill>
            <a:schemeClr val="accent2">
              <a:hueOff val="1596033"/>
              <a:satOff val="-14671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>
            <a:solidFill>
              <a:srgbClr val="534F4F"/>
            </a:solidFill>
          </a:endParaRPr>
        </a:p>
      </dsp:txBody>
      <dsp:txXfrm rot="-5400000">
        <a:off x="1" y="2027272"/>
        <a:ext cx="673990" cy="288853"/>
      </dsp:txXfrm>
    </dsp:sp>
    <dsp:sp modelId="{3592BB21-7A9F-43DF-8A3D-BFDBC866B1D8}">
      <dsp:nvSpPr>
        <dsp:cNvPr id="0" name=""/>
        <dsp:cNvSpPr/>
      </dsp:nvSpPr>
      <dsp:spPr>
        <a:xfrm rot="5400000">
          <a:off x="2845715" y="-481446"/>
          <a:ext cx="625848" cy="4969297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медицинская помощь</a:t>
          </a:r>
        </a:p>
      </dsp:txBody>
      <dsp:txXfrm rot="-5400000">
        <a:off x="673991" y="1720829"/>
        <a:ext cx="4938746" cy="564746"/>
      </dsp:txXfrm>
    </dsp:sp>
    <dsp:sp modelId="{7CB85A0C-4C16-4E6E-ABE5-0A29B01B5DAE}">
      <dsp:nvSpPr>
        <dsp:cNvPr id="0" name=""/>
        <dsp:cNvSpPr/>
      </dsp:nvSpPr>
      <dsp:spPr>
        <a:xfrm rot="5400000">
          <a:off x="-144426" y="2678798"/>
          <a:ext cx="962843" cy="673990"/>
        </a:xfrm>
        <a:prstGeom prst="chevron">
          <a:avLst/>
        </a:prstGeom>
        <a:solidFill>
          <a:schemeClr val="accent2">
            <a:hueOff val="2394050"/>
            <a:satOff val="-22006"/>
            <a:lumOff val="-3235"/>
            <a:alphaOff val="0"/>
          </a:schemeClr>
        </a:solidFill>
        <a:ln w="25400" cap="flat" cmpd="sng" algn="ctr">
          <a:solidFill>
            <a:schemeClr val="accent2">
              <a:hueOff val="2394050"/>
              <a:satOff val="-22006"/>
              <a:lumOff val="-323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2871366"/>
        <a:ext cx="673990" cy="288853"/>
      </dsp:txXfrm>
    </dsp:sp>
    <dsp:sp modelId="{265B68A7-C829-49FC-BD19-C5B6BD74B06D}">
      <dsp:nvSpPr>
        <dsp:cNvPr id="0" name=""/>
        <dsp:cNvSpPr/>
      </dsp:nvSpPr>
      <dsp:spPr>
        <a:xfrm rot="5400000">
          <a:off x="2845715" y="362647"/>
          <a:ext cx="625848" cy="4969297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Скорая медицинская помощь</a:t>
          </a:r>
        </a:p>
      </dsp:txBody>
      <dsp:txXfrm rot="-5400000">
        <a:off x="673991" y="2564923"/>
        <a:ext cx="4938746" cy="564746"/>
      </dsp:txXfrm>
    </dsp:sp>
    <dsp:sp modelId="{11C6DC8C-E550-49B0-A867-FAC0390739C4}">
      <dsp:nvSpPr>
        <dsp:cNvPr id="0" name=""/>
        <dsp:cNvSpPr/>
      </dsp:nvSpPr>
      <dsp:spPr>
        <a:xfrm rot="5400000">
          <a:off x="-144426" y="3522893"/>
          <a:ext cx="962843" cy="673990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>
            <a:solidFill>
              <a:srgbClr val="534F4F"/>
            </a:solidFill>
          </a:endParaRPr>
        </a:p>
      </dsp:txBody>
      <dsp:txXfrm rot="-5400000">
        <a:off x="1" y="3715461"/>
        <a:ext cx="673990" cy="288853"/>
      </dsp:txXfrm>
    </dsp:sp>
    <dsp:sp modelId="{FEC8ABDA-7428-4396-9033-DE7CA1EBC857}">
      <dsp:nvSpPr>
        <dsp:cNvPr id="0" name=""/>
        <dsp:cNvSpPr/>
      </dsp:nvSpPr>
      <dsp:spPr>
        <a:xfrm rot="5400000">
          <a:off x="2845715" y="1206741"/>
          <a:ext cx="625848" cy="4969297"/>
        </a:xfrm>
        <a:prstGeom prst="round2SameRect">
          <a:avLst/>
        </a:prstGeom>
        <a:gradFill rotWithShape="0">
          <a:gsLst>
            <a:gs pos="19000">
              <a:schemeClr val="accent3">
                <a:lumMod val="60000"/>
                <a:lumOff val="40000"/>
                <a:alpha val="38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673991" y="3409017"/>
        <a:ext cx="4938746" cy="56474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27541" y="129124"/>
          <a:ext cx="850278" cy="595195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299181"/>
        <a:ext cx="595195" cy="255083"/>
      </dsp:txXfrm>
    </dsp:sp>
    <dsp:sp modelId="{4F0370CA-6E58-42A1-B0A0-A6E5B28554BE}">
      <dsp:nvSpPr>
        <dsp:cNvPr id="0" name=""/>
        <dsp:cNvSpPr/>
      </dsp:nvSpPr>
      <dsp:spPr>
        <a:xfrm rot="5400000">
          <a:off x="2888281" y="-2291504"/>
          <a:ext cx="552681" cy="5138854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При заболеваниях и состояниях, не входящих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95195" y="28562"/>
        <a:ext cx="5111874" cy="498721"/>
      </dsp:txXfrm>
    </dsp:sp>
    <dsp:sp modelId="{4A646B63-A71B-4D11-872A-0F7FAA969745}">
      <dsp:nvSpPr>
        <dsp:cNvPr id="0" name=""/>
        <dsp:cNvSpPr/>
      </dsp:nvSpPr>
      <dsp:spPr>
        <a:xfrm rot="5400000">
          <a:off x="-127541" y="824448"/>
          <a:ext cx="850278" cy="595195"/>
        </a:xfrm>
        <a:prstGeom prst="chevron">
          <a:avLst/>
        </a:prstGeom>
        <a:solidFill>
          <a:schemeClr val="accent2">
            <a:hueOff val="1064022"/>
            <a:satOff val="-9780"/>
            <a:lumOff val="-1438"/>
            <a:alphaOff val="0"/>
          </a:schemeClr>
        </a:solidFill>
        <a:ln w="25400" cap="flat" cmpd="sng" algn="ctr">
          <a:solidFill>
            <a:schemeClr val="accent2">
              <a:hueOff val="1064022"/>
              <a:satOff val="-9780"/>
              <a:lumOff val="-143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994505"/>
        <a:ext cx="595195" cy="255083"/>
      </dsp:txXfrm>
    </dsp:sp>
    <dsp:sp modelId="{499C7D28-433D-42DA-956C-43611CA8A97E}">
      <dsp:nvSpPr>
        <dsp:cNvPr id="0" name=""/>
        <dsp:cNvSpPr/>
      </dsp:nvSpPr>
      <dsp:spPr>
        <a:xfrm rot="5400000">
          <a:off x="2888281" y="-1596180"/>
          <a:ext cx="552681" cy="5138854"/>
        </a:xfrm>
        <a:prstGeom prst="round2SameRect">
          <a:avLst/>
        </a:prstGeom>
        <a:gradFill rotWithShape="0">
          <a:gsLst>
            <a:gs pos="7000">
              <a:srgbClr val="F5CB1B">
                <a:alpha val="33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Специализированная (санитарно-авиационная) скорая медицинская помощь</a:t>
          </a:r>
        </a:p>
      </dsp:txBody>
      <dsp:txXfrm rot="-5400000">
        <a:off x="595195" y="723886"/>
        <a:ext cx="5111874" cy="498721"/>
      </dsp:txXfrm>
    </dsp:sp>
    <dsp:sp modelId="{D846726A-E631-40D2-951C-50EB09DF9818}">
      <dsp:nvSpPr>
        <dsp:cNvPr id="0" name=""/>
        <dsp:cNvSpPr/>
      </dsp:nvSpPr>
      <dsp:spPr>
        <a:xfrm rot="5400000">
          <a:off x="-127541" y="1519771"/>
          <a:ext cx="850278" cy="595195"/>
        </a:xfrm>
        <a:prstGeom prst="chevron">
          <a:avLst/>
        </a:prstGeom>
        <a:solidFill>
          <a:schemeClr val="accent2">
            <a:hueOff val="2128045"/>
            <a:satOff val="-19561"/>
            <a:lumOff val="-2876"/>
            <a:alphaOff val="0"/>
          </a:schemeClr>
        </a:solidFill>
        <a:ln w="25400" cap="flat" cmpd="sng" algn="ctr">
          <a:solidFill>
            <a:schemeClr val="accent2">
              <a:hueOff val="2128045"/>
              <a:satOff val="-19561"/>
              <a:lumOff val="-28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>
            <a:solidFill>
              <a:srgbClr val="534F4F"/>
            </a:solidFill>
          </a:endParaRPr>
        </a:p>
      </dsp:txBody>
      <dsp:txXfrm rot="-5400000">
        <a:off x="1" y="1689828"/>
        <a:ext cx="595195" cy="255083"/>
      </dsp:txXfrm>
    </dsp:sp>
    <dsp:sp modelId="{3592BB21-7A9F-43DF-8A3D-BFDBC866B1D8}">
      <dsp:nvSpPr>
        <dsp:cNvPr id="0" name=""/>
        <dsp:cNvSpPr/>
      </dsp:nvSpPr>
      <dsp:spPr>
        <a:xfrm rot="5400000">
          <a:off x="2888281" y="-900856"/>
          <a:ext cx="552681" cy="5138854"/>
        </a:xfrm>
        <a:prstGeom prst="round2SameRect">
          <a:avLst/>
        </a:prstGeom>
        <a:gradFill rotWithShape="0">
          <a:gsLst>
            <a:gs pos="12000">
              <a:srgbClr val="D9FA16">
                <a:alpha val="26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Высокотехнологичная медицинская помощь</a:t>
          </a:r>
        </a:p>
      </dsp:txBody>
      <dsp:txXfrm rot="-5400000">
        <a:off x="595195" y="1419210"/>
        <a:ext cx="5111874" cy="498721"/>
      </dsp:txXfrm>
    </dsp:sp>
    <dsp:sp modelId="{7CB85A0C-4C16-4E6E-ABE5-0A29B01B5DAE}">
      <dsp:nvSpPr>
        <dsp:cNvPr id="0" name=""/>
        <dsp:cNvSpPr/>
      </dsp:nvSpPr>
      <dsp:spPr>
        <a:xfrm rot="5400000">
          <a:off x="-127541" y="2215095"/>
          <a:ext cx="850278" cy="595195"/>
        </a:xfrm>
        <a:prstGeom prst="chevron">
          <a:avLst/>
        </a:prstGeom>
        <a:solidFill>
          <a:schemeClr val="accent2">
            <a:hueOff val="3192067"/>
            <a:satOff val="-29341"/>
            <a:lumOff val="-4314"/>
            <a:alphaOff val="0"/>
          </a:schemeClr>
        </a:solidFill>
        <a:ln w="25400" cap="flat" cmpd="sng" algn="ctr">
          <a:solidFill>
            <a:schemeClr val="accent2">
              <a:hueOff val="3192067"/>
              <a:satOff val="-29341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rgbClr val="534F4F"/>
            </a:solidFill>
          </a:endParaRPr>
        </a:p>
      </dsp:txBody>
      <dsp:txXfrm rot="-5400000">
        <a:off x="1" y="2385152"/>
        <a:ext cx="595195" cy="255083"/>
      </dsp:txXfrm>
    </dsp:sp>
    <dsp:sp modelId="{265B68A7-C829-49FC-BD19-C5B6BD74B06D}">
      <dsp:nvSpPr>
        <dsp:cNvPr id="0" name=""/>
        <dsp:cNvSpPr/>
      </dsp:nvSpPr>
      <dsp:spPr>
        <a:xfrm rot="5400000">
          <a:off x="2888281" y="-205533"/>
          <a:ext cx="552681" cy="5138854"/>
        </a:xfrm>
        <a:prstGeom prst="round2SameRect">
          <a:avLst/>
        </a:prstGeom>
        <a:gradFill rotWithShape="0">
          <a:gsLst>
            <a:gs pos="17000">
              <a:srgbClr val="C8E595">
                <a:alpha val="37000"/>
              </a:srgb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Паллиативная медицинская помощь</a:t>
          </a:r>
        </a:p>
      </dsp:txBody>
      <dsp:txXfrm rot="-5400000">
        <a:off x="595195" y="2114533"/>
        <a:ext cx="5111874" cy="49872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D6CD1-A407-4C77-8E07-382F394AE98F}">
      <dsp:nvSpPr>
        <dsp:cNvPr id="0" name=""/>
        <dsp:cNvSpPr/>
      </dsp:nvSpPr>
      <dsp:spPr>
        <a:xfrm rot="5400000">
          <a:off x="-113506" y="114246"/>
          <a:ext cx="756710" cy="5296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/>
        </a:p>
      </dsp:txBody>
      <dsp:txXfrm rot="-5400000">
        <a:off x="1" y="265589"/>
        <a:ext cx="529697" cy="227013"/>
      </dsp:txXfrm>
    </dsp:sp>
    <dsp:sp modelId="{4F0370CA-6E58-42A1-B0A0-A6E5B28554BE}">
      <dsp:nvSpPr>
        <dsp:cNvPr id="0" name=""/>
        <dsp:cNvSpPr/>
      </dsp:nvSpPr>
      <dsp:spPr>
        <a:xfrm rot="5400000">
          <a:off x="2885942" y="-2355505"/>
          <a:ext cx="491862" cy="5204352"/>
        </a:xfrm>
        <a:prstGeom prst="round2SameRect">
          <a:avLst/>
        </a:prstGeom>
        <a:gradFill rotWithShape="0">
          <a:gsLst>
            <a:gs pos="7000">
              <a:schemeClr val="accent2">
                <a:lumMod val="75000"/>
                <a:alpha val="29000"/>
              </a:schemeClr>
            </a:gs>
            <a:gs pos="100000">
              <a:schemeClr val="accent2">
                <a:lumMod val="20000"/>
                <a:lumOff val="80000"/>
                <a:alpha val="51000"/>
              </a:schemeClr>
            </a:gs>
          </a:gsLst>
          <a:lin ang="0" scaled="0"/>
        </a:gra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>
              <a:solidFill>
                <a:srgbClr val="534F4F"/>
              </a:solidFill>
              <a:latin typeface="+mn-lt"/>
            </a:rPr>
            <a:t>По заболеваниям, входящим в базовую программу </a:t>
          </a:r>
          <a:r>
            <a:rPr lang="ru-RU" sz="1800" kern="1200" dirty="0" err="1">
              <a:solidFill>
                <a:srgbClr val="534F4F"/>
              </a:solidFill>
              <a:latin typeface="+mn-lt"/>
            </a:rPr>
            <a:t>ОМС</a:t>
          </a:r>
          <a:endParaRPr lang="ru-RU" sz="1800" kern="1200" dirty="0">
            <a:solidFill>
              <a:srgbClr val="534F4F"/>
            </a:solidFill>
            <a:latin typeface="+mn-lt"/>
          </a:endParaRPr>
        </a:p>
      </dsp:txBody>
      <dsp:txXfrm rot="-5400000">
        <a:off x="529698" y="24750"/>
        <a:ext cx="5180341" cy="443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1032865" y="-128760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293280" y="748878"/>
          <a:ext cx="1421571" cy="436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32 947 руб.</a:t>
          </a:r>
        </a:p>
      </dsp:txBody>
      <dsp:txXfrm>
        <a:off x="293280" y="748878"/>
        <a:ext cx="1421571" cy="436454"/>
      </dsp:txXfrm>
    </dsp:sp>
    <dsp:sp modelId="{12B5FF4F-4946-49D1-9FAB-BEB33C3E8D94}">
      <dsp:nvSpPr>
        <dsp:cNvPr id="0" name=""/>
        <dsp:cNvSpPr/>
      </dsp:nvSpPr>
      <dsp:spPr>
        <a:xfrm>
          <a:off x="2026922" y="397369"/>
          <a:ext cx="274449" cy="18779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07462" y="-329964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415951" y="539540"/>
          <a:ext cx="1423368" cy="25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34 924 руб.</a:t>
          </a:r>
        </a:p>
      </dsp:txBody>
      <dsp:txXfrm>
        <a:off x="2415951" y="539540"/>
        <a:ext cx="1423368" cy="258573"/>
      </dsp:txXfrm>
    </dsp:sp>
    <dsp:sp modelId="{F3595227-F50B-4095-B7BC-B5F16E06E7FC}">
      <dsp:nvSpPr>
        <dsp:cNvPr id="0" name=""/>
        <dsp:cNvSpPr/>
      </dsp:nvSpPr>
      <dsp:spPr>
        <a:xfrm>
          <a:off x="4124025" y="181127"/>
          <a:ext cx="274449" cy="18779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27072" y="-561244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3054" y="323297"/>
          <a:ext cx="1423368" cy="25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37 019 руб.</a:t>
          </a:r>
        </a:p>
      </dsp:txBody>
      <dsp:txXfrm>
        <a:off x="4513054" y="323297"/>
        <a:ext cx="1423368" cy="258573"/>
      </dsp:txXfrm>
    </dsp:sp>
    <dsp:sp modelId="{CFD3CF80-B4CD-40C7-9A31-0B7539CC2751}">
      <dsp:nvSpPr>
        <dsp:cNvPr id="0" name=""/>
        <dsp:cNvSpPr/>
      </dsp:nvSpPr>
      <dsp:spPr>
        <a:xfrm>
          <a:off x="6221128" y="0"/>
          <a:ext cx="274449" cy="187794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24175" y="-777486"/>
          <a:ext cx="507137" cy="206338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10157" y="107055"/>
          <a:ext cx="1423368" cy="258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39 240 руб.</a:t>
          </a:r>
        </a:p>
      </dsp:txBody>
      <dsp:txXfrm>
        <a:off x="6610157" y="107055"/>
        <a:ext cx="1423368" cy="2585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827475" y="-67571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22426" y="814149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30 925 руб.</a:t>
          </a:r>
        </a:p>
      </dsp:txBody>
      <dsp:txXfrm>
        <a:off x="122426" y="814149"/>
        <a:ext cx="1428216" cy="274197"/>
      </dsp:txXfrm>
    </dsp:sp>
    <dsp:sp modelId="{12B5FF4F-4946-49D1-9FAB-BEB33C3E8D94}">
      <dsp:nvSpPr>
        <dsp:cNvPr id="0" name=""/>
        <dsp:cNvSpPr/>
      </dsp:nvSpPr>
      <dsp:spPr>
        <a:xfrm>
          <a:off x="1881595" y="490349"/>
          <a:ext cx="291032" cy="199141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1291" y="-296879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46242" y="584841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32 968 руб.</a:t>
          </a:r>
        </a:p>
      </dsp:txBody>
      <dsp:txXfrm>
        <a:off x="2346242" y="584841"/>
        <a:ext cx="1428216" cy="274197"/>
      </dsp:txXfrm>
    </dsp:sp>
    <dsp:sp modelId="{F3595227-F50B-4095-B7BC-B5F16E06E7FC}">
      <dsp:nvSpPr>
        <dsp:cNvPr id="0" name=""/>
        <dsp:cNvSpPr/>
      </dsp:nvSpPr>
      <dsp:spPr>
        <a:xfrm>
          <a:off x="4105411" y="261041"/>
          <a:ext cx="291032" cy="199141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5107" y="-526187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70058" y="355533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34 946 руб.</a:t>
          </a:r>
        </a:p>
      </dsp:txBody>
      <dsp:txXfrm>
        <a:off x="4570058" y="355533"/>
        <a:ext cx="1428216" cy="274197"/>
      </dsp:txXfrm>
    </dsp:sp>
    <dsp:sp modelId="{CFD3CF80-B4CD-40C7-9A31-0B7539CC2751}">
      <dsp:nvSpPr>
        <dsp:cNvPr id="0" name=""/>
        <dsp:cNvSpPr/>
      </dsp:nvSpPr>
      <dsp:spPr>
        <a:xfrm>
          <a:off x="6329227" y="31733"/>
          <a:ext cx="291032" cy="199141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8923" y="-755495"/>
          <a:ext cx="537780" cy="218805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93874" y="126225"/>
          <a:ext cx="1428216" cy="2741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 37 043 руб.</a:t>
          </a:r>
        </a:p>
      </dsp:txBody>
      <dsp:txXfrm>
        <a:off x="6793874" y="126225"/>
        <a:ext cx="1428216" cy="2741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830837" y="-103788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105847" y="805402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33 936 руб.</a:t>
          </a:r>
        </a:p>
      </dsp:txBody>
      <dsp:txXfrm>
        <a:off x="105847" y="805402"/>
        <a:ext cx="1603314" cy="273941"/>
      </dsp:txXfrm>
    </dsp:sp>
    <dsp:sp modelId="{12B5FF4F-4946-49D1-9FAB-BEB33C3E8D94}">
      <dsp:nvSpPr>
        <dsp:cNvPr id="0" name=""/>
        <dsp:cNvSpPr/>
      </dsp:nvSpPr>
      <dsp:spPr>
        <a:xfrm>
          <a:off x="1883974" y="453611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2579" y="-332882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27589" y="576308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35 972 руб.</a:t>
          </a:r>
        </a:p>
      </dsp:txBody>
      <dsp:txXfrm>
        <a:off x="2327589" y="576308"/>
        <a:ext cx="1603314" cy="273941"/>
      </dsp:txXfrm>
    </dsp:sp>
    <dsp:sp modelId="{F3595227-F50B-4095-B7BC-B5F16E06E7FC}">
      <dsp:nvSpPr>
        <dsp:cNvPr id="0" name=""/>
        <dsp:cNvSpPr/>
      </dsp:nvSpPr>
      <dsp:spPr>
        <a:xfrm>
          <a:off x="4105716" y="224517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4321" y="-561976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49331" y="347214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38 130 руб.</a:t>
          </a:r>
        </a:p>
      </dsp:txBody>
      <dsp:txXfrm>
        <a:off x="4549331" y="347214"/>
        <a:ext cx="1603314" cy="273941"/>
      </dsp:txXfrm>
    </dsp:sp>
    <dsp:sp modelId="{CFD3CF80-B4CD-40C7-9A31-0B7539CC2751}">
      <dsp:nvSpPr>
        <dsp:cNvPr id="0" name=""/>
        <dsp:cNvSpPr/>
      </dsp:nvSpPr>
      <dsp:spPr>
        <a:xfrm>
          <a:off x="6327457" y="0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6062" y="-791070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71073" y="118120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40 418 руб.</a:t>
          </a:r>
        </a:p>
      </dsp:txBody>
      <dsp:txXfrm>
        <a:off x="6771073" y="118120"/>
        <a:ext cx="1603314" cy="27394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6C355-13EB-4EBD-AC8F-05A4053FCF9E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1764DB-FE8F-4E89-9B6E-91A2DC3A6EB5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32 947 руб.</a:t>
          </a:r>
        </a:p>
      </dsp:txBody>
      <dsp:txXfrm>
        <a:off x="220423" y="722314"/>
        <a:ext cx="1531812" cy="264870"/>
      </dsp:txXfrm>
    </dsp:sp>
    <dsp:sp modelId="{12B5FF4F-4946-49D1-9FAB-BEB33C3E8D94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34 924 руб.</a:t>
          </a: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9298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37 019 руб.</a:t>
          </a:r>
        </a:p>
      </dsp:txBody>
      <dsp:txXfrm>
        <a:off x="4516771" y="279298"/>
        <a:ext cx="1531812" cy="264870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39 240 руб.</a:t>
          </a:r>
        </a:p>
      </dsp:txBody>
      <dsp:txXfrm>
        <a:off x="6664945" y="57789"/>
        <a:ext cx="1531812" cy="26487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830837" y="-103788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05847" y="805402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65 894 руб.</a:t>
          </a:r>
        </a:p>
      </dsp:txBody>
      <dsp:txXfrm>
        <a:off x="105847" y="805402"/>
        <a:ext cx="1603314" cy="273941"/>
      </dsp:txXfrm>
    </dsp:sp>
    <dsp:sp modelId="{EFED36D8-9297-439E-8833-47CB3FCF921F}">
      <dsp:nvSpPr>
        <dsp:cNvPr id="0" name=""/>
        <dsp:cNvSpPr/>
      </dsp:nvSpPr>
      <dsp:spPr>
        <a:xfrm>
          <a:off x="1883974" y="453611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2579" y="-332882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27589" y="576308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69 848 руб.</a:t>
          </a:r>
        </a:p>
      </dsp:txBody>
      <dsp:txXfrm>
        <a:off x="2327589" y="576308"/>
        <a:ext cx="1603314" cy="273941"/>
      </dsp:txXfrm>
    </dsp:sp>
    <dsp:sp modelId="{F3595227-F50B-4095-B7BC-B5F16E06E7FC}">
      <dsp:nvSpPr>
        <dsp:cNvPr id="0" name=""/>
        <dsp:cNvSpPr/>
      </dsp:nvSpPr>
      <dsp:spPr>
        <a:xfrm>
          <a:off x="4105716" y="224517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4321" y="-561976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49331" y="347214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74 038 руб.</a:t>
          </a:r>
        </a:p>
      </dsp:txBody>
      <dsp:txXfrm>
        <a:off x="4549331" y="347214"/>
        <a:ext cx="1603314" cy="273941"/>
      </dsp:txXfrm>
    </dsp:sp>
    <dsp:sp modelId="{CFD3CF80-B4CD-40C7-9A31-0B7539CC2751}">
      <dsp:nvSpPr>
        <dsp:cNvPr id="0" name=""/>
        <dsp:cNvSpPr/>
      </dsp:nvSpPr>
      <dsp:spPr>
        <a:xfrm>
          <a:off x="6327457" y="0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6062" y="-791070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71073" y="118120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78 480 руб.</a:t>
          </a:r>
        </a:p>
      </dsp:txBody>
      <dsp:txXfrm>
        <a:off x="6771073" y="118120"/>
        <a:ext cx="1603314" cy="27394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32 947 руб.</a:t>
          </a:r>
        </a:p>
      </dsp:txBody>
      <dsp:txXfrm>
        <a:off x="220423" y="722314"/>
        <a:ext cx="1531812" cy="264870"/>
      </dsp:txXfrm>
    </dsp:sp>
    <dsp:sp modelId="{EFED36D8-9297-439E-8833-47CB3FCF921F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34 924 руб.</a:t>
          </a: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4452"/>
          <a:ext cx="1531812" cy="2745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37 019 руб.</a:t>
          </a:r>
        </a:p>
      </dsp:txBody>
      <dsp:txXfrm>
        <a:off x="4516771" y="274452"/>
        <a:ext cx="1531812" cy="274562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39 240 руб.</a:t>
          </a:r>
        </a:p>
      </dsp:txBody>
      <dsp:txXfrm>
        <a:off x="6664945" y="57789"/>
        <a:ext cx="1531812" cy="26487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950084" y="-131886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220423" y="722314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32 947 руб.</a:t>
          </a:r>
        </a:p>
      </dsp:txBody>
      <dsp:txXfrm>
        <a:off x="220423" y="722314"/>
        <a:ext cx="1531812" cy="264870"/>
      </dsp:txXfrm>
    </dsp:sp>
    <dsp:sp modelId="{EFED36D8-9297-439E-8833-47CB3FCF921F}">
      <dsp:nvSpPr>
        <dsp:cNvPr id="0" name=""/>
        <dsp:cNvSpPr/>
      </dsp:nvSpPr>
      <dsp:spPr>
        <a:xfrm>
          <a:off x="1968349" y="407056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98258" y="-353394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68597" y="500806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34 924 руб.</a:t>
          </a:r>
        </a:p>
      </dsp:txBody>
      <dsp:txXfrm>
        <a:off x="2368597" y="500806"/>
        <a:ext cx="1531812" cy="264870"/>
      </dsp:txXfrm>
    </dsp:sp>
    <dsp:sp modelId="{F3595227-F50B-4095-B7BC-B5F16E06E7FC}">
      <dsp:nvSpPr>
        <dsp:cNvPr id="0" name=""/>
        <dsp:cNvSpPr/>
      </dsp:nvSpPr>
      <dsp:spPr>
        <a:xfrm>
          <a:off x="4116523" y="185548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46432" y="-574902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16771" y="279298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37 019 руб.</a:t>
          </a:r>
        </a:p>
      </dsp:txBody>
      <dsp:txXfrm>
        <a:off x="4516771" y="279298"/>
        <a:ext cx="1531812" cy="264870"/>
      </dsp:txXfrm>
    </dsp:sp>
    <dsp:sp modelId="{CFD3CF80-B4CD-40C7-9A31-0B7539CC2751}">
      <dsp:nvSpPr>
        <dsp:cNvPr id="0" name=""/>
        <dsp:cNvSpPr/>
      </dsp:nvSpPr>
      <dsp:spPr>
        <a:xfrm>
          <a:off x="6264697" y="0"/>
          <a:ext cx="281132" cy="192368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394606" y="-796411"/>
          <a:ext cx="519488" cy="2113630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664945" y="57789"/>
          <a:ext cx="1531812" cy="2648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39 240 руб.</a:t>
          </a:r>
        </a:p>
      </dsp:txBody>
      <dsp:txXfrm>
        <a:off x="6664945" y="57789"/>
        <a:ext cx="1531812" cy="26487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8B4A9-900D-4D3A-917D-1B448D3EABEF}">
      <dsp:nvSpPr>
        <dsp:cNvPr id="0" name=""/>
        <dsp:cNvSpPr/>
      </dsp:nvSpPr>
      <dsp:spPr>
        <a:xfrm rot="5400000">
          <a:off x="830837" y="-103788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CE4A3-BB67-4B35-8CCE-1A31A01EBFCA}">
      <dsp:nvSpPr>
        <dsp:cNvPr id="0" name=""/>
        <dsp:cNvSpPr/>
      </dsp:nvSpPr>
      <dsp:spPr>
        <a:xfrm>
          <a:off x="105847" y="805402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32 947 руб.</a:t>
          </a:r>
        </a:p>
      </dsp:txBody>
      <dsp:txXfrm>
        <a:off x="105847" y="805402"/>
        <a:ext cx="1603314" cy="273941"/>
      </dsp:txXfrm>
    </dsp:sp>
    <dsp:sp modelId="{EFED36D8-9297-439E-8833-47CB3FCF921F}">
      <dsp:nvSpPr>
        <dsp:cNvPr id="0" name=""/>
        <dsp:cNvSpPr/>
      </dsp:nvSpPr>
      <dsp:spPr>
        <a:xfrm>
          <a:off x="1883974" y="453611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FB82EE-FE53-4555-9BD1-160163DEE653}">
      <dsp:nvSpPr>
        <dsp:cNvPr id="0" name=""/>
        <dsp:cNvSpPr/>
      </dsp:nvSpPr>
      <dsp:spPr>
        <a:xfrm rot="5400000">
          <a:off x="3052579" y="-332882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F64C49-9E45-4F3C-9BA6-D0A64ABAC6D7}">
      <dsp:nvSpPr>
        <dsp:cNvPr id="0" name=""/>
        <dsp:cNvSpPr/>
      </dsp:nvSpPr>
      <dsp:spPr>
        <a:xfrm>
          <a:off x="2327589" y="576308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34 924 руб.</a:t>
          </a:r>
        </a:p>
      </dsp:txBody>
      <dsp:txXfrm>
        <a:off x="2327589" y="576308"/>
        <a:ext cx="1603314" cy="273941"/>
      </dsp:txXfrm>
    </dsp:sp>
    <dsp:sp modelId="{F3595227-F50B-4095-B7BC-B5F16E06E7FC}">
      <dsp:nvSpPr>
        <dsp:cNvPr id="0" name=""/>
        <dsp:cNvSpPr/>
      </dsp:nvSpPr>
      <dsp:spPr>
        <a:xfrm>
          <a:off x="4105716" y="224517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C2791-FE35-4FC7-8A1F-D2E37EC5EF35}">
      <dsp:nvSpPr>
        <dsp:cNvPr id="0" name=""/>
        <dsp:cNvSpPr/>
      </dsp:nvSpPr>
      <dsp:spPr>
        <a:xfrm rot="5400000">
          <a:off x="5274321" y="-561976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F1854-E5F6-41B9-9EFC-2FE85720D240}">
      <dsp:nvSpPr>
        <dsp:cNvPr id="0" name=""/>
        <dsp:cNvSpPr/>
      </dsp:nvSpPr>
      <dsp:spPr>
        <a:xfrm>
          <a:off x="4549331" y="347214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37 019 руб.</a:t>
          </a:r>
        </a:p>
      </dsp:txBody>
      <dsp:txXfrm>
        <a:off x="4549331" y="347214"/>
        <a:ext cx="1603314" cy="273941"/>
      </dsp:txXfrm>
    </dsp:sp>
    <dsp:sp modelId="{CFD3CF80-B4CD-40C7-9A31-0B7539CC2751}">
      <dsp:nvSpPr>
        <dsp:cNvPr id="0" name=""/>
        <dsp:cNvSpPr/>
      </dsp:nvSpPr>
      <dsp:spPr>
        <a:xfrm>
          <a:off x="6327457" y="0"/>
          <a:ext cx="290760" cy="198956"/>
        </a:xfrm>
        <a:prstGeom prst="triangle">
          <a:avLst>
            <a:gd name="adj" fmla="val 10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F2D5C-5BA9-407A-8A9B-C40257F52DE5}">
      <dsp:nvSpPr>
        <dsp:cNvPr id="0" name=""/>
        <dsp:cNvSpPr/>
      </dsp:nvSpPr>
      <dsp:spPr>
        <a:xfrm rot="5400000">
          <a:off x="7496062" y="-791070"/>
          <a:ext cx="537278" cy="2186015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1F125-C213-44F7-995F-770C58E2B83A}">
      <dsp:nvSpPr>
        <dsp:cNvPr id="0" name=""/>
        <dsp:cNvSpPr/>
      </dsp:nvSpPr>
      <dsp:spPr>
        <a:xfrm>
          <a:off x="6771073" y="118120"/>
          <a:ext cx="1603314" cy="273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534F4F"/>
              </a:solidFill>
            </a:rPr>
            <a:t>39 240 руб.</a:t>
          </a:r>
        </a:p>
      </dsp:txBody>
      <dsp:txXfrm>
        <a:off x="6771073" y="118120"/>
        <a:ext cx="1603314" cy="273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0.15096</cdr:x>
      <cdr:y>0.50602</cdr:y>
    </cdr:from>
    <cdr:to>
      <cdr:x>0.24177</cdr:x>
      <cdr:y>0.65232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013460" y="2240280"/>
          <a:ext cx="609600" cy="647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0.28719</cdr:x>
      <cdr:y>0.16621</cdr:y>
    </cdr:from>
    <cdr:to>
      <cdr:x>0.36419</cdr:x>
      <cdr:y>0.224</cdr:y>
    </cdr:to>
    <cdr:sp macro="" textlink="">
      <cdr:nvSpPr>
        <cdr:cNvPr id="3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05928" y="1099662"/>
          <a:ext cx="779123" cy="3823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5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1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0.582</cdr:x>
      <cdr:y>0.13645</cdr:y>
    </cdr:from>
    <cdr:to>
      <cdr:x>0.75997</cdr:x>
      <cdr:y>0.25401</cdr:y>
    </cdr:to>
    <cdr:sp macro="" textlink="">
      <cdr:nvSpPr>
        <cdr:cNvPr id="17" name="Прямоугольник 5"/>
        <cdr:cNvSpPr/>
      </cdr:nvSpPr>
      <cdr:spPr>
        <a:xfrm xmlns:a="http://schemas.openxmlformats.org/drawingml/2006/main">
          <a:off x="5357445" y="902676"/>
          <a:ext cx="1630002" cy="64950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0.59754</cdr:x>
      <cdr:y>0.12646</cdr:y>
    </cdr:from>
    <cdr:to>
      <cdr:x>0.74016</cdr:x>
      <cdr:y>0.25212</cdr:y>
    </cdr:to>
    <cdr:sp macro="" textlink="">
      <cdr:nvSpPr>
        <cdr:cNvPr id="18" name="Прямоугольник 6"/>
        <cdr:cNvSpPr/>
      </cdr:nvSpPr>
      <cdr:spPr>
        <a:xfrm xmlns:a="http://schemas.openxmlformats.org/drawingml/2006/main">
          <a:off x="5498123" y="838200"/>
          <a:ext cx="1307124" cy="7033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cmpd="sng">
          <a:noFill/>
        </a:ln>
      </cdr:spPr>
      <cdr:txBody>
        <a:bodyPr xmlns:a="http://schemas.openxmlformats.org/drawingml/2006/main" wrap="square" lIns="91440" tIns="45720" rIns="91440" bIns="45720">
          <a:no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0.28791</cdr:x>
      <cdr:y>0.11158</cdr:y>
    </cdr:from>
    <cdr:to>
      <cdr:x>0.36491</cdr:x>
      <cdr:y>0.16937</cdr:y>
    </cdr:to>
    <cdr:sp macro="" textlink="">
      <cdr:nvSpPr>
        <cdr:cNvPr id="22" name="WordArt 2"/>
        <cdr:cNvSpPr>
          <a:spLocks xmlns:a="http://schemas.openxmlformats.org/drawingml/2006/main" noChangeArrowheads="1" noChangeShapeType="1" noTextEdit="1"/>
        </cdr:cNvSpPr>
      </cdr:nvSpPr>
      <cdr:spPr bwMode="auto">
        <a:xfrm xmlns:a="http://schemas.openxmlformats.org/drawingml/2006/main">
          <a:off x="2912412" y="733355"/>
          <a:ext cx="778897" cy="3798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txBody>
        <a:bodyPr xmlns:a="http://schemas.openxmlformats.org/drawingml/2006/main" wrap="none" fromWordArt="1">
          <a:prstTxWarp prst="textPlain">
            <a:avLst>
              <a:gd name="adj" fmla="val 50000"/>
            </a:avLst>
          </a:prstTxWarp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0.46938</cdr:x>
      <cdr:y>0.22472</cdr:y>
    </cdr:from>
    <cdr:to>
      <cdr:x>0.54196</cdr:x>
      <cdr:y>0.28875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515666" y="1295058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59,2</a:t>
          </a:r>
        </a:p>
      </cdr:txBody>
    </cdr:sp>
  </cdr:relSizeAnchor>
  <cdr:relSizeAnchor xmlns:cdr="http://schemas.openxmlformats.org/drawingml/2006/chartDrawing">
    <cdr:from>
      <cdr:x>0.29295</cdr:x>
      <cdr:y>0.03738</cdr:y>
    </cdr:from>
    <cdr:to>
      <cdr:x>0.36552</cdr:x>
      <cdr:y>0.10142</cdr:y>
    </cdr:to>
    <cdr:sp macro="" textlink="">
      <cdr:nvSpPr>
        <cdr:cNvPr id="27" name="TextBox 1"/>
        <cdr:cNvSpPr txBox="1"/>
      </cdr:nvSpPr>
      <cdr:spPr>
        <a:xfrm xmlns:a="http://schemas.openxmlformats.org/drawingml/2006/main">
          <a:off x="3442408" y="215444"/>
          <a:ext cx="852758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83,4</a:t>
          </a:r>
        </a:p>
      </cdr:txBody>
    </cdr:sp>
  </cdr:relSizeAnchor>
  <cdr:relSizeAnchor xmlns:cdr="http://schemas.openxmlformats.org/drawingml/2006/chartDrawing">
    <cdr:from>
      <cdr:x>0.12398</cdr:x>
      <cdr:y>0.30075</cdr:y>
    </cdr:from>
    <cdr:to>
      <cdr:x>0.19656</cdr:x>
      <cdr:y>0.36478</cdr:y>
    </cdr:to>
    <cdr:sp macro="" textlink="">
      <cdr:nvSpPr>
        <cdr:cNvPr id="28" name="TextBox 1"/>
        <cdr:cNvSpPr txBox="1"/>
      </cdr:nvSpPr>
      <cdr:spPr>
        <a:xfrm xmlns:a="http://schemas.openxmlformats.org/drawingml/2006/main">
          <a:off x="1456812" y="1733254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49,5</a:t>
          </a:r>
        </a:p>
      </cdr:txBody>
    </cdr:sp>
  </cdr:relSizeAnchor>
  <cdr:relSizeAnchor xmlns:cdr="http://schemas.openxmlformats.org/drawingml/2006/chartDrawing">
    <cdr:from>
      <cdr:x>0.64423</cdr:x>
      <cdr:y>0.23717</cdr:y>
    </cdr:from>
    <cdr:to>
      <cdr:x>0.71681</cdr:x>
      <cdr:y>0.3012</cdr:y>
    </cdr:to>
    <cdr:sp macro="" textlink="">
      <cdr:nvSpPr>
        <cdr:cNvPr id="29" name="TextBox 1"/>
        <cdr:cNvSpPr txBox="1"/>
      </cdr:nvSpPr>
      <cdr:spPr>
        <a:xfrm xmlns:a="http://schemas.openxmlformats.org/drawingml/2006/main">
          <a:off x="7570297" y="1366795"/>
          <a:ext cx="852876" cy="3690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56,5</a:t>
          </a:r>
        </a:p>
      </cdr:txBody>
    </cdr:sp>
  </cdr:relSizeAnchor>
  <cdr:relSizeAnchor xmlns:cdr="http://schemas.openxmlformats.org/drawingml/2006/chartDrawing">
    <cdr:from>
      <cdr:x>0.82017</cdr:x>
      <cdr:y>0.24496</cdr:y>
    </cdr:from>
    <cdr:to>
      <cdr:x>0.89275</cdr:x>
      <cdr:y>0.309</cdr:y>
    </cdr:to>
    <cdr:sp macro="" textlink="">
      <cdr:nvSpPr>
        <cdr:cNvPr id="30" name="TextBox 1"/>
        <cdr:cNvSpPr txBox="1"/>
      </cdr:nvSpPr>
      <cdr:spPr>
        <a:xfrm xmlns:a="http://schemas.openxmlformats.org/drawingml/2006/main">
          <a:off x="9637714" y="1411687"/>
          <a:ext cx="852876" cy="369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400" b="1" dirty="0">
              <a:solidFill>
                <a:srgbClr val="4743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55,6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0.42281</cdr:x>
      <cdr:y>0.93157</cdr:y>
    </cdr:from>
    <cdr:to>
      <cdr:x>0.78944</cdr:x>
      <cdr:y>0.9841</cdr:y>
    </cdr:to>
    <cdr:pic>
      <cdr:nvPicPr>
        <cdr:cNvPr id="5" name="Рисунок 4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392424" y="4864608"/>
          <a:ext cx="2941575" cy="274344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0.3324</cdr:x>
      <cdr:y>0.34381</cdr:y>
    </cdr:from>
    <cdr:to>
      <cdr:x>0.5287</cdr:x>
      <cdr:y>0.5254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2667001" y="1795341"/>
          <a:ext cx="1575004" cy="9482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3000" b="1" dirty="0" smtClean="0">
              <a:solidFill>
                <a:srgbClr val="494545"/>
              </a:solidFill>
              <a:latin typeface="+mn-lt"/>
            </a:rPr>
            <a:t>23,8</a:t>
          </a:r>
        </a:p>
        <a:p xmlns:a="http://schemas.openxmlformats.org/drawingml/2006/main">
          <a:pPr algn="ctr"/>
          <a:r>
            <a:rPr lang="ru-RU" sz="2400" b="1" dirty="0" smtClean="0">
              <a:solidFill>
                <a:srgbClr val="494545"/>
              </a:solidFill>
              <a:latin typeface="+mn-lt"/>
            </a:rPr>
            <a:t>млрд. руб.</a:t>
          </a:r>
          <a:endParaRPr lang="ru-RU" sz="2400" b="1" dirty="0">
            <a:solidFill>
              <a:srgbClr val="494545"/>
            </a:solidFill>
            <a:latin typeface="+mn-lt"/>
          </a:endParaRPr>
        </a:p>
      </cdr:txBody>
    </cdr:sp>
  </cdr:relSizeAnchor>
  <cdr:relSizeAnchor xmlns:cdr="http://schemas.openxmlformats.org/drawingml/2006/chartDrawing">
    <cdr:from>
      <cdr:x>0.15271</cdr:x>
      <cdr:y>0.93243</cdr:y>
    </cdr:from>
    <cdr:to>
      <cdr:x>0.40327</cdr:x>
      <cdr:y>0.98148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1225296" y="4869092"/>
          <a:ext cx="2010327" cy="256142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8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7885456" y="2003770"/>
          <a:ext cx="1404059" cy="5119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0.80289</cdr:x>
      <cdr:y>0.3404</cdr:y>
    </cdr:from>
    <cdr:to>
      <cdr:x>0.91218</cdr:x>
      <cdr:y>0.4254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9421772" y="1608203"/>
          <a:ext cx="1282497" cy="4015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0.17024</cdr:x>
      <cdr:y>0.17496</cdr:y>
    </cdr:from>
    <cdr:to>
      <cdr:x>0.70056</cdr:x>
      <cdr:y>0.28498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876611" y="657694"/>
          <a:ext cx="5846036" cy="4135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</cdr:x>
      <cdr:y>0.02934</cdr:y>
    </cdr:from>
    <cdr:to>
      <cdr:x>0.48361</cdr:x>
      <cdr:y>0.18206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-171732" y="1385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4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0.12276</cdr:y>
    </cdr:from>
    <cdr:to>
      <cdr:x>0.92409</cdr:x>
      <cdr:y>0.15225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73662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11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1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0.88568</cdr:x>
      <cdr:y>0.03547</cdr:y>
    </cdr:from>
    <cdr:to>
      <cdr:x>0.88722</cdr:x>
      <cdr:y>0.06496</cdr:y>
    </cdr:to>
    <cdr:sp macro="" textlink="">
      <cdr:nvSpPr>
        <cdr:cNvPr id="1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663256" y="21284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0.88937</cdr:x>
      <cdr:y>0.1701</cdr:y>
    </cdr:from>
    <cdr:to>
      <cdr:x>0.89091</cdr:x>
      <cdr:y>0.19959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707644" y="1020714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27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3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34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36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0.57411</cdr:x>
      <cdr:y>0.29368</cdr:y>
    </cdr:from>
    <cdr:to>
      <cdr:x>0.62781</cdr:x>
      <cdr:y>0.3381</cdr:y>
    </cdr:to>
    <cdr:sp macro="" textlink="">
      <cdr:nvSpPr>
        <cdr:cNvPr id="47" name="TextBox 20"/>
        <cdr:cNvSpPr txBox="1"/>
      </cdr:nvSpPr>
      <cdr:spPr>
        <a:xfrm xmlns:a="http://schemas.openxmlformats.org/drawingml/2006/main">
          <a:off x="6912055" y="1762310"/>
          <a:ext cx="646541" cy="2665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8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9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0.87615</cdr:x>
      <cdr:y>0.29072</cdr:y>
    </cdr:from>
    <cdr:to>
      <cdr:x>0.93382</cdr:x>
      <cdr:y>0.33968</cdr:y>
    </cdr:to>
    <cdr:sp macro="" textlink="">
      <cdr:nvSpPr>
        <cdr:cNvPr id="50" name="TextBox 23"/>
        <cdr:cNvSpPr txBox="1"/>
      </cdr:nvSpPr>
      <cdr:spPr>
        <a:xfrm xmlns:a="http://schemas.openxmlformats.org/drawingml/2006/main">
          <a:off x="10548496" y="1744555"/>
          <a:ext cx="694333" cy="29378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0.9314</cdr:x>
      <cdr:y>0.17158</cdr:y>
    </cdr:from>
    <cdr:to>
      <cdr:x>0.93294</cdr:x>
      <cdr:y>0.20107</cdr:y>
    </cdr:to>
    <cdr:sp macro="" textlink="">
      <cdr:nvSpPr>
        <cdr:cNvPr id="5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13671" y="102959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5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0.08725</cdr:y>
    </cdr:from>
    <cdr:to>
      <cdr:x>0.92704</cdr:x>
      <cdr:y>0.11674</cdr:y>
    </cdr:to>
    <cdr:sp macro="" textlink="">
      <cdr:nvSpPr>
        <cdr:cNvPr id="5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52356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60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61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0.46773</cdr:x>
      <cdr:y>0.25841</cdr:y>
    </cdr:from>
    <cdr:to>
      <cdr:x>0.56658</cdr:x>
      <cdr:y>0.43212</cdr:y>
    </cdr:to>
    <cdr:sp macro="" textlink="">
      <cdr:nvSpPr>
        <cdr:cNvPr id="62" name="TextBox 17"/>
        <cdr:cNvSpPr txBox="1"/>
      </cdr:nvSpPr>
      <cdr:spPr>
        <a:xfrm xmlns:a="http://schemas.openxmlformats.org/drawingml/2006/main">
          <a:off x="4355449" y="1506090"/>
          <a:ext cx="914400" cy="10609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63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5120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51203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51204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51205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0.20265</cdr:x>
      <cdr:y>0.01277</cdr:y>
    </cdr:from>
    <cdr:to>
      <cdr:x>0.31194</cdr:x>
      <cdr:y>0.09777</cdr:y>
    </cdr:to>
    <cdr:sp macro="" textlink="">
      <cdr:nvSpPr>
        <cdr:cNvPr id="51206" name="TextBox 23"/>
        <cdr:cNvSpPr txBox="1"/>
      </cdr:nvSpPr>
      <cdr:spPr>
        <a:xfrm xmlns:a="http://schemas.openxmlformats.org/drawingml/2006/main">
          <a:off x="2470668" y="48481"/>
          <a:ext cx="1332464" cy="3225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0.49907</cdr:x>
      <cdr:y>0.18525</cdr:y>
    </cdr:from>
    <cdr:to>
      <cdr:x>0.98268</cdr:x>
      <cdr:y>0.33797</cdr:y>
    </cdr:to>
    <cdr:sp macro="" textlink="">
      <cdr:nvSpPr>
        <cdr:cNvPr id="51208" name="TextBox 45"/>
        <cdr:cNvSpPr txBox="1"/>
      </cdr:nvSpPr>
      <cdr:spPr>
        <a:xfrm xmlns:a="http://schemas.openxmlformats.org/drawingml/2006/main">
          <a:off x="5856534" y="875193"/>
          <a:ext cx="5675067" cy="7215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5120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5120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0.93513</cdr:x>
      <cdr:y>0.03646</cdr:y>
    </cdr:from>
    <cdr:to>
      <cdr:x>0.96994</cdr:x>
      <cdr:y>0.09159</cdr:y>
    </cdr:to>
    <cdr:sp macro="" textlink="">
      <cdr:nvSpPr>
        <cdr:cNvPr id="2457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258550" y="218765"/>
          <a:ext cx="419100" cy="3308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squar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ctr" rtl="1">
            <a:defRPr sz="1000"/>
          </a:pPr>
          <a:r>
            <a:rPr lang="ru-RU" sz="2000" b="1" i="0" strike="noStrike" dirty="0">
              <a:solidFill>
                <a:srgbClr val="494545"/>
              </a:solidFill>
              <a:latin typeface="+mn-lt"/>
              <a:cs typeface="Arial"/>
            </a:rPr>
            <a:t>%</a:t>
          </a:r>
        </a:p>
      </cdr:txBody>
    </cdr:sp>
  </cdr:relSizeAnchor>
  <cdr:relSizeAnchor xmlns:cdr="http://schemas.openxmlformats.org/drawingml/2006/chartDrawing">
    <cdr:from>
      <cdr:x>0.92329</cdr:x>
      <cdr:y>0.15382</cdr:y>
    </cdr:from>
    <cdr:to>
      <cdr:x>0.92483</cdr:x>
      <cdr:y>0.18332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16017" y="923060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0.13755</cdr:y>
    </cdr:from>
    <cdr:to>
      <cdr:x>0.92556</cdr:x>
      <cdr:y>0.16704</cdr:y>
    </cdr:to>
    <cdr:sp macro="" textlink="">
      <cdr:nvSpPr>
        <cdr:cNvPr id="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254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5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0.92845</cdr:x>
      <cdr:y>0.13311</cdr:y>
    </cdr:from>
    <cdr:to>
      <cdr:x>0.92999</cdr:x>
      <cdr:y>0.1626</cdr:y>
    </cdr:to>
    <cdr:sp macro="" textlink="">
      <cdr:nvSpPr>
        <cdr:cNvPr id="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8161" y="79877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7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0.92403</cdr:x>
      <cdr:y>0.12424</cdr:y>
    </cdr:from>
    <cdr:to>
      <cdr:x>0.92556</cdr:x>
      <cdr:y>0.15373</cdr:y>
    </cdr:to>
    <cdr:sp macro="" textlink="">
      <cdr:nvSpPr>
        <cdr:cNvPr id="8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0.14199</cdr:y>
    </cdr:from>
    <cdr:to>
      <cdr:x>0.92556</cdr:x>
      <cdr:y>0.17148</cdr:y>
    </cdr:to>
    <cdr:sp macro="" textlink="">
      <cdr:nvSpPr>
        <cdr:cNvPr id="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0.92403</cdr:x>
      <cdr:y>0.14791</cdr:y>
    </cdr:from>
    <cdr:to>
      <cdr:x>0.92556</cdr:x>
      <cdr:y>0.1774</cdr:y>
    </cdr:to>
    <cdr:sp macro="" textlink="">
      <cdr:nvSpPr>
        <cdr:cNvPr id="1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24895" y="88754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0.92796</cdr:x>
      <cdr:y>0.14543</cdr:y>
    </cdr:from>
    <cdr:to>
      <cdr:x>0.9295</cdr:x>
      <cdr:y>0.17492</cdr:y>
    </cdr:to>
    <cdr:sp macro="" textlink="">
      <cdr:nvSpPr>
        <cdr:cNvPr id="1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72293" y="872672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FF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0.29859</cdr:x>
      <cdr:y>0.34527</cdr:y>
    </cdr:from>
    <cdr:to>
      <cdr:x>0.36413</cdr:x>
      <cdr:y>0.3975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552701" y="2071904"/>
          <a:ext cx="779800" cy="3134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>
              <a:solidFill>
                <a:srgbClr val="800080"/>
              </a:solidFill>
              <a:cs typeface="Arial"/>
            </a:rPr>
            <a:t>12 076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0.34896</cdr:x>
      <cdr:y>0.06975</cdr:y>
    </cdr:from>
    <cdr:to>
      <cdr:x>0.44781</cdr:x>
      <cdr:y>0.24346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4151985" y="418540"/>
          <a:ext cx="1176126" cy="10423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0.47386</cdr:x>
      <cdr:y>0.35193</cdr:y>
    </cdr:from>
    <cdr:to>
      <cdr:x>0.57809</cdr:x>
      <cdr:y>0.41605</cdr:y>
    </cdr:to>
    <cdr:sp macro="" textlink="">
      <cdr:nvSpPr>
        <cdr:cNvPr id="19" name="TextBox 18"/>
        <cdr:cNvSpPr txBox="1"/>
      </cdr:nvSpPr>
      <cdr:spPr>
        <a:xfrm xmlns:a="http://schemas.openxmlformats.org/drawingml/2006/main">
          <a:off x="4403958" y="2136204"/>
          <a:ext cx="968692" cy="3891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0.60414</cdr:x>
      <cdr:y>0.34664</cdr:y>
    </cdr:from>
    <cdr:to>
      <cdr:x>0.65924</cdr:x>
      <cdr:y>0.39615</cdr:y>
    </cdr:to>
    <cdr:sp macro="" textlink="">
      <cdr:nvSpPr>
        <cdr:cNvPr id="21" name="TextBox 20"/>
        <cdr:cNvSpPr txBox="1"/>
      </cdr:nvSpPr>
      <cdr:spPr>
        <a:xfrm xmlns:a="http://schemas.openxmlformats.org/drawingml/2006/main">
          <a:off x="7188155" y="2080082"/>
          <a:ext cx="655584" cy="2970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dirty="0">
              <a:solidFill>
                <a:srgbClr val="800080"/>
              </a:solidFill>
              <a:cs typeface="Arial"/>
            </a:rPr>
            <a:t>12</a:t>
          </a:r>
          <a:r>
            <a:rPr lang="ru-RU" sz="1600" b="1" i="0" u="none" strike="noStrike" dirty="0">
              <a:solidFill>
                <a:srgbClr val="800080"/>
              </a:solidFill>
              <a:cs typeface="Arial"/>
            </a:rPr>
            <a:t> 657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2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0.88792</cdr:x>
      <cdr:y>0.33744</cdr:y>
    </cdr:from>
    <cdr:to>
      <cdr:x>0.94756</cdr:x>
      <cdr:y>0.38866</cdr:y>
    </cdr:to>
    <cdr:sp macro="" textlink="">
      <cdr:nvSpPr>
        <cdr:cNvPr id="24" name="TextBox 23"/>
        <cdr:cNvSpPr txBox="1"/>
      </cdr:nvSpPr>
      <cdr:spPr>
        <a:xfrm xmlns:a="http://schemas.openxmlformats.org/drawingml/2006/main">
          <a:off x="10564598" y="2024907"/>
          <a:ext cx="709602" cy="3073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ru-RU" sz="1600" b="1" i="0" u="none" strike="noStrike" baseline="0" dirty="0">
              <a:solidFill>
                <a:srgbClr val="800080"/>
              </a:solidFill>
              <a:cs typeface="Arial"/>
            </a:rPr>
            <a:t>16</a:t>
          </a:r>
          <a:r>
            <a:rPr lang="ru-RU" sz="1600" b="1" i="0" u="none" strike="noStrike" dirty="0">
              <a:solidFill>
                <a:srgbClr val="800080"/>
              </a:solidFill>
              <a:cs typeface="Arial"/>
            </a:rPr>
            <a:t> </a:t>
          </a:r>
          <a:r>
            <a:rPr lang="ru-RU" sz="1600" b="1" dirty="0">
              <a:solidFill>
                <a:srgbClr val="800080"/>
              </a:solidFill>
              <a:cs typeface="Arial"/>
            </a:rPr>
            <a:t>877</a:t>
          </a:r>
          <a:endParaRPr lang="ru-RU" sz="1600" b="1" i="0" u="none" strike="noStrike" baseline="0" dirty="0">
            <a:solidFill>
              <a:srgbClr val="800080"/>
            </a:solidFill>
            <a:cs typeface="Arial"/>
          </a:endParaRPr>
        </a:p>
      </cdr:txBody>
    </cdr:sp>
  </cdr:relSizeAnchor>
  <cdr:relSizeAnchor xmlns:cdr="http://schemas.openxmlformats.org/drawingml/2006/chartDrawing">
    <cdr:from>
      <cdr:x>0.00875</cdr:x>
      <cdr:y>0.0795</cdr:y>
    </cdr:from>
    <cdr:to>
      <cdr:x>0.01174</cdr:x>
      <cdr:y>0.11325</cdr:y>
    </cdr:to>
    <cdr:sp macro="" textlink="">
      <cdr:nvSpPr>
        <cdr:cNvPr id="1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1210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0.11246</cdr:y>
    </cdr:to>
    <cdr:sp macro="" textlink="">
      <cdr:nvSpPr>
        <cdr:cNvPr id="13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7938" y="482209"/>
          <a:ext cx="27765" cy="1999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0.92108</cdr:x>
      <cdr:y>0.15826</cdr:y>
    </cdr:from>
    <cdr:to>
      <cdr:x>0.92261</cdr:x>
      <cdr:y>0.18775</cdr:y>
    </cdr:to>
    <cdr:sp macro="" textlink="">
      <cdr:nvSpPr>
        <cdr:cNvPr id="1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089384" y="94969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0.14199</cdr:y>
    </cdr:from>
    <cdr:to>
      <cdr:x>0.92704</cdr:x>
      <cdr:y>0.17148</cdr:y>
    </cdr:to>
    <cdr:sp macro="" textlink="">
      <cdr:nvSpPr>
        <cdr:cNvPr id="25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52039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0.14051</cdr:y>
    </cdr:from>
    <cdr:to>
      <cdr:x>0.92704</cdr:x>
      <cdr:y>0.17</cdr:y>
    </cdr:to>
    <cdr:sp macro="" textlink="">
      <cdr:nvSpPr>
        <cdr:cNvPr id="26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843161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0.66725</cdr:x>
      <cdr:y>0.0795</cdr:y>
    </cdr:from>
    <cdr:to>
      <cdr:x>0.67024</cdr:x>
      <cdr:y>0.11325</cdr:y>
    </cdr:to>
    <cdr:sp macro="" textlink="">
      <cdr:nvSpPr>
        <cdr:cNvPr id="2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92854" y="482209"/>
          <a:ext cx="27765" cy="2047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27432" tIns="27432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0.92476</cdr:x>
      <cdr:y>0.12424</cdr:y>
    </cdr:from>
    <cdr:to>
      <cdr:x>0.9263</cdr:x>
      <cdr:y>0.15373</cdr:y>
    </cdr:to>
    <cdr:sp macro="" textlink="">
      <cdr:nvSpPr>
        <cdr:cNvPr id="29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33772" y="74550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0.92525</cdr:x>
      <cdr:y>0.08625</cdr:y>
    </cdr:from>
    <cdr:to>
      <cdr:x>0.92725</cdr:x>
      <cdr:y>0.11845</cdr:y>
    </cdr:to>
    <cdr:sp macro="" textlink="">
      <cdr:nvSpPr>
        <cdr:cNvPr id="30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8594444" y="523151"/>
          <a:ext cx="18531" cy="1953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0.9255</cdr:x>
      <cdr:y>0.13015</cdr:y>
    </cdr:from>
    <cdr:to>
      <cdr:x>0.92704</cdr:x>
      <cdr:y>0.15965</cdr:y>
    </cdr:to>
    <cdr:sp macro="" textlink="">
      <cdr:nvSpPr>
        <cdr:cNvPr id="3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81018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0.92255</cdr:x>
      <cdr:y>0.13903</cdr:y>
    </cdr:from>
    <cdr:to>
      <cdr:x>0.92409</cdr:x>
      <cdr:y>0.16852</cdr:y>
    </cdr:to>
    <cdr:sp macro="" textlink="">
      <cdr:nvSpPr>
        <cdr:cNvPr id="3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07140" y="834283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0.9255</cdr:x>
      <cdr:y>0.11832</cdr:y>
    </cdr:from>
    <cdr:to>
      <cdr:x>0.92704</cdr:x>
      <cdr:y>0.14781</cdr:y>
    </cdr:to>
    <cdr:sp macro="" textlink="">
      <cdr:nvSpPr>
        <cdr:cNvPr id="33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2650" y="709996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rgbClr val="80000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0.92575</cdr:x>
      <cdr:y>0.13063</cdr:y>
    </cdr:from>
    <cdr:to>
      <cdr:x>0.92729</cdr:x>
      <cdr:y>0.16012</cdr:y>
    </cdr:to>
    <cdr:sp macro="" textlink="">
      <cdr:nvSpPr>
        <cdr:cNvPr id="34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1145660" y="783895"/>
          <a:ext cx="18531" cy="1769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wrap="none" lIns="18288" tIns="22860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1">
            <a:defRPr sz="1000"/>
          </a:pPr>
          <a:endParaRPr lang="ru-RU" sz="1000" b="0" i="0" strike="noStrike" dirty="0">
            <a:solidFill>
              <a:schemeClr val="accent2">
                <a:lumMod val="50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0.14261</cdr:x>
      <cdr:y>0.22201</cdr:y>
    </cdr:from>
    <cdr:to>
      <cdr:x>0.23605</cdr:x>
      <cdr:y>0.26728</cdr:y>
    </cdr:to>
    <cdr:sp macro="" textlink="">
      <cdr:nvSpPr>
        <cdr:cNvPr id="35" name="TextBox 14"/>
        <cdr:cNvSpPr txBox="1"/>
      </cdr:nvSpPr>
      <cdr:spPr>
        <a:xfrm xmlns:a="http://schemas.openxmlformats.org/drawingml/2006/main">
          <a:off x="1318847" y="1286282"/>
          <a:ext cx="871090" cy="2767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0.37603</cdr:x>
      <cdr:y>0.33392</cdr:y>
    </cdr:from>
    <cdr:to>
      <cdr:x>0.41797</cdr:x>
      <cdr:y>0.38197</cdr:y>
    </cdr:to>
    <cdr:sp macro="" textlink="">
      <cdr:nvSpPr>
        <cdr:cNvPr id="37" name="TextBox 16"/>
        <cdr:cNvSpPr txBox="1"/>
      </cdr:nvSpPr>
      <cdr:spPr>
        <a:xfrm xmlns:a="http://schemas.openxmlformats.org/drawingml/2006/main">
          <a:off x="3303415" y="1999280"/>
          <a:ext cx="368441" cy="2876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0.5155</cdr:x>
      <cdr:y>0.33392</cdr:y>
    </cdr:from>
    <cdr:to>
      <cdr:x>0.57809</cdr:x>
      <cdr:y>0.41605</cdr:y>
    </cdr:to>
    <cdr:sp macro="" textlink="">
      <cdr:nvSpPr>
        <cdr:cNvPr id="39" name="TextBox 18"/>
        <cdr:cNvSpPr txBox="1"/>
      </cdr:nvSpPr>
      <cdr:spPr>
        <a:xfrm xmlns:a="http://schemas.openxmlformats.org/drawingml/2006/main">
          <a:off x="4790912" y="2026863"/>
          <a:ext cx="581737" cy="49853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0.63986</cdr:x>
      <cdr:y>0.25196</cdr:y>
    </cdr:from>
    <cdr:to>
      <cdr:x>0.73796</cdr:x>
      <cdr:y>0.41873</cdr:y>
    </cdr:to>
    <cdr:sp macro="" textlink="">
      <cdr:nvSpPr>
        <cdr:cNvPr id="40" name="TextBox 19"/>
        <cdr:cNvSpPr txBox="1"/>
      </cdr:nvSpPr>
      <cdr:spPr>
        <a:xfrm xmlns:a="http://schemas.openxmlformats.org/drawingml/2006/main">
          <a:off x="5951090" y="1465385"/>
          <a:ext cx="914400" cy="10202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0.65496</cdr:x>
      <cdr:y>0.33392</cdr:y>
    </cdr:from>
    <cdr:to>
      <cdr:x>0.77158</cdr:x>
      <cdr:y>0.41923</cdr:y>
    </cdr:to>
    <cdr:sp macro="" textlink="">
      <cdr:nvSpPr>
        <cdr:cNvPr id="41" name="TextBox 20"/>
        <cdr:cNvSpPr txBox="1"/>
      </cdr:nvSpPr>
      <cdr:spPr>
        <a:xfrm xmlns:a="http://schemas.openxmlformats.org/drawingml/2006/main">
          <a:off x="6087057" y="2026863"/>
          <a:ext cx="1083842" cy="5178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0.8051</cdr:x>
      <cdr:y>0.25196</cdr:y>
    </cdr:from>
    <cdr:to>
      <cdr:x>0.90321</cdr:x>
      <cdr:y>0.4281</cdr:y>
    </cdr:to>
    <cdr:sp macro="" textlink="">
      <cdr:nvSpPr>
        <cdr:cNvPr id="42" name="TextBox 21"/>
        <cdr:cNvSpPr txBox="1"/>
      </cdr:nvSpPr>
      <cdr:spPr>
        <a:xfrm xmlns:a="http://schemas.openxmlformats.org/drawingml/2006/main">
          <a:off x="7489744" y="1465385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0.8051</cdr:x>
      <cdr:y>0.25255</cdr:y>
    </cdr:from>
    <cdr:to>
      <cdr:x>0.90321</cdr:x>
      <cdr:y>0.42944</cdr:y>
    </cdr:to>
    <cdr:sp macro="" textlink="">
      <cdr:nvSpPr>
        <cdr:cNvPr id="43" name="TextBox 22"/>
        <cdr:cNvSpPr txBox="1"/>
      </cdr:nvSpPr>
      <cdr:spPr>
        <a:xfrm xmlns:a="http://schemas.openxmlformats.org/drawingml/2006/main">
          <a:off x="7489744" y="1473526"/>
          <a:ext cx="914400" cy="10772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0.80217</cdr:x>
      <cdr:y>0.34578</cdr:y>
    </cdr:from>
    <cdr:to>
      <cdr:x>0.91146</cdr:x>
      <cdr:y>0.43078</cdr:y>
    </cdr:to>
    <cdr:sp macro="" textlink="">
      <cdr:nvSpPr>
        <cdr:cNvPr id="44" name="TextBox 23"/>
        <cdr:cNvSpPr txBox="1"/>
      </cdr:nvSpPr>
      <cdr:spPr>
        <a:xfrm xmlns:a="http://schemas.openxmlformats.org/drawingml/2006/main">
          <a:off x="7455209" y="2098871"/>
          <a:ext cx="1015713" cy="5159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pPr algn="l" rtl="0">
            <a:defRPr sz="1000"/>
          </a:pPr>
          <a:endParaRPr lang="ru-RU" sz="1200" b="1" i="0" u="none" strike="noStrike" baseline="0" dirty="0">
            <a:solidFill>
              <a:srgbClr val="800080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0.18852</cdr:x>
      <cdr:y>0</cdr:y>
    </cdr:from>
    <cdr:to>
      <cdr:x>0.71884</cdr:x>
      <cdr:y>0.11002</cdr:y>
    </cdr:to>
    <cdr:sp macro="" textlink="">
      <cdr:nvSpPr>
        <cdr:cNvPr id="45" name="TextBox 44"/>
        <cdr:cNvSpPr txBox="1"/>
      </cdr:nvSpPr>
      <cdr:spPr>
        <a:xfrm xmlns:a="http://schemas.openxmlformats.org/drawingml/2006/main">
          <a:off x="1656184" y="0"/>
          <a:ext cx="4658816" cy="65871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0.51639</cdr:x>
      <cdr:y>0.19421</cdr:y>
    </cdr:from>
    <cdr:to>
      <cdr:x>1</cdr:x>
      <cdr:y>0.34693</cdr:y>
    </cdr:to>
    <cdr:sp macro="" textlink="">
      <cdr:nvSpPr>
        <cdr:cNvPr id="46" name="TextBox 45"/>
        <cdr:cNvSpPr txBox="1"/>
      </cdr:nvSpPr>
      <cdr:spPr>
        <a:xfrm xmlns:a="http://schemas.openxmlformats.org/drawingml/2006/main">
          <a:off x="6144053" y="1165406"/>
          <a:ext cx="5754033" cy="9164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2946346" cy="493634"/>
          </a:xfrm>
          <a:prstGeom prst="rect">
            <a:avLst/>
          </a:prstGeom>
        </p:spPr>
        <p:txBody>
          <a:bodyPr vert="horz" lIns="90843" tIns="45422" rIns="90843" bIns="45422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746" y="0"/>
            <a:ext cx="2946345" cy="493634"/>
          </a:xfrm>
          <a:prstGeom prst="rect">
            <a:avLst/>
          </a:prstGeom>
        </p:spPr>
        <p:txBody>
          <a:bodyPr vert="horz" lIns="90843" tIns="45422" rIns="90843" bIns="45422" rtlCol="0"/>
          <a:lstStyle>
            <a:lvl1pPr algn="r">
              <a:defRPr sz="1200"/>
            </a:lvl1pPr>
          </a:lstStyle>
          <a:p>
            <a:fld id="{B203EC36-9FB1-4AC7-A476-977431B94560}" type="datetimeFigureOut">
              <a:rPr lang="ru-RU" smtClean="0"/>
              <a:pPr/>
              <a:t>29.12.2021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3" y="9379042"/>
            <a:ext cx="2946346" cy="493633"/>
          </a:xfrm>
          <a:prstGeom prst="rect">
            <a:avLst/>
          </a:prstGeom>
        </p:spPr>
        <p:txBody>
          <a:bodyPr vert="horz" lIns="90843" tIns="45422" rIns="90843" bIns="45422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746" y="9379042"/>
            <a:ext cx="2946345" cy="493633"/>
          </a:xfrm>
          <a:prstGeom prst="rect">
            <a:avLst/>
          </a:prstGeom>
        </p:spPr>
        <p:txBody>
          <a:bodyPr vert="horz" lIns="90843" tIns="45422" rIns="90843" bIns="45422" rtlCol="0" anchor="b"/>
          <a:lstStyle>
            <a:lvl1pPr algn="r">
              <a:defRPr sz="1200"/>
            </a:lvl1pPr>
          </a:lstStyle>
          <a:p>
            <a:fld id="{4FB3448E-CE3E-4F1B-A41E-D6E7A69B14C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17086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8" y="9"/>
            <a:ext cx="2945658" cy="495427"/>
          </a:xfrm>
          <a:prstGeom prst="rect">
            <a:avLst/>
          </a:prstGeom>
        </p:spPr>
        <p:txBody>
          <a:bodyPr vert="horz" lIns="91251" tIns="45627" rIns="91251" bIns="45627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50" y="9"/>
            <a:ext cx="2945658" cy="495427"/>
          </a:xfrm>
          <a:prstGeom prst="rect">
            <a:avLst/>
          </a:prstGeom>
        </p:spPr>
        <p:txBody>
          <a:bodyPr vert="horz" lIns="91251" tIns="45627" rIns="91251" bIns="45627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C77BC67-5CC0-4825-8087-219931EF98F5}" type="datetimeFigureOut">
              <a:rPr lang="en-US"/>
              <a:pPr>
                <a:defRPr/>
              </a:pPr>
              <a:t>12/29/2021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33488"/>
            <a:ext cx="5927725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51" tIns="45627" rIns="91251" bIns="4562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4"/>
            <a:ext cx="5438140" cy="3887987"/>
          </a:xfrm>
          <a:prstGeom prst="rect">
            <a:avLst/>
          </a:prstGeom>
        </p:spPr>
        <p:txBody>
          <a:bodyPr vert="horz" lIns="91251" tIns="45627" rIns="91251" bIns="45627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8" y="9378828"/>
            <a:ext cx="2945658" cy="495426"/>
          </a:xfrm>
          <a:prstGeom prst="rect">
            <a:avLst/>
          </a:prstGeom>
        </p:spPr>
        <p:txBody>
          <a:bodyPr vert="horz" lIns="91251" tIns="45627" rIns="91251" bIns="45627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50" y="9378828"/>
            <a:ext cx="2945658" cy="495426"/>
          </a:xfrm>
          <a:prstGeom prst="rect">
            <a:avLst/>
          </a:prstGeom>
        </p:spPr>
        <p:txBody>
          <a:bodyPr vert="horz" lIns="91251" tIns="45627" rIns="91251" bIns="45627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7BA796E-7212-49CF-ADEF-A9B0C04EE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1016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7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6" y="9380542"/>
            <a:ext cx="2945657" cy="4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50" tIns="45826" rIns="91650" bIns="45826" anchor="b"/>
          <a:lstStyle/>
          <a:p>
            <a:pPr algn="r" defTabSz="91414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4145"/>
              <a:t>31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2950"/>
            <a:ext cx="6580188" cy="37020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650" tIns="45826" rIns="91650" bIns="45826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6" y="9380542"/>
            <a:ext cx="2945657" cy="4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50" tIns="45826" rIns="91650" bIns="45826" anchor="b"/>
          <a:lstStyle/>
          <a:p>
            <a:pPr algn="r" defTabSz="91414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4145"/>
              <a:t>32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2950"/>
            <a:ext cx="6580188" cy="37020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650" tIns="45826" rIns="91650" bIns="45826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6" y="9380542"/>
            <a:ext cx="2945657" cy="4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50" tIns="45826" rIns="91650" bIns="45826" anchor="b"/>
          <a:lstStyle/>
          <a:p>
            <a:pPr algn="r" defTabSz="91414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4145"/>
              <a:t>33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2950"/>
            <a:ext cx="6580188" cy="37020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650" tIns="45826" rIns="91650" bIns="45826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6" y="9380542"/>
            <a:ext cx="2945657" cy="4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50" tIns="45826" rIns="91650" bIns="45826" anchor="b"/>
          <a:lstStyle/>
          <a:p>
            <a:pPr algn="r" defTabSz="91414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4145"/>
              <a:t>34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2950"/>
            <a:ext cx="6580188" cy="37020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650" tIns="45826" rIns="91650" bIns="45826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6" y="9380542"/>
            <a:ext cx="2945657" cy="4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50" tIns="45826" rIns="91650" bIns="45826" anchor="b"/>
          <a:lstStyle/>
          <a:p>
            <a:pPr algn="r" defTabSz="91414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4145"/>
              <a:t>35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2950"/>
            <a:ext cx="6580188" cy="37020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650" tIns="45826" rIns="91650" bIns="45826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6" y="9380542"/>
            <a:ext cx="2945657" cy="4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50" tIns="45826" rIns="91650" bIns="45826" anchor="b"/>
          <a:lstStyle/>
          <a:p>
            <a:pPr algn="r" defTabSz="91414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4145"/>
              <a:t>36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2950"/>
            <a:ext cx="6580188" cy="37020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650" tIns="45826" rIns="91650" bIns="45826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6" y="9380542"/>
            <a:ext cx="2945657" cy="4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50" tIns="45826" rIns="91650" bIns="45826" anchor="b"/>
          <a:lstStyle/>
          <a:p>
            <a:pPr algn="r" defTabSz="91414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4145"/>
              <a:t>37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2950"/>
            <a:ext cx="6580188" cy="37020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650" tIns="45826" rIns="91650" bIns="45826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6" y="9380542"/>
            <a:ext cx="2945657" cy="4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50" tIns="45826" rIns="91650" bIns="45826" anchor="b"/>
          <a:lstStyle/>
          <a:p>
            <a:pPr algn="r" defTabSz="91414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4145"/>
              <a:t>38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2950"/>
            <a:ext cx="6580188" cy="37020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650" tIns="45826" rIns="91650" bIns="45826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6" y="9380542"/>
            <a:ext cx="2945657" cy="4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50" tIns="45826" rIns="91650" bIns="45826" anchor="b"/>
          <a:lstStyle/>
          <a:p>
            <a:pPr algn="r" defTabSz="91414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4145"/>
              <a:t>39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2950"/>
            <a:ext cx="6580188" cy="37020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650" tIns="45826" rIns="91650" bIns="45826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>
            <a:extLst>
              <a:ext uri="{FF2B5EF4-FFF2-40B4-BE49-F238E27FC236}">
                <a16:creationId xmlns="" xmlns:a16="http://schemas.microsoft.com/office/drawing/2014/main" id="{3AC66FCB-982B-4720-9067-86B2D9BCF0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>
            <a:extLst>
              <a:ext uri="{FF2B5EF4-FFF2-40B4-BE49-F238E27FC236}">
                <a16:creationId xmlns="" xmlns:a16="http://schemas.microsoft.com/office/drawing/2014/main" id="{B38097C7-B8C9-4795-873C-B52ABC64C7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3F91432-736F-4025-BE42-7E3695CC2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089">
              <a:defRPr/>
            </a:pPr>
            <a:fld id="{4C9FB3A5-1A6E-4C7B-816A-773FCB7A0600}" type="slidenum">
              <a:rPr lang="ru-RU" smtClean="0">
                <a:solidFill>
                  <a:prstClr val="black"/>
                </a:solidFill>
                <a:latin typeface="Calibri"/>
                <a:cs typeface="+mn-cs"/>
              </a:rPr>
              <a:pPr defTabSz="457089">
                <a:defRPr/>
              </a:pPr>
              <a:t>70</a:t>
            </a:fld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37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1979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>
            <a:extLst>
              <a:ext uri="{FF2B5EF4-FFF2-40B4-BE49-F238E27FC236}">
                <a16:creationId xmlns="" xmlns:a16="http://schemas.microsoft.com/office/drawing/2014/main" id="{3AC66FCB-982B-4720-9067-86B2D9BCF0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>
            <a:extLst>
              <a:ext uri="{FF2B5EF4-FFF2-40B4-BE49-F238E27FC236}">
                <a16:creationId xmlns="" xmlns:a16="http://schemas.microsoft.com/office/drawing/2014/main" id="{B38097C7-B8C9-4795-873C-B52ABC64C7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E3F91432-736F-4025-BE42-7E3695CC2E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57089">
              <a:defRPr/>
            </a:pPr>
            <a:fld id="{4C9FB3A5-1A6E-4C7B-816A-773FCB7A0600}" type="slidenum">
              <a:rPr lang="ru-RU" smtClean="0">
                <a:solidFill>
                  <a:prstClr val="black"/>
                </a:solidFill>
                <a:latin typeface="Calibri"/>
                <a:cs typeface="+mn-cs"/>
              </a:rPr>
              <a:pPr defTabSz="457089">
                <a:defRPr/>
              </a:pPr>
              <a:t>71</a:t>
            </a:fld>
            <a:endParaRPr lang="ru-RU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3793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4538"/>
            <a:ext cx="6578600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493" y="9379603"/>
            <a:ext cx="2944601" cy="4930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474" tIns="45238" rIns="90474" bIns="45238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4538"/>
            <a:ext cx="6578600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494" y="9379603"/>
            <a:ext cx="2944601" cy="4930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485" tIns="45244" rIns="90485" bIns="45244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73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4538"/>
            <a:ext cx="6578600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493" y="9379603"/>
            <a:ext cx="2944601" cy="4930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474" tIns="45238" rIns="90474" bIns="45238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74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4538"/>
            <a:ext cx="6578600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493" y="9379603"/>
            <a:ext cx="2944601" cy="4930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474" tIns="45238" rIns="90474" bIns="45238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75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4538"/>
            <a:ext cx="6578600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493" y="9379603"/>
            <a:ext cx="2944601" cy="4930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474" tIns="45238" rIns="90474" bIns="45238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78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8250"/>
            <a:ext cx="5918200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80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39738" y="1238250"/>
            <a:ext cx="5918200" cy="332898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24469-C4D3-40F3-A041-A4EFCF731A6D}" type="slidenum">
              <a:rPr lang="ru-RU" smtClean="0">
                <a:solidFill>
                  <a:prstClr val="black"/>
                </a:solidFill>
              </a:rPr>
              <a:pPr/>
              <a:t>81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142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4538"/>
            <a:ext cx="6578600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493" y="9379603"/>
            <a:ext cx="2944601" cy="4930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474" tIns="45238" rIns="90474" bIns="45238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82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4538"/>
            <a:ext cx="6578600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493" y="9379603"/>
            <a:ext cx="2944601" cy="4930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474" tIns="45238" rIns="90474" bIns="45238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83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2" y="9441433"/>
            <a:ext cx="2949415" cy="49633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81" tIns="45442" rIns="90881" bIns="45442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85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601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4538"/>
            <a:ext cx="6578600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494" y="9379603"/>
            <a:ext cx="2944601" cy="4930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463" tIns="45233" rIns="90463" bIns="45233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88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8425" y="749300"/>
            <a:ext cx="6621463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3" y="9441433"/>
            <a:ext cx="2949415" cy="49633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70" tIns="45437" rIns="90870" bIns="45437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93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247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838" y="749300"/>
            <a:ext cx="6624637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6" y="9441433"/>
            <a:ext cx="2949415" cy="49633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49" tIns="45427" rIns="90849" bIns="45427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94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611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6838" y="749300"/>
            <a:ext cx="6624637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7796" y="9441433"/>
            <a:ext cx="2949415" cy="49633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849" tIns="45427" rIns="90849" bIns="45427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95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4047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" y="744538"/>
            <a:ext cx="6578600" cy="37004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1507" name="Номер слайда 3"/>
          <p:cNvSpPr txBox="1">
            <a:spLocks noGrp="1"/>
          </p:cNvSpPr>
          <p:nvPr/>
        </p:nvSpPr>
        <p:spPr bwMode="auto">
          <a:xfrm>
            <a:off x="3851500" y="9379606"/>
            <a:ext cx="2944601" cy="49308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433" tIns="45219" rIns="90433" bIns="45219" anchor="b"/>
          <a:lstStyle/>
          <a:p>
            <a:pPr algn="r">
              <a:defRPr/>
            </a:pPr>
            <a:fld id="{77853375-0F15-43DA-BD8F-9DE18AFB1EED}" type="slidenum">
              <a:rPr lang="ru-RU" sz="1200">
                <a:latin typeface="+mn-lt"/>
              </a:rPr>
              <a:pPr algn="r">
                <a:defRPr/>
              </a:pPr>
              <a:t>96</a:t>
            </a:fld>
            <a:endParaRPr lang="ru-RU" sz="1200" dirty="0">
              <a:latin typeface="+mn-lt"/>
            </a:endParaRPr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2986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98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9703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BA796E-7212-49CF-ADEF-A9B0C04EE7A6}" type="slidenum">
              <a:rPr lang="en-US" smtClean="0"/>
              <a:pPr>
                <a:defRPr/>
              </a:pPr>
              <a:t>101</a:t>
            </a:fld>
            <a:endParaRPr lang="en-US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213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9" y="9380544"/>
            <a:ext cx="2945657" cy="4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36" tIns="45968" rIns="91936" bIns="45968" anchor="b"/>
          <a:lstStyle/>
          <a:p>
            <a:pPr algn="r" defTabSz="91699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6992"/>
              <a:t>25</a:t>
            </a:fld>
            <a:endParaRPr lang="ru-RU" sz="1200" dirty="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2950"/>
            <a:ext cx="6580188" cy="3700463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936" tIns="45968" rIns="91936" bIns="45968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102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8" y="9380543"/>
            <a:ext cx="2945657" cy="4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50" tIns="45826" rIns="91650" bIns="45826" anchor="b"/>
          <a:lstStyle/>
          <a:p>
            <a:pPr algn="r" defTabSz="91414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4145"/>
              <a:t>102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2950"/>
            <a:ext cx="6580188" cy="37020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650" tIns="45826" rIns="91650" bIns="45826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9" y="9380544"/>
            <a:ext cx="2945657" cy="4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36" tIns="45968" rIns="91936" bIns="45968" anchor="b"/>
          <a:lstStyle/>
          <a:p>
            <a:pPr algn="r" defTabSz="91699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6992"/>
              <a:t>26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2950"/>
            <a:ext cx="6580188" cy="3700463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936" tIns="45968" rIns="91936" bIns="45968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9" y="9380544"/>
            <a:ext cx="2945657" cy="4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36" tIns="45968" rIns="91936" bIns="45968" anchor="b"/>
          <a:lstStyle/>
          <a:p>
            <a:pPr algn="r" defTabSz="916992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6992"/>
              <a:t>27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2950"/>
            <a:ext cx="6580188" cy="3700463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936" tIns="45968" rIns="91936" bIns="45968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6" y="9380542"/>
            <a:ext cx="2945657" cy="4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50" tIns="45826" rIns="91650" bIns="45826" anchor="b"/>
          <a:lstStyle/>
          <a:p>
            <a:pPr algn="r" defTabSz="91414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4145"/>
              <a:t>28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2950"/>
            <a:ext cx="6580188" cy="37020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650" tIns="45826" rIns="91650" bIns="45826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6" y="9380542"/>
            <a:ext cx="2945657" cy="4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50" tIns="45826" rIns="91650" bIns="45826" anchor="b"/>
          <a:lstStyle/>
          <a:p>
            <a:pPr algn="r" defTabSz="91414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4145"/>
              <a:t>29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2950"/>
            <a:ext cx="6580188" cy="37020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650" tIns="45826" rIns="91650" bIns="45826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A7AB30-2C2B-40EB-A6C8-511F9F95A0FB}" type="slidenum">
              <a:rPr lang="ru-RU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122" name="Rectangle 7"/>
          <p:cNvSpPr txBox="1">
            <a:spLocks noGrp="1" noChangeArrowheads="1"/>
          </p:cNvSpPr>
          <p:nvPr/>
        </p:nvSpPr>
        <p:spPr bwMode="auto">
          <a:xfrm>
            <a:off x="3850446" y="9380542"/>
            <a:ext cx="2945657" cy="49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50" tIns="45826" rIns="91650" bIns="45826" anchor="b"/>
          <a:lstStyle/>
          <a:p>
            <a:pPr algn="r" defTabSz="914145"/>
            <a:fld id="{4FD45C87-4476-4F68-8EAC-6D2E7A137DEA}" type="slidenum">
              <a:rPr lang="ru-RU" sz="120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pPr algn="r" defTabSz="914145"/>
              <a:t>30</a:t>
            </a:fld>
            <a:endParaRPr lang="ru-RU" sz="1200">
              <a:solidFill>
                <a:prstClr val="black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" y="742950"/>
            <a:ext cx="6580188" cy="3702050"/>
          </a:xfrm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650" tIns="45826" rIns="91650" bIns="45826"/>
          <a:lstStyle/>
          <a:p>
            <a:endParaRPr lang="ru-RU"/>
          </a:p>
        </p:txBody>
      </p:sp>
      <p:sp>
        <p:nvSpPr>
          <p:cNvPr id="2" name="Верхний колонтитул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microsoft.com/office/2007/relationships/hdphoto" Target="../media/hdphoto2.wdp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Вячеслав</a:t>
            </a:r>
            <a:r>
              <a:rPr lang="ru-RU" altLang="ru-RU" sz="2800" b="1" baseline="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/>
                </a:solidFill>
              </a:rPr>
              <a:t> Михайлович</a:t>
            </a:r>
            <a:endParaRPr lang="ru-RU" altLang="ru-RU" sz="2800" b="1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76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561550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775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071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 smtClean="0"/>
              <a:pPr/>
              <a:t>29.12.2021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3709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0"/>
            <a:ext cx="9348947" cy="68580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0" name="Прямоугольник 3"/>
          <p:cNvSpPr>
            <a:spLocks noChangeArrowheads="1"/>
          </p:cNvSpPr>
          <p:nvPr userDrawn="1"/>
        </p:nvSpPr>
        <p:spPr bwMode="auto">
          <a:xfrm>
            <a:off x="327025" y="6362700"/>
            <a:ext cx="13239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2019 г.</a:t>
            </a:r>
          </a:p>
        </p:txBody>
      </p:sp>
      <p:sp>
        <p:nvSpPr>
          <p:cNvPr id="11" name="Прямоугольник 5"/>
          <p:cNvSpPr>
            <a:spLocks noChangeArrowheads="1"/>
          </p:cNvSpPr>
          <p:nvPr userDrawn="1"/>
        </p:nvSpPr>
        <p:spPr bwMode="auto">
          <a:xfrm>
            <a:off x="1984375" y="6362700"/>
            <a:ext cx="56829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2800" b="1" dirty="0" err="1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Щеглеватых</a:t>
            </a:r>
            <a:r>
              <a:rPr lang="ru-RU" altLang="ru-RU" sz="2800" b="1" dirty="0">
                <a:ln>
                  <a:solidFill>
                    <a:prstClr val="white">
                      <a:lumMod val="75000"/>
                    </a:prstClr>
                  </a:solidFill>
                </a:ln>
                <a:solidFill>
                  <a:prstClr val="white"/>
                </a:solidFill>
              </a:rPr>
              <a:t> Вячеслав Михайлович</a:t>
            </a: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7386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954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/>
                  </a:solidFill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1027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prstClr val="white"/>
                    </a:solidFill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016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prstClr val="white">
                        <a:lumMod val="75000"/>
                      </a:prstClr>
                    </a:solidFill>
                  </a:ln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617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41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1"/>
            <a:ext cx="9348947" cy="6879431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61757" y="227803"/>
            <a:ext cx="2610017" cy="1000921"/>
            <a:chOff x="327025" y="198438"/>
            <a:chExt cx="1317878" cy="504825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647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5499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9429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E7E6E6">
                      <a:lumMod val="50000"/>
                    </a:srgb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934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ight_Minim Blank">
    <p:bg>
      <p:bgPr>
        <a:gradFill flip="none" rotWithShape="1"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 userDrawn="1"/>
        </p:nvSpPr>
        <p:spPr>
          <a:xfrm rot="16200000">
            <a:off x="11433796" y="16492"/>
            <a:ext cx="888856" cy="443407"/>
          </a:xfrm>
          <a:prstGeom prst="chevron">
            <a:avLst>
              <a:gd name="adj" fmla="val 39919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endParaRPr lang="ru-RU" sz="1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2804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15" name="Блок-схема: сохраненные данные 5"/>
          <p:cNvSpPr/>
          <p:nvPr userDrawn="1"/>
        </p:nvSpPr>
        <p:spPr>
          <a:xfrm rot="2525986">
            <a:off x="-1262859" y="-2855276"/>
            <a:ext cx="4958222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74 w 10220"/>
              <a:gd name="connsiteY0" fmla="*/ 0 h 10028"/>
              <a:gd name="connsiteX1" fmla="*/ 10220 w 10220"/>
              <a:gd name="connsiteY1" fmla="*/ 28 h 10028"/>
              <a:gd name="connsiteX2" fmla="*/ 7428 w 10220"/>
              <a:gd name="connsiteY2" fmla="*/ 5056 h 10028"/>
              <a:gd name="connsiteX3" fmla="*/ 10220 w 10220"/>
              <a:gd name="connsiteY3" fmla="*/ 10028 h 10028"/>
              <a:gd name="connsiteX4" fmla="*/ 2514 w 10220"/>
              <a:gd name="connsiteY4" fmla="*/ 8003 h 10028"/>
              <a:gd name="connsiteX5" fmla="*/ 168 w 10220"/>
              <a:gd name="connsiteY5" fmla="*/ 5051 h 10028"/>
              <a:gd name="connsiteX6" fmla="*/ 174 w 10220"/>
              <a:gd name="connsiteY6" fmla="*/ 0 h 10028"/>
              <a:gd name="connsiteX0" fmla="*/ 1960 w 10054"/>
              <a:gd name="connsiteY0" fmla="*/ 2268 h 10000"/>
              <a:gd name="connsiteX1" fmla="*/ 10054 w 10054"/>
              <a:gd name="connsiteY1" fmla="*/ 0 h 10000"/>
              <a:gd name="connsiteX2" fmla="*/ 7262 w 10054"/>
              <a:gd name="connsiteY2" fmla="*/ 5028 h 10000"/>
              <a:gd name="connsiteX3" fmla="*/ 10054 w 10054"/>
              <a:gd name="connsiteY3" fmla="*/ 10000 h 10000"/>
              <a:gd name="connsiteX4" fmla="*/ 2348 w 10054"/>
              <a:gd name="connsiteY4" fmla="*/ 7975 h 10000"/>
              <a:gd name="connsiteX5" fmla="*/ 2 w 10054"/>
              <a:gd name="connsiteY5" fmla="*/ 5023 h 10000"/>
              <a:gd name="connsiteX6" fmla="*/ 1960 w 10054"/>
              <a:gd name="connsiteY6" fmla="*/ 2268 h 10000"/>
              <a:gd name="connsiteX0" fmla="*/ 1963 w 10057"/>
              <a:gd name="connsiteY0" fmla="*/ 2268 h 10000"/>
              <a:gd name="connsiteX1" fmla="*/ 10057 w 10057"/>
              <a:gd name="connsiteY1" fmla="*/ 0 h 10000"/>
              <a:gd name="connsiteX2" fmla="*/ 7265 w 10057"/>
              <a:gd name="connsiteY2" fmla="*/ 5028 h 10000"/>
              <a:gd name="connsiteX3" fmla="*/ 10057 w 10057"/>
              <a:gd name="connsiteY3" fmla="*/ 10000 h 10000"/>
              <a:gd name="connsiteX4" fmla="*/ 2351 w 10057"/>
              <a:gd name="connsiteY4" fmla="*/ 7975 h 10000"/>
              <a:gd name="connsiteX5" fmla="*/ 5 w 10057"/>
              <a:gd name="connsiteY5" fmla="*/ 5023 h 10000"/>
              <a:gd name="connsiteX6" fmla="*/ 1963 w 10057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2095 w 10189"/>
              <a:gd name="connsiteY0" fmla="*/ 2268 h 10000"/>
              <a:gd name="connsiteX1" fmla="*/ 10189 w 10189"/>
              <a:gd name="connsiteY1" fmla="*/ 0 h 10000"/>
              <a:gd name="connsiteX2" fmla="*/ 7397 w 10189"/>
              <a:gd name="connsiteY2" fmla="*/ 5028 h 10000"/>
              <a:gd name="connsiteX3" fmla="*/ 10189 w 10189"/>
              <a:gd name="connsiteY3" fmla="*/ 10000 h 10000"/>
              <a:gd name="connsiteX4" fmla="*/ 5199 w 10189"/>
              <a:gd name="connsiteY4" fmla="*/ 5974 h 10000"/>
              <a:gd name="connsiteX5" fmla="*/ 137 w 10189"/>
              <a:gd name="connsiteY5" fmla="*/ 5023 h 10000"/>
              <a:gd name="connsiteX6" fmla="*/ 2095 w 10189"/>
              <a:gd name="connsiteY6" fmla="*/ 2268 h 10000"/>
              <a:gd name="connsiteX0" fmla="*/ 422 w 8516"/>
              <a:gd name="connsiteY0" fmla="*/ 2268 h 10000"/>
              <a:gd name="connsiteX1" fmla="*/ 8516 w 8516"/>
              <a:gd name="connsiteY1" fmla="*/ 0 h 10000"/>
              <a:gd name="connsiteX2" fmla="*/ 5724 w 8516"/>
              <a:gd name="connsiteY2" fmla="*/ 5028 h 10000"/>
              <a:gd name="connsiteX3" fmla="*/ 8516 w 8516"/>
              <a:gd name="connsiteY3" fmla="*/ 10000 h 10000"/>
              <a:gd name="connsiteX4" fmla="*/ 3526 w 8516"/>
              <a:gd name="connsiteY4" fmla="*/ 5974 h 10000"/>
              <a:gd name="connsiteX5" fmla="*/ 2261 w 8516"/>
              <a:gd name="connsiteY5" fmla="*/ 5204 h 10000"/>
              <a:gd name="connsiteX6" fmla="*/ 422 w 8516"/>
              <a:gd name="connsiteY6" fmla="*/ 2268 h 10000"/>
              <a:gd name="connsiteX0" fmla="*/ 759 w 8385"/>
              <a:gd name="connsiteY0" fmla="*/ 3704 h 10000"/>
              <a:gd name="connsiteX1" fmla="*/ 8385 w 8385"/>
              <a:gd name="connsiteY1" fmla="*/ 0 h 10000"/>
              <a:gd name="connsiteX2" fmla="*/ 5106 w 8385"/>
              <a:gd name="connsiteY2" fmla="*/ 5028 h 10000"/>
              <a:gd name="connsiteX3" fmla="*/ 8385 w 8385"/>
              <a:gd name="connsiteY3" fmla="*/ 10000 h 10000"/>
              <a:gd name="connsiteX4" fmla="*/ 2525 w 8385"/>
              <a:gd name="connsiteY4" fmla="*/ 5974 h 10000"/>
              <a:gd name="connsiteX5" fmla="*/ 1040 w 8385"/>
              <a:gd name="connsiteY5" fmla="*/ 5204 h 10000"/>
              <a:gd name="connsiteX6" fmla="*/ 759 w 8385"/>
              <a:gd name="connsiteY6" fmla="*/ 3704 h 10000"/>
              <a:gd name="connsiteX0" fmla="*/ 29 w 9124"/>
              <a:gd name="connsiteY0" fmla="*/ 3704 h 10000"/>
              <a:gd name="connsiteX1" fmla="*/ 9124 w 9124"/>
              <a:gd name="connsiteY1" fmla="*/ 0 h 10000"/>
              <a:gd name="connsiteX2" fmla="*/ 5213 w 9124"/>
              <a:gd name="connsiteY2" fmla="*/ 5028 h 10000"/>
              <a:gd name="connsiteX3" fmla="*/ 9124 w 9124"/>
              <a:gd name="connsiteY3" fmla="*/ 10000 h 10000"/>
              <a:gd name="connsiteX4" fmla="*/ 2135 w 9124"/>
              <a:gd name="connsiteY4" fmla="*/ 5974 h 10000"/>
              <a:gd name="connsiteX5" fmla="*/ 364 w 9124"/>
              <a:gd name="connsiteY5" fmla="*/ 5204 h 10000"/>
              <a:gd name="connsiteX6" fmla="*/ 29 w 9124"/>
              <a:gd name="connsiteY6" fmla="*/ 37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24" h="10000">
                <a:moveTo>
                  <a:pt x="29" y="3704"/>
                </a:moveTo>
                <a:lnTo>
                  <a:pt x="9124" y="0"/>
                </a:lnTo>
                <a:cubicBezTo>
                  <a:pt x="7581" y="0"/>
                  <a:pt x="5213" y="2267"/>
                  <a:pt x="5213" y="5028"/>
                </a:cubicBezTo>
                <a:cubicBezTo>
                  <a:pt x="5213" y="7789"/>
                  <a:pt x="7581" y="10000"/>
                  <a:pt x="9124" y="10000"/>
                </a:cubicBezTo>
                <a:cubicBezTo>
                  <a:pt x="6795" y="8658"/>
                  <a:pt x="4506" y="7273"/>
                  <a:pt x="2135" y="5974"/>
                </a:cubicBezTo>
                <a:cubicBezTo>
                  <a:pt x="1423" y="5322"/>
                  <a:pt x="715" y="5582"/>
                  <a:pt x="364" y="5204"/>
                </a:cubicBezTo>
                <a:cubicBezTo>
                  <a:pt x="14" y="4826"/>
                  <a:pt x="-45" y="4669"/>
                  <a:pt x="29" y="3704"/>
                </a:cubicBezTo>
                <a:close/>
              </a:path>
            </a:pathLst>
          </a:custGeom>
          <a:solidFill>
            <a:srgbClr val="6EAA2E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Блок-схема: сохраненные данные 5"/>
          <p:cNvSpPr/>
          <p:nvPr userDrawn="1"/>
        </p:nvSpPr>
        <p:spPr>
          <a:xfrm rot="13320713">
            <a:off x="8623393" y="520009"/>
            <a:ext cx="5070447" cy="9232753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969 w 10321"/>
              <a:gd name="connsiteY0" fmla="*/ 978 h 10014"/>
              <a:gd name="connsiteX1" fmla="*/ 10321 w 10321"/>
              <a:gd name="connsiteY1" fmla="*/ 0 h 10014"/>
              <a:gd name="connsiteX2" fmla="*/ 7529 w 10321"/>
              <a:gd name="connsiteY2" fmla="*/ 5028 h 10014"/>
              <a:gd name="connsiteX3" fmla="*/ 10321 w 10321"/>
              <a:gd name="connsiteY3" fmla="*/ 10000 h 10014"/>
              <a:gd name="connsiteX4" fmla="*/ 275 w 10321"/>
              <a:gd name="connsiteY4" fmla="*/ 10014 h 10014"/>
              <a:gd name="connsiteX5" fmla="*/ 269 w 10321"/>
              <a:gd name="connsiteY5" fmla="*/ 5023 h 10014"/>
              <a:gd name="connsiteX6" fmla="*/ 3969 w 10321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345 w 10046"/>
              <a:gd name="connsiteY5" fmla="*/ 4451 h 10014"/>
              <a:gd name="connsiteX6" fmla="*/ 3694 w 10046"/>
              <a:gd name="connsiteY6" fmla="*/ 978 h 10014"/>
              <a:gd name="connsiteX0" fmla="*/ 3694 w 10046"/>
              <a:gd name="connsiteY0" fmla="*/ 978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3566 w 10046"/>
              <a:gd name="connsiteY5" fmla="*/ 4592 h 10014"/>
              <a:gd name="connsiteX6" fmla="*/ 3694 w 10046"/>
              <a:gd name="connsiteY6" fmla="*/ 978 h 10014"/>
              <a:gd name="connsiteX0" fmla="*/ 908 w 7260"/>
              <a:gd name="connsiteY0" fmla="*/ 978 h 10000"/>
              <a:gd name="connsiteX1" fmla="*/ 7260 w 7260"/>
              <a:gd name="connsiteY1" fmla="*/ 0 h 10000"/>
              <a:gd name="connsiteX2" fmla="*/ 4468 w 7260"/>
              <a:gd name="connsiteY2" fmla="*/ 5028 h 10000"/>
              <a:gd name="connsiteX3" fmla="*/ 7260 w 7260"/>
              <a:gd name="connsiteY3" fmla="*/ 10000 h 10000"/>
              <a:gd name="connsiteX4" fmla="*/ 2355 w 7260"/>
              <a:gd name="connsiteY4" fmla="*/ 7474 h 10000"/>
              <a:gd name="connsiteX5" fmla="*/ 780 w 7260"/>
              <a:gd name="connsiteY5" fmla="*/ 4592 h 10000"/>
              <a:gd name="connsiteX6" fmla="*/ 908 w 7260"/>
              <a:gd name="connsiteY6" fmla="*/ 978 h 10000"/>
              <a:gd name="connsiteX0" fmla="*/ 1251 w 10000"/>
              <a:gd name="connsiteY0" fmla="*/ 978 h 10000"/>
              <a:gd name="connsiteX1" fmla="*/ 10000 w 10000"/>
              <a:gd name="connsiteY1" fmla="*/ 0 h 10000"/>
              <a:gd name="connsiteX2" fmla="*/ 6154 w 10000"/>
              <a:gd name="connsiteY2" fmla="*/ 5028 h 10000"/>
              <a:gd name="connsiteX3" fmla="*/ 10000 w 10000"/>
              <a:gd name="connsiteY3" fmla="*/ 10000 h 10000"/>
              <a:gd name="connsiteX4" fmla="*/ 3244 w 10000"/>
              <a:gd name="connsiteY4" fmla="*/ 7474 h 10000"/>
              <a:gd name="connsiteX5" fmla="*/ 1074 w 10000"/>
              <a:gd name="connsiteY5" fmla="*/ 4592 h 10000"/>
              <a:gd name="connsiteX6" fmla="*/ 1251 w 10000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287 w 10036"/>
              <a:gd name="connsiteY0" fmla="*/ 978 h 10000"/>
              <a:gd name="connsiteX1" fmla="*/ 10036 w 10036"/>
              <a:gd name="connsiteY1" fmla="*/ 0 h 10000"/>
              <a:gd name="connsiteX2" fmla="*/ 6190 w 10036"/>
              <a:gd name="connsiteY2" fmla="*/ 5028 h 10000"/>
              <a:gd name="connsiteX3" fmla="*/ 10036 w 10036"/>
              <a:gd name="connsiteY3" fmla="*/ 10000 h 10000"/>
              <a:gd name="connsiteX4" fmla="*/ 4090 w 10036"/>
              <a:gd name="connsiteY4" fmla="*/ 7149 h 10000"/>
              <a:gd name="connsiteX5" fmla="*/ 1110 w 10036"/>
              <a:gd name="connsiteY5" fmla="*/ 4592 h 10000"/>
              <a:gd name="connsiteX6" fmla="*/ 1287 w 10036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6 w 10055"/>
              <a:gd name="connsiteY0" fmla="*/ 978 h 10000"/>
              <a:gd name="connsiteX1" fmla="*/ 10055 w 10055"/>
              <a:gd name="connsiteY1" fmla="*/ 0 h 10000"/>
              <a:gd name="connsiteX2" fmla="*/ 6209 w 10055"/>
              <a:gd name="connsiteY2" fmla="*/ 5028 h 10000"/>
              <a:gd name="connsiteX3" fmla="*/ 10055 w 10055"/>
              <a:gd name="connsiteY3" fmla="*/ 10000 h 10000"/>
              <a:gd name="connsiteX4" fmla="*/ 4542 w 10055"/>
              <a:gd name="connsiteY4" fmla="*/ 6943 h 10000"/>
              <a:gd name="connsiteX5" fmla="*/ 1129 w 10055"/>
              <a:gd name="connsiteY5" fmla="*/ 4592 h 10000"/>
              <a:gd name="connsiteX6" fmla="*/ 1306 w 10055"/>
              <a:gd name="connsiteY6" fmla="*/ 978 h 10000"/>
              <a:gd name="connsiteX0" fmla="*/ 1305 w 10054"/>
              <a:gd name="connsiteY0" fmla="*/ 978 h 10000"/>
              <a:gd name="connsiteX1" fmla="*/ 10054 w 10054"/>
              <a:gd name="connsiteY1" fmla="*/ 0 h 10000"/>
              <a:gd name="connsiteX2" fmla="*/ 6208 w 10054"/>
              <a:gd name="connsiteY2" fmla="*/ 5028 h 10000"/>
              <a:gd name="connsiteX3" fmla="*/ 10054 w 10054"/>
              <a:gd name="connsiteY3" fmla="*/ 10000 h 10000"/>
              <a:gd name="connsiteX4" fmla="*/ 4541 w 10054"/>
              <a:gd name="connsiteY4" fmla="*/ 6943 h 10000"/>
              <a:gd name="connsiteX5" fmla="*/ 4486 w 10054"/>
              <a:gd name="connsiteY5" fmla="*/ 6823 h 10000"/>
              <a:gd name="connsiteX6" fmla="*/ 1128 w 10054"/>
              <a:gd name="connsiteY6" fmla="*/ 4592 h 10000"/>
              <a:gd name="connsiteX7" fmla="*/ 1305 w 10054"/>
              <a:gd name="connsiteY7" fmla="*/ 978 h 10000"/>
              <a:gd name="connsiteX0" fmla="*/ 1714 w 9374"/>
              <a:gd name="connsiteY0" fmla="*/ 3613 h 10000"/>
              <a:gd name="connsiteX1" fmla="*/ 9374 w 9374"/>
              <a:gd name="connsiteY1" fmla="*/ 0 h 10000"/>
              <a:gd name="connsiteX2" fmla="*/ 5528 w 9374"/>
              <a:gd name="connsiteY2" fmla="*/ 5028 h 10000"/>
              <a:gd name="connsiteX3" fmla="*/ 9374 w 9374"/>
              <a:gd name="connsiteY3" fmla="*/ 10000 h 10000"/>
              <a:gd name="connsiteX4" fmla="*/ 3861 w 9374"/>
              <a:gd name="connsiteY4" fmla="*/ 6943 h 10000"/>
              <a:gd name="connsiteX5" fmla="*/ 3806 w 9374"/>
              <a:gd name="connsiteY5" fmla="*/ 6823 h 10000"/>
              <a:gd name="connsiteX6" fmla="*/ 448 w 9374"/>
              <a:gd name="connsiteY6" fmla="*/ 4592 h 10000"/>
              <a:gd name="connsiteX7" fmla="*/ 1714 w 9374"/>
              <a:gd name="connsiteY7" fmla="*/ 3613 h 10000"/>
              <a:gd name="connsiteX0" fmla="*/ 1618 w 9790"/>
              <a:gd name="connsiteY0" fmla="*/ 3613 h 10000"/>
              <a:gd name="connsiteX1" fmla="*/ 9790 w 9790"/>
              <a:gd name="connsiteY1" fmla="*/ 0 h 10000"/>
              <a:gd name="connsiteX2" fmla="*/ 5687 w 9790"/>
              <a:gd name="connsiteY2" fmla="*/ 5028 h 10000"/>
              <a:gd name="connsiteX3" fmla="*/ 9790 w 9790"/>
              <a:gd name="connsiteY3" fmla="*/ 10000 h 10000"/>
              <a:gd name="connsiteX4" fmla="*/ 3909 w 9790"/>
              <a:gd name="connsiteY4" fmla="*/ 6943 h 10000"/>
              <a:gd name="connsiteX5" fmla="*/ 3850 w 9790"/>
              <a:gd name="connsiteY5" fmla="*/ 6823 h 10000"/>
              <a:gd name="connsiteX6" fmla="*/ 268 w 9790"/>
              <a:gd name="connsiteY6" fmla="*/ 4592 h 10000"/>
              <a:gd name="connsiteX7" fmla="*/ 1618 w 9790"/>
              <a:gd name="connsiteY7" fmla="*/ 361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90" h="10000">
                <a:moveTo>
                  <a:pt x="1618" y="3613"/>
                </a:moveTo>
                <a:lnTo>
                  <a:pt x="9790" y="0"/>
                </a:lnTo>
                <a:cubicBezTo>
                  <a:pt x="8171" y="0"/>
                  <a:pt x="5687" y="2267"/>
                  <a:pt x="5687" y="5028"/>
                </a:cubicBezTo>
                <a:cubicBezTo>
                  <a:pt x="5687" y="7789"/>
                  <a:pt x="8171" y="10000"/>
                  <a:pt x="9790" y="10000"/>
                </a:cubicBezTo>
                <a:lnTo>
                  <a:pt x="3909" y="6943"/>
                </a:lnTo>
                <a:cubicBezTo>
                  <a:pt x="2896" y="6425"/>
                  <a:pt x="4457" y="7215"/>
                  <a:pt x="3850" y="6823"/>
                </a:cubicBezTo>
                <a:cubicBezTo>
                  <a:pt x="3243" y="6431"/>
                  <a:pt x="90" y="5155"/>
                  <a:pt x="268" y="4592"/>
                </a:cubicBezTo>
                <a:cubicBezTo>
                  <a:pt x="446" y="4029"/>
                  <a:pt x="-1070" y="5185"/>
                  <a:pt x="1618" y="3613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368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ользовательский макет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2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prstClr val="white">
                      <a:lumMod val="95000"/>
                    </a:prstClr>
                  </a:solidFill>
                </a:rPr>
                <a:t>область</a:t>
              </a:r>
            </a:p>
          </p:txBody>
        </p:sp>
      </p:grpSp>
      <p:sp>
        <p:nvSpPr>
          <p:cNvPr id="3" name="Прямоугольный треугольник 2"/>
          <p:cNvSpPr/>
          <p:nvPr userDrawn="1"/>
        </p:nvSpPr>
        <p:spPr>
          <a:xfrm rot="5400000">
            <a:off x="-108858" y="108856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Прямоугольный треугольник 16"/>
          <p:cNvSpPr/>
          <p:nvPr userDrawn="1"/>
        </p:nvSpPr>
        <p:spPr>
          <a:xfrm rot="16200000">
            <a:off x="7786914" y="2452913"/>
            <a:ext cx="4513945" cy="4296228"/>
          </a:xfrm>
          <a:prstGeom prst="rtTriangle">
            <a:avLst/>
          </a:prstGeom>
          <a:solidFill>
            <a:srgbClr val="6EAA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997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0DF65-5A98-4F20-B8B3-E844AA58C3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/>
              <a:t>29.12.2021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2C12637C-45B5-44EC-87FD-FB32F892E64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661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543800" y="722085"/>
            <a:ext cx="4648200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Группа 8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10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1"/>
                  </a:solidFill>
                  <a:effectLst/>
                </a:rPr>
                <a:t>область</a:t>
              </a:r>
            </a:p>
          </p:txBody>
        </p:sp>
        <p:pic>
          <p:nvPicPr>
            <p:cNvPr id="1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95036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1"/>
          <p:cNvGrpSpPr/>
          <p:nvPr userDrawn="1"/>
        </p:nvGrpSpPr>
        <p:grpSpPr>
          <a:xfrm>
            <a:off x="-67112" y="-58723"/>
            <a:ext cx="7610912" cy="6979640"/>
            <a:chOff x="-67112" y="-58723"/>
            <a:chExt cx="7610912" cy="6979640"/>
          </a:xfrm>
        </p:grpSpPr>
        <p:sp>
          <p:nvSpPr>
            <p:cNvPr id="8" name="Прямоугольник 7"/>
            <p:cNvSpPr/>
            <p:nvPr userDrawn="1"/>
          </p:nvSpPr>
          <p:spPr>
            <a:xfrm>
              <a:off x="-67112" y="-58723"/>
              <a:ext cx="7610912" cy="697964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9" name="Группа 8"/>
            <p:cNvGrpSpPr/>
            <p:nvPr userDrawn="1"/>
          </p:nvGrpSpPr>
          <p:grpSpPr>
            <a:xfrm>
              <a:off x="161758" y="227804"/>
              <a:ext cx="1800392" cy="641622"/>
              <a:chOff x="327025" y="198438"/>
              <a:chExt cx="1317878" cy="504825"/>
            </a:xfrm>
          </p:grpSpPr>
          <p:pic>
            <p:nvPicPr>
              <p:cNvPr id="10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025" y="198438"/>
                <a:ext cx="450850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Прямоугольник 1"/>
              <p:cNvSpPr>
                <a:spLocks noChangeArrowheads="1"/>
              </p:cNvSpPr>
              <p:nvPr userDrawn="1"/>
            </p:nvSpPr>
            <p:spPr bwMode="auto">
              <a:xfrm>
                <a:off x="811466" y="240235"/>
                <a:ext cx="833437" cy="4600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Липецкая </a:t>
                </a:r>
              </a:p>
              <a:p>
                <a:r>
                  <a:rPr lang="ru-RU" altLang="ru-RU" sz="1600" b="1" dirty="0">
                    <a:solidFill>
                      <a:schemeClr val="bg1"/>
                    </a:solidFill>
                    <a:effectLst/>
                  </a:rPr>
                  <a:t>область</a:t>
                </a:r>
              </a:p>
            </p:txBody>
          </p:sp>
          <p:pic>
            <p:nvPicPr>
              <p:cNvPr id="17" name="Picture 2" descr="C:\Users\User\Desktop\logo.png"/>
              <p:cNvPicPr>
                <a:picLocks noChangeAspect="1" noChangeArrowheads="1"/>
              </p:cNvPicPr>
              <p:nvPr userDrawn="1"/>
            </p:nvPicPr>
            <p:blipFill>
              <a:blip r:embed="rId2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9431" y="207169"/>
                <a:ext cx="426037" cy="4960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1031" name="Picture 7"/>
          <p:cNvPicPr>
            <a:picLocks noChangeAspect="1" noChangeArrowheads="1"/>
          </p:cNvPicPr>
          <p:nvPr userDrawn="1"/>
        </p:nvPicPr>
        <p:blipFill rotWithShape="1"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89" r="4098" b="1078"/>
          <a:stretch/>
        </p:blipFill>
        <p:spPr bwMode="auto">
          <a:xfrm>
            <a:off x="7543800" y="573314"/>
            <a:ext cx="4648200" cy="634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14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gradFill>
          <a:gsLst>
            <a:gs pos="32000">
              <a:schemeClr val="accent2">
                <a:lumMod val="40000"/>
                <a:lumOff val="60000"/>
                <a:alpha val="55000"/>
              </a:schemeClr>
            </a:gs>
            <a:gs pos="56000">
              <a:schemeClr val="accent3">
                <a:lumMod val="20000"/>
                <a:lumOff val="80000"/>
                <a:alpha val="70000"/>
              </a:schemeClr>
            </a:gs>
          </a:gsLst>
          <a:path path="circle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7303613" y="722085"/>
            <a:ext cx="4888387" cy="5413829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Блок-схема: сохраненные данные 5"/>
          <p:cNvSpPr/>
          <p:nvPr userDrawn="1"/>
        </p:nvSpPr>
        <p:spPr>
          <a:xfrm>
            <a:off x="-92279" y="-38101"/>
            <a:ext cx="9348947" cy="6934200"/>
          </a:xfrm>
          <a:custGeom>
            <a:avLst/>
            <a:gdLst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8333 w 10000"/>
              <a:gd name="connsiteY2" fmla="*/ 5000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1667 w 10000"/>
              <a:gd name="connsiteY0" fmla="*/ 0 h 10000"/>
              <a:gd name="connsiteX1" fmla="*/ 10000 w 10000"/>
              <a:gd name="connsiteY1" fmla="*/ 0 h 10000"/>
              <a:gd name="connsiteX2" fmla="*/ 7668 w 10000"/>
              <a:gd name="connsiteY2" fmla="*/ 5028 h 10000"/>
              <a:gd name="connsiteX3" fmla="*/ 10000 w 10000"/>
              <a:gd name="connsiteY3" fmla="*/ 10000 h 10000"/>
              <a:gd name="connsiteX4" fmla="*/ 1667 w 10000"/>
              <a:gd name="connsiteY4" fmla="*/ 10000 h 10000"/>
              <a:gd name="connsiteX5" fmla="*/ 0 w 10000"/>
              <a:gd name="connsiteY5" fmla="*/ 5000 h 10000"/>
              <a:gd name="connsiteX6" fmla="*/ 1667 w 10000"/>
              <a:gd name="connsiteY6" fmla="*/ 0 h 10000"/>
              <a:gd name="connsiteX0" fmla="*/ 452 w 8785"/>
              <a:gd name="connsiteY0" fmla="*/ 0 h 10000"/>
              <a:gd name="connsiteX1" fmla="*/ 8785 w 8785"/>
              <a:gd name="connsiteY1" fmla="*/ 0 h 10000"/>
              <a:gd name="connsiteX2" fmla="*/ 6453 w 8785"/>
              <a:gd name="connsiteY2" fmla="*/ 5028 h 10000"/>
              <a:gd name="connsiteX3" fmla="*/ 8785 w 8785"/>
              <a:gd name="connsiteY3" fmla="*/ 10000 h 10000"/>
              <a:gd name="connsiteX4" fmla="*/ 452 w 8785"/>
              <a:gd name="connsiteY4" fmla="*/ 10000 h 10000"/>
              <a:gd name="connsiteX5" fmla="*/ 304 w 8785"/>
              <a:gd name="connsiteY5" fmla="*/ 5037 h 10000"/>
              <a:gd name="connsiteX6" fmla="*/ 452 w 8785"/>
              <a:gd name="connsiteY6" fmla="*/ 0 h 10000"/>
              <a:gd name="connsiteX0" fmla="*/ 515 w 10000"/>
              <a:gd name="connsiteY0" fmla="*/ 0 h 10000"/>
              <a:gd name="connsiteX1" fmla="*/ 10000 w 10000"/>
              <a:gd name="connsiteY1" fmla="*/ 0 h 10000"/>
              <a:gd name="connsiteX2" fmla="*/ 7345 w 10000"/>
              <a:gd name="connsiteY2" fmla="*/ 5028 h 10000"/>
              <a:gd name="connsiteX3" fmla="*/ 10000 w 10000"/>
              <a:gd name="connsiteY3" fmla="*/ 10000 h 10000"/>
              <a:gd name="connsiteX4" fmla="*/ 515 w 10000"/>
              <a:gd name="connsiteY4" fmla="*/ 10000 h 10000"/>
              <a:gd name="connsiteX5" fmla="*/ 346 w 10000"/>
              <a:gd name="connsiteY5" fmla="*/ 5037 h 10000"/>
              <a:gd name="connsiteX6" fmla="*/ 515 w 10000"/>
              <a:gd name="connsiteY6" fmla="*/ 0 h 10000"/>
              <a:gd name="connsiteX0" fmla="*/ 169 w 9654"/>
              <a:gd name="connsiteY0" fmla="*/ 0 h 10000"/>
              <a:gd name="connsiteX1" fmla="*/ 9654 w 9654"/>
              <a:gd name="connsiteY1" fmla="*/ 0 h 10000"/>
              <a:gd name="connsiteX2" fmla="*/ 6999 w 9654"/>
              <a:gd name="connsiteY2" fmla="*/ 5028 h 10000"/>
              <a:gd name="connsiteX3" fmla="*/ 9654 w 9654"/>
              <a:gd name="connsiteY3" fmla="*/ 10000 h 10000"/>
              <a:gd name="connsiteX4" fmla="*/ 169 w 9654"/>
              <a:gd name="connsiteY4" fmla="*/ 10000 h 10000"/>
              <a:gd name="connsiteX5" fmla="*/ 0 w 9654"/>
              <a:gd name="connsiteY5" fmla="*/ 5037 h 10000"/>
              <a:gd name="connsiteX6" fmla="*/ 169 w 9654"/>
              <a:gd name="connsiteY6" fmla="*/ 0 h 10000"/>
              <a:gd name="connsiteX0" fmla="*/ 26 w 9851"/>
              <a:gd name="connsiteY0" fmla="*/ 0 h 10000"/>
              <a:gd name="connsiteX1" fmla="*/ 9851 w 9851"/>
              <a:gd name="connsiteY1" fmla="*/ 0 h 10000"/>
              <a:gd name="connsiteX2" fmla="*/ 7101 w 9851"/>
              <a:gd name="connsiteY2" fmla="*/ 5028 h 10000"/>
              <a:gd name="connsiteX3" fmla="*/ 9851 w 9851"/>
              <a:gd name="connsiteY3" fmla="*/ 10000 h 10000"/>
              <a:gd name="connsiteX4" fmla="*/ 26 w 9851"/>
              <a:gd name="connsiteY4" fmla="*/ 10000 h 10000"/>
              <a:gd name="connsiteX5" fmla="*/ 0 w 9851"/>
              <a:gd name="connsiteY5" fmla="*/ 5037 h 10000"/>
              <a:gd name="connsiteX6" fmla="*/ 26 w 9851"/>
              <a:gd name="connsiteY6" fmla="*/ 0 h 10000"/>
              <a:gd name="connsiteX0" fmla="*/ 72 w 10046"/>
              <a:gd name="connsiteY0" fmla="*/ 0 h 10014"/>
              <a:gd name="connsiteX1" fmla="*/ 10046 w 10046"/>
              <a:gd name="connsiteY1" fmla="*/ 0 h 10014"/>
              <a:gd name="connsiteX2" fmla="*/ 7254 w 10046"/>
              <a:gd name="connsiteY2" fmla="*/ 5028 h 10014"/>
              <a:gd name="connsiteX3" fmla="*/ 10046 w 10046"/>
              <a:gd name="connsiteY3" fmla="*/ 10000 h 10014"/>
              <a:gd name="connsiteX4" fmla="*/ 0 w 10046"/>
              <a:gd name="connsiteY4" fmla="*/ 10014 h 10014"/>
              <a:gd name="connsiteX5" fmla="*/ 46 w 10046"/>
              <a:gd name="connsiteY5" fmla="*/ 5037 h 10014"/>
              <a:gd name="connsiteX6" fmla="*/ 72 w 10046"/>
              <a:gd name="connsiteY6" fmla="*/ 0 h 10014"/>
              <a:gd name="connsiteX0" fmla="*/ 0 w 10046"/>
              <a:gd name="connsiteY0" fmla="*/ 0 h 10042"/>
              <a:gd name="connsiteX1" fmla="*/ 10046 w 10046"/>
              <a:gd name="connsiteY1" fmla="*/ 28 h 10042"/>
              <a:gd name="connsiteX2" fmla="*/ 7254 w 10046"/>
              <a:gd name="connsiteY2" fmla="*/ 5056 h 10042"/>
              <a:gd name="connsiteX3" fmla="*/ 10046 w 10046"/>
              <a:gd name="connsiteY3" fmla="*/ 10028 h 10042"/>
              <a:gd name="connsiteX4" fmla="*/ 0 w 10046"/>
              <a:gd name="connsiteY4" fmla="*/ 10042 h 10042"/>
              <a:gd name="connsiteX5" fmla="*/ 46 w 10046"/>
              <a:gd name="connsiteY5" fmla="*/ 5065 h 10042"/>
              <a:gd name="connsiteX6" fmla="*/ 0 w 10046"/>
              <a:gd name="connsiteY6" fmla="*/ 0 h 10042"/>
              <a:gd name="connsiteX0" fmla="*/ 6 w 10052"/>
              <a:gd name="connsiteY0" fmla="*/ 0 h 10042"/>
              <a:gd name="connsiteX1" fmla="*/ 10052 w 10052"/>
              <a:gd name="connsiteY1" fmla="*/ 28 h 10042"/>
              <a:gd name="connsiteX2" fmla="*/ 7260 w 10052"/>
              <a:gd name="connsiteY2" fmla="*/ 5056 h 10042"/>
              <a:gd name="connsiteX3" fmla="*/ 10052 w 10052"/>
              <a:gd name="connsiteY3" fmla="*/ 10028 h 10042"/>
              <a:gd name="connsiteX4" fmla="*/ 6 w 10052"/>
              <a:gd name="connsiteY4" fmla="*/ 10042 h 10042"/>
              <a:gd name="connsiteX5" fmla="*/ 0 w 10052"/>
              <a:gd name="connsiteY5" fmla="*/ 5051 h 10042"/>
              <a:gd name="connsiteX6" fmla="*/ 6 w 10052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260 w 10055"/>
              <a:gd name="connsiteY2" fmla="*/ 5056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  <a:gd name="connsiteX0" fmla="*/ 6 w 10055"/>
              <a:gd name="connsiteY0" fmla="*/ 0 h 10042"/>
              <a:gd name="connsiteX1" fmla="*/ 10055 w 10055"/>
              <a:gd name="connsiteY1" fmla="*/ 0 h 10042"/>
              <a:gd name="connsiteX2" fmla="*/ 7475 w 10055"/>
              <a:gd name="connsiteY2" fmla="*/ 4972 h 10042"/>
              <a:gd name="connsiteX3" fmla="*/ 10052 w 10055"/>
              <a:gd name="connsiteY3" fmla="*/ 10028 h 10042"/>
              <a:gd name="connsiteX4" fmla="*/ 6 w 10055"/>
              <a:gd name="connsiteY4" fmla="*/ 10042 h 10042"/>
              <a:gd name="connsiteX5" fmla="*/ 0 w 10055"/>
              <a:gd name="connsiteY5" fmla="*/ 5051 h 10042"/>
              <a:gd name="connsiteX6" fmla="*/ 6 w 10055"/>
              <a:gd name="connsiteY6" fmla="*/ 0 h 10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5" h="10042">
                <a:moveTo>
                  <a:pt x="6" y="0"/>
                </a:moveTo>
                <a:lnTo>
                  <a:pt x="10055" y="0"/>
                </a:lnTo>
                <a:cubicBezTo>
                  <a:pt x="8953" y="0"/>
                  <a:pt x="7476" y="2632"/>
                  <a:pt x="7475" y="4972"/>
                </a:cubicBezTo>
                <a:cubicBezTo>
                  <a:pt x="7474" y="7312"/>
                  <a:pt x="8950" y="10028"/>
                  <a:pt x="10052" y="10028"/>
                </a:cubicBezTo>
                <a:lnTo>
                  <a:pt x="6" y="10042"/>
                </a:lnTo>
                <a:cubicBezTo>
                  <a:pt x="19" y="9468"/>
                  <a:pt x="0" y="6725"/>
                  <a:pt x="0" y="5051"/>
                </a:cubicBezTo>
                <a:cubicBezTo>
                  <a:pt x="0" y="3377"/>
                  <a:pt x="19" y="1870"/>
                  <a:pt x="6" y="0"/>
                </a:cubicBezTo>
                <a:close/>
              </a:path>
            </a:pathLst>
          </a:custGeom>
          <a:solidFill>
            <a:srgbClr val="8C570A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173436" y="245114"/>
            <a:ext cx="2598338" cy="983608"/>
            <a:chOff x="332922" y="207169"/>
            <a:chExt cx="1311981" cy="496093"/>
          </a:xfrm>
        </p:grpSpPr>
        <p:pic>
          <p:nvPicPr>
            <p:cNvPr id="15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922" y="207169"/>
              <a:ext cx="439052" cy="49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76700"/>
              <a:ext cx="833437" cy="357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Липецкая </a:t>
              </a:r>
            </a:p>
            <a:p>
              <a:r>
                <a:rPr lang="ru-RU" altLang="ru-RU" sz="2000" b="1" dirty="0">
                  <a:ln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95000"/>
                    </a:schemeClr>
                  </a:solidFill>
                </a:rPr>
                <a:t>область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9468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0713"/>
          <a:stretch/>
        </p:blipFill>
        <p:spPr bwMode="auto">
          <a:xfrm>
            <a:off x="3014654" y="0"/>
            <a:ext cx="6192393" cy="6858000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081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2808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99160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-67112" y="-58723"/>
            <a:ext cx="7610912" cy="6979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7543800" y="-58723"/>
            <a:ext cx="4648200" cy="6979640"/>
          </a:xfrm>
          <a:prstGeom prst="rect">
            <a:avLst/>
          </a:prstGeom>
          <a:solidFill>
            <a:srgbClr val="837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147286" y="227804"/>
            <a:ext cx="1814863" cy="641622"/>
            <a:chOff x="316432" y="198438"/>
            <a:chExt cx="1328471" cy="504825"/>
          </a:xfrm>
        </p:grpSpPr>
        <p:pic>
          <p:nvPicPr>
            <p:cNvPr id="6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2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600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chemeClr val="bg2">
                      <a:lumMod val="50000"/>
                    </a:schemeClr>
                  </a:solidFill>
                </a:rPr>
                <a:t>область</a:t>
              </a:r>
            </a:p>
          </p:txBody>
        </p:sp>
        <p:pic>
          <p:nvPicPr>
            <p:cNvPr id="8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432" y="198438"/>
              <a:ext cx="472035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2"/>
          <p:cNvPicPr>
            <a:picLocks noChangeAspect="1" noChangeArrowheads="1"/>
          </p:cNvPicPr>
          <p:nvPr userDrawn="1"/>
        </p:nvPicPr>
        <p:blipFill rotWithShape="1">
          <a:blip r:embed="rId5" cstate="print">
            <a:duotone>
              <a:prstClr val="black"/>
              <a:schemeClr val="bg1">
                <a:lumMod val="9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583" l="5280" r="100000">
                        <a14:foregroundMark x1="5760" y1="88472" x2="99520" y2="88194"/>
                      </a14:backgroundRemoval>
                    </a14:imgEffect>
                    <a14:imgEffect>
                      <a14:artisticCrisscrossEtching trans="70000" pressure="46"/>
                    </a14:imgEffect>
                    <a14:imgEffect>
                      <a14:sharpenSoften amount="100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6804"/>
          <a:stretch/>
        </p:blipFill>
        <p:spPr bwMode="auto">
          <a:xfrm>
            <a:off x="7654826" y="918665"/>
            <a:ext cx="4537174" cy="4682036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40000"/>
              </a:schemeClr>
            </a:glow>
            <a:outerShdw blurRad="266700" dist="38100" dir="18900000" sx="102000" sy="102000" algn="bl" rotWithShape="0">
              <a:schemeClr val="bg2">
                <a:lumMod val="25000"/>
                <a:alpha val="71000"/>
              </a:scheme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464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317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7" r:id="rId2"/>
    <p:sldLayoutId id="2147483832" r:id="rId3"/>
    <p:sldLayoutId id="2147483834" r:id="rId4"/>
    <p:sldLayoutId id="2147483830" r:id="rId5"/>
    <p:sldLayoutId id="2147483824" r:id="rId6"/>
    <p:sldLayoutId id="2147483828" r:id="rId7"/>
    <p:sldLayoutId id="2147483831" r:id="rId8"/>
    <p:sldLayoutId id="2147483829" r:id="rId9"/>
    <p:sldLayoutId id="2147483825" r:id="rId10"/>
    <p:sldLayoutId id="2147483826" r:id="rId11"/>
    <p:sldLayoutId id="2147483833" r:id="rId12"/>
    <p:sldLayoutId id="2147483835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70100" y="228600"/>
            <a:ext cx="94234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dirty="0"/>
              <a:t>Edit Master text styles</a:t>
            </a:r>
          </a:p>
          <a:p>
            <a:pPr lvl="1"/>
            <a:r>
              <a:rPr lang="en-US" altLang="ru-RU" dirty="0"/>
              <a:t>Second level</a:t>
            </a:r>
          </a:p>
          <a:p>
            <a:pPr lvl="2"/>
            <a:r>
              <a:rPr lang="en-US" altLang="ru-RU" dirty="0"/>
              <a:t>Third level</a:t>
            </a:r>
          </a:p>
          <a:p>
            <a:pPr lvl="3"/>
            <a:r>
              <a:rPr lang="en-US" altLang="ru-RU" dirty="0"/>
              <a:t>Fourth level</a:t>
            </a:r>
          </a:p>
          <a:p>
            <a:pPr lvl="4"/>
            <a:r>
              <a:rPr lang="en-US" altLang="ru-RU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" name="Группа 2"/>
          <p:cNvGrpSpPr/>
          <p:nvPr userDrawn="1"/>
        </p:nvGrpSpPr>
        <p:grpSpPr>
          <a:xfrm>
            <a:off x="161758" y="227804"/>
            <a:ext cx="1800392" cy="641622"/>
            <a:chOff x="327025" y="198438"/>
            <a:chExt cx="1317878" cy="504825"/>
          </a:xfrm>
        </p:grpSpPr>
        <p:pic>
          <p:nvPicPr>
            <p:cNvPr id="7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025" y="198438"/>
              <a:ext cx="45085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1"/>
            <p:cNvSpPr>
              <a:spLocks noChangeArrowheads="1"/>
            </p:cNvSpPr>
            <p:nvPr userDrawn="1"/>
          </p:nvSpPr>
          <p:spPr bwMode="auto">
            <a:xfrm>
              <a:off x="811466" y="240235"/>
              <a:ext cx="833437" cy="4299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ru-RU" altLang="ru-RU" sz="1600" b="1" dirty="0">
                  <a:solidFill>
                    <a:srgbClr val="F2AC44"/>
                  </a:solidFill>
                </a:rPr>
                <a:t>Липецкая </a:t>
              </a:r>
            </a:p>
            <a:p>
              <a:r>
                <a:rPr lang="ru-RU" altLang="ru-RU" sz="1600" b="1" dirty="0">
                  <a:solidFill>
                    <a:srgbClr val="F2AC44"/>
                  </a:solidFill>
                </a:rPr>
                <a:t>область</a:t>
              </a:r>
            </a:p>
          </p:txBody>
        </p:sp>
        <p:pic>
          <p:nvPicPr>
            <p:cNvPr id="9" name="Picture 2" descr="C:\Users\User\Desktop\logo.png"/>
            <p:cNvPicPr>
              <a:picLocks noChangeAspect="1" noChangeArrowheads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31" y="207169"/>
              <a:ext cx="426037" cy="496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266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otham Pro" pitchFamily="2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0.png"/><Relationship Id="rId2" Type="http://schemas.openxmlformats.org/officeDocument/2006/relationships/image" Target="../media/image131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30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gi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9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8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88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13" Type="http://schemas.openxmlformats.org/officeDocument/2006/relationships/image" Target="../media/image89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Relationship Id="rId14" Type="http://schemas.openxmlformats.org/officeDocument/2006/relationships/image" Target="../media/image90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image" Target="../media/image91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notesSlide" Target="../notesSlides/notesSlide23.xml"/><Relationship Id="rId16" Type="http://schemas.openxmlformats.org/officeDocument/2006/relationships/diagramColors" Target="../diagrams/colors8.xml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19" Type="http://schemas.openxmlformats.org/officeDocument/2006/relationships/image" Target="../media/image92.png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94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Relationship Id="rId14" Type="http://schemas.openxmlformats.org/officeDocument/2006/relationships/image" Target="../media/image9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1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openxmlformats.org/officeDocument/2006/relationships/image" Target="../media/image10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1.xml"/><Relationship Id="rId11" Type="http://schemas.openxmlformats.org/officeDocument/2006/relationships/image" Target="../media/image105.png"/><Relationship Id="rId5" Type="http://schemas.openxmlformats.org/officeDocument/2006/relationships/diagramQuickStyle" Target="../diagrams/quickStyle11.xml"/><Relationship Id="rId10" Type="http://schemas.openxmlformats.org/officeDocument/2006/relationships/image" Target="../media/image104.png"/><Relationship Id="rId4" Type="http://schemas.openxmlformats.org/officeDocument/2006/relationships/diagramLayout" Target="../diagrams/layout11.xml"/><Relationship Id="rId9" Type="http://schemas.openxmlformats.org/officeDocument/2006/relationships/image" Target="../media/image10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8.wdp"/><Relationship Id="rId4" Type="http://schemas.openxmlformats.org/officeDocument/2006/relationships/image" Target="../media/image11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8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4" Type="http://schemas.microsoft.com/office/2007/relationships/hdphoto" Target="../media/hdphoto9.wdp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51728"/>
            <a:ext cx="74540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Бюджет для граждан к закону «Об областном бюджете на 2022 год и на плановый период</a:t>
            </a:r>
          </a:p>
          <a:p>
            <a:pPr algn="ctr"/>
            <a:r>
              <a:rPr lang="ru-RU" sz="4000" b="1" dirty="0">
                <a:ln w="12700">
                  <a:solidFill>
                    <a:schemeClr val="bg1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</a:rPr>
              <a:t>2023 и 2024 годов»</a:t>
            </a:r>
          </a:p>
        </p:txBody>
      </p:sp>
    </p:spTree>
    <p:extLst>
      <p:ext uri="{BB962C8B-B14F-4D97-AF65-F5344CB8AC3E}">
        <p14:creationId xmlns:p14="http://schemas.microsoft.com/office/powerpoint/2010/main" val="266646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latin typeface="+mn-lt"/>
              </a:rPr>
              <a:t>Деятельность органов власти</a:t>
            </a:r>
          </a:p>
          <a:p>
            <a:pPr algn="ctr"/>
            <a:r>
              <a:rPr lang="ru-RU" sz="3000" b="1" dirty="0">
                <a:latin typeface="+mn-lt"/>
              </a:rPr>
              <a:t>в области налоговой политики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47764" y="1027263"/>
            <a:ext cx="10420349" cy="2682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lnSpc>
                <a:spcPct val="110000"/>
              </a:lnSpc>
              <a:spcAft>
                <a:spcPts val="0"/>
              </a:spcAft>
            </a:pPr>
            <a:r>
              <a:rPr lang="ru-RU" sz="1700" dirty="0">
                <a:solidFill>
                  <a:srgbClr val="625E5E"/>
                </a:solidFill>
                <a:latin typeface="+mn-lt"/>
              </a:rPr>
              <a:t>Органами государственной власти области последовательно проводится налоговая политика, направленная на создание комфортных налоговых условий для реализации инвестиционных проектов, развития малого предпринимательства, расширения потенциала региональной экономики. </a:t>
            </a:r>
          </a:p>
          <a:p>
            <a:pPr algn="ctr">
              <a:lnSpc>
                <a:spcPct val="110000"/>
              </a:lnSpc>
              <a:spcAft>
                <a:spcPts val="0"/>
              </a:spcAft>
            </a:pPr>
            <a:r>
              <a:rPr lang="ru-RU" sz="1700" b="1" u="sng" dirty="0">
                <a:solidFill>
                  <a:srgbClr val="625E5E"/>
                </a:solidFill>
                <a:latin typeface="+mn-lt"/>
              </a:rPr>
              <a:t>Основные направления налоговой политики области на 2022-2024 годы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+mn-lt"/>
              </a:rPr>
              <a:t>совершенствование стимулирующих налоговых льгот для организаций, вкладывающих средства в экономику региона,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+mn-lt"/>
              </a:rPr>
              <a:t>принятие мер государственной поддержки субъектов малого и среднего предпринимательства,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+mn-lt"/>
              </a:rPr>
              <a:t>сохранение социальных налоговых льгот, </a:t>
            </a:r>
          </a:p>
          <a:p>
            <a:pPr marL="285750" indent="-285750">
              <a:lnSpc>
                <a:spcPct val="11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700" dirty="0">
                <a:solidFill>
                  <a:srgbClr val="625E5E"/>
                </a:solidFill>
                <a:latin typeface="+mn-lt"/>
              </a:rPr>
              <a:t>отмена неэффективных налоговых льгот.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357938" y="3715081"/>
            <a:ext cx="5617294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263">
              <a:defRPr sz="1000"/>
            </a:pPr>
            <a:r>
              <a:rPr lang="ru-RU" sz="1700" dirty="0">
                <a:solidFill>
                  <a:srgbClr val="625E5E"/>
                </a:solidFill>
                <a:latin typeface="+mn-lt"/>
              </a:rPr>
              <a:t>Органами исполнительной власти области и местного самоуправления совместно с контролирующими органами проводятся мероприятия по расширению налогооблагаемой базы :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+mn-lt"/>
              </a:rPr>
              <a:t>пресечение нарушений трудового и налогового законодательства, </a:t>
            </a:r>
          </a:p>
          <a:p>
            <a:pPr marL="285750" indent="-285750">
              <a:buFont typeface="Wingdings" panose="05000000000000000000" pitchFamily="2" charset="2"/>
              <a:buChar char="ü"/>
              <a:defRPr sz="1000"/>
            </a:pPr>
            <a:r>
              <a:rPr lang="ru-RU" sz="1700" dirty="0">
                <a:solidFill>
                  <a:srgbClr val="625E5E"/>
                </a:solidFill>
                <a:latin typeface="+mn-lt"/>
              </a:rPr>
              <a:t>улучшение</a:t>
            </a:r>
            <a:r>
              <a:rPr lang="ru-RU" sz="1700" dirty="0">
                <a:latin typeface="Times New Roman"/>
                <a:ea typeface="Times New Roman"/>
              </a:rPr>
              <a:t> </a:t>
            </a:r>
            <a:r>
              <a:rPr lang="ru-RU" sz="1700" dirty="0">
                <a:solidFill>
                  <a:srgbClr val="625E5E"/>
                </a:solidFill>
                <a:latin typeface="+mn-lt"/>
              </a:rPr>
              <a:t>качества налогового администрирования, сокращение задолженности по налоговым и неналоговым платежам в бюджет области.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10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562350"/>
            <a:ext cx="355282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83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" y="1047750"/>
            <a:ext cx="11863387" cy="57086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42214"/>
            <a:ext cx="1058269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Формирование и использование 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дорожного фонда области на 2022-2024 годы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358267" y="1184077"/>
          <a:ext cx="11486600" cy="5394720"/>
        </p:xfrm>
        <a:graphic>
          <a:graphicData uri="http://schemas.openxmlformats.org/drawingml/2006/table">
            <a:tbl>
              <a:tblPr/>
              <a:tblGrid>
                <a:gridCol w="79237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8760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760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76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Доходы</a:t>
                      </a:r>
                      <a:r>
                        <a:rPr lang="ru-RU" sz="1400" b="1" baseline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10</a:t>
                      </a:r>
                      <a:r>
                        <a:rPr lang="ru-RU" sz="1400" b="1" baseline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291,04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</a:t>
                      </a:r>
                      <a:r>
                        <a:rPr lang="ru-RU" sz="1400" b="1" baseline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746,12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</a:t>
                      </a:r>
                      <a:r>
                        <a:rPr lang="ru-RU" sz="1400" b="1" baseline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278,26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Акцизы   на  автомобильный  и  прямогонный  бензин, дизельное   топливо, моторные  масла  для  дизельных и (или)   карбюраторных (инжекторных) двигателей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</a:t>
                      </a:r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490,59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6 698,78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6 861,97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Транспортный налог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1 330,00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</a:t>
                      </a:r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370</a:t>
                      </a: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,00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1 415,00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Прочие неналоговые доходы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322,98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323,00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323,03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из федерального бюджета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147,47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354,34</a:t>
                      </a:r>
                      <a:endParaRPr lang="ru-RU" sz="140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5 678,26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Расходы</a:t>
                      </a:r>
                      <a:r>
                        <a:rPr lang="ru-RU" sz="1400" b="1" baseline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дорожного фонда области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10</a:t>
                      </a:r>
                      <a:r>
                        <a:rPr lang="ru-RU" sz="1400" b="1" baseline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291,04</a:t>
                      </a:r>
                      <a:endParaRPr lang="ru-RU" sz="1400" b="1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11 746,12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14 278,26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Ремонт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4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829,31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7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622,65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6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800,60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Строительство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935,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83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387,31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3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436,17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Содержание автомобильных дорог регионального значения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627,22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1 990,13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890,13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Межбюджетные трансферты  муниципальным образованиям на строительство, капитальный  ремонт и  ремонт автомобильных дорог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373,86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32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,20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</a:t>
                      </a:r>
                      <a:r>
                        <a:rPr lang="ru-RU" sz="1400" b="0" i="0" u="none" strike="noStrike" baseline="0" dirty="0">
                          <a:solidFill>
                            <a:srgbClr val="000000"/>
                          </a:solidFill>
                          <a:latin typeface="+mn-lt"/>
                        </a:rPr>
                        <a:t> 465,53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Организация автоматизированной системы </a:t>
                      </a:r>
                      <a:r>
                        <a:rPr lang="ru-RU" sz="1400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фотовидеофиксации</a:t>
                      </a:r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 нарушений ПДД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144,00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216,00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Уплата  налога  на  имущество   в   отношении    автомобильных  дорог   регионального  значения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267,44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267,45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267,45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Расходы  на  обеспечение  деятельности  ОКУ "Дорожное агентство Липецкой области"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119,11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119,11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119,11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Приобретение дорожно-строительной техники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83,00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Выполнение научно-исследовательских и опытно-конструкторских работ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55,00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</a:p>
                  </a:txBody>
                  <a:tcPr marL="0" marR="0" marT="0" marB="0" anchor="b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889325" y="688190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94545"/>
                </a:solidFill>
                <a:latin typeface="+mn-lt"/>
              </a:rPr>
              <a:t>млн.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100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78"/>
          <a:stretch/>
        </p:blipFill>
        <p:spPr bwMode="auto">
          <a:xfrm>
            <a:off x="8741457" y="56529"/>
            <a:ext cx="1841237" cy="86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2931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59720" y="76200"/>
            <a:ext cx="117347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Источники финансирования дефицита областного бюджета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2022 год и на плановый период 2023 и 2024 годов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708077"/>
              </p:ext>
            </p:extLst>
          </p:nvPr>
        </p:nvGraphicFramePr>
        <p:xfrm>
          <a:off x="4591082" y="2501866"/>
          <a:ext cx="6974682" cy="75949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248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248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48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594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9 543,6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7 414,6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400" b="1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9 744,7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" name="Группа 24"/>
          <p:cNvGrpSpPr/>
          <p:nvPr/>
        </p:nvGrpSpPr>
        <p:grpSpPr>
          <a:xfrm>
            <a:off x="5044420" y="1057522"/>
            <a:ext cx="1382686" cy="1387410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67351" y="2519607"/>
              <a:ext cx="856087" cy="482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2022</a:t>
              </a:r>
            </a:p>
          </p:txBody>
        </p:sp>
      </p:grpSp>
      <p:grpSp>
        <p:nvGrpSpPr>
          <p:cNvPr id="6" name="Группа 28"/>
          <p:cNvGrpSpPr/>
          <p:nvPr/>
        </p:nvGrpSpPr>
        <p:grpSpPr>
          <a:xfrm>
            <a:off x="7370273" y="1057520"/>
            <a:ext cx="1382686" cy="1387410"/>
            <a:chOff x="4761665" y="2026440"/>
            <a:chExt cx="1467460" cy="1451149"/>
          </a:xfrm>
        </p:grpSpPr>
        <p:sp>
          <p:nvSpPr>
            <p:cNvPr id="33" name="Овал 32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67350" y="2519607"/>
              <a:ext cx="856087" cy="48287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</a:p>
          </p:txBody>
        </p:sp>
      </p:grpSp>
      <p:grpSp>
        <p:nvGrpSpPr>
          <p:cNvPr id="7" name="Группа 35"/>
          <p:cNvGrpSpPr/>
          <p:nvPr/>
        </p:nvGrpSpPr>
        <p:grpSpPr>
          <a:xfrm>
            <a:off x="9696725" y="1057521"/>
            <a:ext cx="1382686" cy="1387410"/>
            <a:chOff x="4761665" y="2026440"/>
            <a:chExt cx="1467460" cy="1451149"/>
          </a:xfrm>
        </p:grpSpPr>
        <p:sp>
          <p:nvSpPr>
            <p:cNvPr id="37" name="Овал 36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67642" y="2519607"/>
              <a:ext cx="856087" cy="4828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</a:p>
          </p:txBody>
        </p:sp>
      </p:grpSp>
      <p:graphicFrame>
        <p:nvGraphicFramePr>
          <p:cNvPr id="41" name="Таблица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325525"/>
              </p:ext>
            </p:extLst>
          </p:nvPr>
        </p:nvGraphicFramePr>
        <p:xfrm>
          <a:off x="4593431" y="3540899"/>
          <a:ext cx="6974682" cy="302400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248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248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48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5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-1 300,0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-1 300,0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4 400,0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1 343,1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1 638,5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-422,1 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  <a:endParaRPr lang="ru-RU" sz="2200" b="0" i="0" u="none" strike="noStrike" dirty="0">
                        <a:solidFill>
                          <a:srgbClr val="534F4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-7,7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9 258,1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6 833,8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200" b="0" i="0" u="none" strike="noStrike" dirty="0">
                          <a:solidFill>
                            <a:srgbClr val="534F4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5 524,5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" y="1366503"/>
            <a:ext cx="4495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534F4F"/>
                </a:solidFill>
                <a:latin typeface="+mn-lt"/>
              </a:rPr>
              <a:t>Источники финансирования дефицита областного бюджета</a:t>
            </a:r>
          </a:p>
        </p:txBody>
      </p:sp>
      <p:grpSp>
        <p:nvGrpSpPr>
          <p:cNvPr id="8" name="Группа 1"/>
          <p:cNvGrpSpPr/>
          <p:nvPr/>
        </p:nvGrpSpPr>
        <p:grpSpPr>
          <a:xfrm>
            <a:off x="1" y="2565758"/>
            <a:ext cx="4505357" cy="665122"/>
            <a:chOff x="-9555" y="2708694"/>
            <a:chExt cx="4505357" cy="767751"/>
          </a:xfrm>
        </p:grpSpPr>
        <p:sp>
          <p:nvSpPr>
            <p:cNvPr id="48" name="Пятиугольник 47"/>
            <p:cNvSpPr/>
            <p:nvPr/>
          </p:nvSpPr>
          <p:spPr>
            <a:xfrm>
              <a:off x="14876" y="2708694"/>
              <a:ext cx="4480926" cy="76775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solidFill>
                  <a:srgbClr val="534F4F"/>
                </a:solidFill>
              </a:endParaRPr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-9555" y="2892514"/>
              <a:ext cx="425776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534F4F"/>
                  </a:solidFill>
                  <a:latin typeface="+mn-lt"/>
                </a:rPr>
                <a:t>ВСЕГО</a:t>
              </a:r>
            </a:p>
          </p:txBody>
        </p:sp>
      </p:grpSp>
      <p:grpSp>
        <p:nvGrpSpPr>
          <p:cNvPr id="9" name="Группа 5"/>
          <p:cNvGrpSpPr/>
          <p:nvPr/>
        </p:nvGrpSpPr>
        <p:grpSpPr>
          <a:xfrm>
            <a:off x="22043" y="3595252"/>
            <a:ext cx="4480926" cy="633591"/>
            <a:chOff x="-9556" y="3903920"/>
            <a:chExt cx="4480926" cy="787964"/>
          </a:xfrm>
        </p:grpSpPr>
        <p:sp>
          <p:nvSpPr>
            <p:cNvPr id="49" name="Пятиугольник 48"/>
            <p:cNvSpPr/>
            <p:nvPr/>
          </p:nvSpPr>
          <p:spPr>
            <a:xfrm>
              <a:off x="-9556" y="3903920"/>
              <a:ext cx="4480926" cy="76775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1" y="3964630"/>
              <a:ext cx="4257761" cy="72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Кредиты кредитных организаций и государственные ценные бумаги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0889325" y="688190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534F4F"/>
                </a:solidFill>
                <a:latin typeface="+mn-lt"/>
              </a:rPr>
              <a:t>млн. руб.</a:t>
            </a:r>
          </a:p>
        </p:txBody>
      </p:sp>
      <p:grpSp>
        <p:nvGrpSpPr>
          <p:cNvPr id="10" name="Группа 6"/>
          <p:cNvGrpSpPr/>
          <p:nvPr/>
        </p:nvGrpSpPr>
        <p:grpSpPr>
          <a:xfrm>
            <a:off x="14605" y="4364345"/>
            <a:ext cx="4495802" cy="633591"/>
            <a:chOff x="0" y="4741024"/>
            <a:chExt cx="4495802" cy="787964"/>
          </a:xfrm>
        </p:grpSpPr>
        <p:sp>
          <p:nvSpPr>
            <p:cNvPr id="50" name="Пятиугольник 49"/>
            <p:cNvSpPr/>
            <p:nvPr/>
          </p:nvSpPr>
          <p:spPr>
            <a:xfrm>
              <a:off x="14876" y="4741024"/>
              <a:ext cx="4480926" cy="76775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5" name="Прямоугольник 44"/>
            <p:cNvSpPr/>
            <p:nvPr/>
          </p:nvSpPr>
          <p:spPr>
            <a:xfrm>
              <a:off x="0" y="4801734"/>
              <a:ext cx="4257761" cy="72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Бюджетные кредиты из</a:t>
              </a:r>
            </a:p>
            <a:p>
              <a:pPr algn="ctr"/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 федерального бюджета</a:t>
              </a:r>
            </a:p>
          </p:txBody>
        </p:sp>
      </p:grpSp>
      <p:grpSp>
        <p:nvGrpSpPr>
          <p:cNvPr id="11" name="Группа 7"/>
          <p:cNvGrpSpPr/>
          <p:nvPr/>
        </p:nvGrpSpPr>
        <p:grpSpPr>
          <a:xfrm>
            <a:off x="9827" y="5902530"/>
            <a:ext cx="4505359" cy="633591"/>
            <a:chOff x="-9557" y="5637158"/>
            <a:chExt cx="4505359" cy="787964"/>
          </a:xfrm>
        </p:grpSpPr>
        <p:sp>
          <p:nvSpPr>
            <p:cNvPr id="51" name="Пятиугольник 50"/>
            <p:cNvSpPr/>
            <p:nvPr/>
          </p:nvSpPr>
          <p:spPr>
            <a:xfrm>
              <a:off x="14876" y="5637158"/>
              <a:ext cx="4480926" cy="76775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6" name="Прямоугольник 45"/>
            <p:cNvSpPr/>
            <p:nvPr/>
          </p:nvSpPr>
          <p:spPr>
            <a:xfrm>
              <a:off x="-9557" y="5697868"/>
              <a:ext cx="4257761" cy="72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Остатки средств на счете</a:t>
              </a:r>
            </a:p>
            <a:p>
              <a:pPr algn="ctr"/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бюджета на начало года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101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12" name="Группа 31"/>
          <p:cNvGrpSpPr/>
          <p:nvPr/>
        </p:nvGrpSpPr>
        <p:grpSpPr>
          <a:xfrm>
            <a:off x="9827" y="5133438"/>
            <a:ext cx="4505359" cy="633591"/>
            <a:chOff x="-9557" y="5637158"/>
            <a:chExt cx="4505359" cy="787964"/>
          </a:xfrm>
        </p:grpSpPr>
        <p:sp>
          <p:nvSpPr>
            <p:cNvPr id="40" name="Пятиугольник 39"/>
            <p:cNvSpPr/>
            <p:nvPr/>
          </p:nvSpPr>
          <p:spPr>
            <a:xfrm>
              <a:off x="14876" y="5637158"/>
              <a:ext cx="4480926" cy="76775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-9557" y="5697868"/>
              <a:ext cx="4257761" cy="7272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Исполнение государственных</a:t>
              </a:r>
            </a:p>
            <a:p>
              <a:pPr algn="ctr"/>
              <a:r>
                <a:rPr lang="ru-RU" sz="1600" b="1" dirty="0">
                  <a:solidFill>
                    <a:srgbClr val="534F4F"/>
                  </a:solidFill>
                  <a:latin typeface="+mn-lt"/>
                </a:rPr>
                <a:t>гарантий  субъектов  РФ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182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5175" y="-4253"/>
            <a:ext cx="11426825" cy="926591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Верхний предел государственного долга Липецкой области </a:t>
            </a:r>
            <a:br>
              <a:rPr lang="ru-RU" sz="2600" b="1" dirty="0">
                <a:solidFill>
                  <a:srgbClr val="494545"/>
                </a:solidFill>
                <a:latin typeface="+mn-lt"/>
              </a:rPr>
            </a:br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2022 год и на плановый период 2023-2024 годов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526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102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-1" y="1685221"/>
            <a:ext cx="12138025" cy="1369248"/>
            <a:chOff x="0" y="1556243"/>
            <a:chExt cx="12138025" cy="1203890"/>
          </a:xfrm>
        </p:grpSpPr>
        <p:sp>
          <p:nvSpPr>
            <p:cNvPr id="18" name="Пятиугольник 17"/>
            <p:cNvSpPr/>
            <p:nvPr/>
          </p:nvSpPr>
          <p:spPr>
            <a:xfrm>
              <a:off x="0" y="1556243"/>
              <a:ext cx="12138025" cy="120389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55576" y="1556243"/>
              <a:ext cx="3654425" cy="119282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534F4F"/>
                  </a:solidFill>
                </a:rPr>
                <a:t>Верхний предел государственного  долга субъекта Российской Федерации </a:t>
              </a:r>
              <a:endParaRPr lang="ru-RU" sz="20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962400" y="1614048"/>
              <a:ext cx="7707695" cy="9471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ru-RU" sz="1600" dirty="0">
                  <a:solidFill>
                    <a:srgbClr val="534F4F"/>
                  </a:solidFill>
                  <a:latin typeface="+mn-lt"/>
                </a:rPr>
                <a:t>представляет собой расчетный показатель по состоянию на 1 января года, следующего за очередным финансовым годом, с учетом ограничений, установленных Бюджетным кодексом Российской Федерации, с указанием в том числе верхнего предела долга по государственным гарантиям субъекта Российской Федерации</a:t>
              </a:r>
            </a:p>
          </p:txBody>
        </p:sp>
      </p:grpSp>
      <p:graphicFrame>
        <p:nvGraphicFramePr>
          <p:cNvPr id="27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6569280"/>
              </p:ext>
            </p:extLst>
          </p:nvPr>
        </p:nvGraphicFramePr>
        <p:xfrm>
          <a:off x="0" y="3005988"/>
          <a:ext cx="12192000" cy="3795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07975" y="922338"/>
            <a:ext cx="114458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В соответствии с Бюджетным кодексом  Российской Федерации законом о бюджете субъекта Российской Федерации на очередной финансовый год утверждается:</a:t>
            </a:r>
          </a:p>
        </p:txBody>
      </p:sp>
    </p:spTree>
    <p:extLst>
      <p:ext uri="{BB962C8B-B14F-4D97-AF65-F5344CB8AC3E}">
        <p14:creationId xmlns:p14="http://schemas.microsoft.com/office/powerpoint/2010/main" val="377904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619124" y="47571"/>
            <a:ext cx="11572875" cy="80015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Gotham Pro" pitchFamily="2" charset="0"/>
              </a:defRPr>
            </a:lvl9pPr>
          </a:lstStyle>
          <a:p>
            <a:pPr algn="ctr"/>
            <a:r>
              <a:rPr lang="ru-RU" sz="2800" b="1" dirty="0">
                <a:solidFill>
                  <a:srgbClr val="494545"/>
                </a:solidFill>
              </a:rPr>
              <a:t>Уровень долговой нагрузки на областной бюджет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</a:rPr>
              <a:t> и структура государственного долга области</a:t>
            </a:r>
          </a:p>
        </p:txBody>
      </p:sp>
      <p:graphicFrame>
        <p:nvGraphicFramePr>
          <p:cNvPr id="6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547217"/>
              </p:ext>
            </p:extLst>
          </p:nvPr>
        </p:nvGraphicFramePr>
        <p:xfrm>
          <a:off x="293913" y="857250"/>
          <a:ext cx="11898086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103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4643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05000" y="105519"/>
            <a:ext cx="9663113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200" b="1" dirty="0">
                <a:solidFill>
                  <a:srgbClr val="494545"/>
                </a:solidFill>
                <a:latin typeface="+mn-lt"/>
              </a:rPr>
              <a:t>Долговая политика области </a:t>
            </a:r>
            <a:r>
              <a:rPr lang="ru-RU" sz="2200" b="1">
                <a:solidFill>
                  <a:srgbClr val="494545"/>
                </a:solidFill>
                <a:latin typeface="+mn-lt"/>
              </a:rPr>
              <a:t>в 2022-2024 </a:t>
            </a:r>
            <a:r>
              <a:rPr lang="ru-RU" sz="2200" b="1" dirty="0">
                <a:solidFill>
                  <a:srgbClr val="494545"/>
                </a:solidFill>
                <a:latin typeface="+mn-lt"/>
              </a:rPr>
              <a:t>годы направлена на обеспечение потребностей области в заемных финансовых ресурсах при поддержании объема долговой нагрузки на уровне, позволяющем отнести область</a:t>
            </a:r>
          </a:p>
          <a:p>
            <a:pPr algn="ctr">
              <a:lnSpc>
                <a:spcPct val="90000"/>
              </a:lnSpc>
            </a:pPr>
            <a:r>
              <a:rPr lang="ru-RU" sz="24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2600" b="1" i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к региону с высокой долговой устойчивостью: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-4267200" y="225924"/>
            <a:ext cx="16311361" cy="7496593"/>
            <a:chOff x="-5185434" y="230053"/>
            <a:chExt cx="17197459" cy="7496593"/>
          </a:xfrm>
        </p:grpSpPr>
        <p:sp>
          <p:nvSpPr>
            <p:cNvPr id="4" name="Арка 3"/>
            <p:cNvSpPr/>
            <p:nvPr/>
          </p:nvSpPr>
          <p:spPr>
            <a:xfrm>
              <a:off x="-5185434" y="230053"/>
              <a:ext cx="8585927" cy="7496593"/>
            </a:xfrm>
            <a:prstGeom prst="blockArc">
              <a:avLst>
                <a:gd name="adj1" fmla="val 18900000"/>
                <a:gd name="adj2" fmla="val 2700000"/>
                <a:gd name="adj3" fmla="val 296"/>
              </a:avLst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Полилиния 4"/>
                <p:cNvSpPr/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11472" tIns="107139" rIns="107139" bIns="107139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Отношение объема государственного долга к общему объему доходов бюджета </a:t>
                  </a: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без учета безвозмездных поступлений </a:t>
                  </a:r>
                  <a14:m>
                    <m:oMath xmlns:m="http://schemas.openxmlformats.org/officeDocument/2006/math"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𝟓𝟎</m:t>
                      </m:r>
                      <m:r>
                        <a:rPr lang="ru-RU" sz="2400" b="1" i="0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%</m:t>
                      </m:r>
                    </m:oMath>
                  </a14:m>
                  <a:endParaRPr lang="ru-RU" sz="2400" b="1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Полилиния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9" y="1615049"/>
                  <a:ext cx="9543596" cy="1050040"/>
                </a:xfrm>
                <a:custGeom>
                  <a:avLst/>
                  <a:gdLst>
                    <a:gd name="connsiteX0" fmla="*/ 0 w 9504253"/>
                    <a:gd name="connsiteY0" fmla="*/ 175010 h 1050040"/>
                    <a:gd name="connsiteX1" fmla="*/ 175010 w 9504253"/>
                    <a:gd name="connsiteY1" fmla="*/ 0 h 1050040"/>
                    <a:gd name="connsiteX2" fmla="*/ 9329243 w 9504253"/>
                    <a:gd name="connsiteY2" fmla="*/ 0 h 1050040"/>
                    <a:gd name="connsiteX3" fmla="*/ 9504253 w 9504253"/>
                    <a:gd name="connsiteY3" fmla="*/ 175010 h 1050040"/>
                    <a:gd name="connsiteX4" fmla="*/ 9504253 w 9504253"/>
                    <a:gd name="connsiteY4" fmla="*/ 875030 h 1050040"/>
                    <a:gd name="connsiteX5" fmla="*/ 9329243 w 9504253"/>
                    <a:gd name="connsiteY5" fmla="*/ 1050040 h 1050040"/>
                    <a:gd name="connsiteX6" fmla="*/ 175010 w 9504253"/>
                    <a:gd name="connsiteY6" fmla="*/ 1050040 h 1050040"/>
                    <a:gd name="connsiteX7" fmla="*/ 0 w 9504253"/>
                    <a:gd name="connsiteY7" fmla="*/ 875030 h 1050040"/>
                    <a:gd name="connsiteX8" fmla="*/ 0 w 9504253"/>
                    <a:gd name="connsiteY8" fmla="*/ 175010 h 1050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4253" h="1050040">
                      <a:moveTo>
                        <a:pt x="0" y="175010"/>
                      </a:moveTo>
                      <a:cubicBezTo>
                        <a:pt x="0" y="78355"/>
                        <a:pt x="78355" y="0"/>
                        <a:pt x="175010" y="0"/>
                      </a:cubicBezTo>
                      <a:lnTo>
                        <a:pt x="9329243" y="0"/>
                      </a:lnTo>
                      <a:cubicBezTo>
                        <a:pt x="9425898" y="0"/>
                        <a:pt x="9504253" y="78355"/>
                        <a:pt x="9504253" y="175010"/>
                      </a:cubicBezTo>
                      <a:lnTo>
                        <a:pt x="9504253" y="875030"/>
                      </a:lnTo>
                      <a:cubicBezTo>
                        <a:pt x="9504253" y="971685"/>
                        <a:pt x="9425898" y="1050040"/>
                        <a:pt x="9329243" y="1050040"/>
                      </a:cubicBezTo>
                      <a:lnTo>
                        <a:pt x="175010" y="1050040"/>
                      </a:lnTo>
                      <a:cubicBezTo>
                        <a:pt x="78355" y="1050040"/>
                        <a:pt x="0" y="971685"/>
                        <a:pt x="0" y="875030"/>
                      </a:cubicBezTo>
                      <a:lnTo>
                        <a:pt x="0" y="175010"/>
                      </a:lnTo>
                      <a:close/>
                    </a:path>
                  </a:pathLst>
                </a:custGeom>
                <a:blipFill rotWithShape="1">
                  <a:blip r:embed="rId2" cstate="print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Стрелка вправо с вырезом 5"/>
            <p:cNvSpPr/>
            <p:nvPr/>
          </p:nvSpPr>
          <p:spPr>
            <a:xfrm>
              <a:off x="2132216" y="1741804"/>
              <a:ext cx="973043" cy="79653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Полилиния 6"/>
                <p:cNvSpPr/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43204" tIns="138871" rIns="138871" bIns="138871" numCol="1" spcCol="1270" anchor="ctr" anchorCtr="0">
                  <a:noAutofit/>
                </a:bodyPr>
                <a:lstStyle/>
                <a:p>
                  <a:pPr lvl="0" algn="just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</a:rPr>
                    <a:t>Отношение годовой суммы платежей по погашению и обслуживанию государственного долга, возникшего по состоянию на 1 января очередного финансового года, к общему объему налоговых и неналоговых доходов бюджета и дотаций из бюджетов бюджетной системы Российской Федерации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13%</a:t>
                  </a:r>
                  <a:endParaRPr lang="ru-RU" sz="2400" kern="1200" dirty="0">
                    <a:solidFill>
                      <a:srgbClr val="534F4F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Полилиния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3028490"/>
                  <a:ext cx="9539036" cy="1700074"/>
                </a:xfrm>
                <a:custGeom>
                  <a:avLst/>
                  <a:gdLst>
                    <a:gd name="connsiteX0" fmla="*/ 0 w 9539036"/>
                    <a:gd name="connsiteY0" fmla="*/ 283351 h 1700074"/>
                    <a:gd name="connsiteX1" fmla="*/ 283351 w 9539036"/>
                    <a:gd name="connsiteY1" fmla="*/ 0 h 1700074"/>
                    <a:gd name="connsiteX2" fmla="*/ 9255685 w 9539036"/>
                    <a:gd name="connsiteY2" fmla="*/ 0 h 1700074"/>
                    <a:gd name="connsiteX3" fmla="*/ 9539036 w 9539036"/>
                    <a:gd name="connsiteY3" fmla="*/ 283351 h 1700074"/>
                    <a:gd name="connsiteX4" fmla="*/ 9539036 w 9539036"/>
                    <a:gd name="connsiteY4" fmla="*/ 1416723 h 1700074"/>
                    <a:gd name="connsiteX5" fmla="*/ 9255685 w 9539036"/>
                    <a:gd name="connsiteY5" fmla="*/ 1700074 h 1700074"/>
                    <a:gd name="connsiteX6" fmla="*/ 283351 w 9539036"/>
                    <a:gd name="connsiteY6" fmla="*/ 1700074 h 1700074"/>
                    <a:gd name="connsiteX7" fmla="*/ 0 w 9539036"/>
                    <a:gd name="connsiteY7" fmla="*/ 1416723 h 1700074"/>
                    <a:gd name="connsiteX8" fmla="*/ 0 w 9539036"/>
                    <a:gd name="connsiteY8" fmla="*/ 283351 h 170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39036" h="1700074">
                      <a:moveTo>
                        <a:pt x="0" y="283351"/>
                      </a:moveTo>
                      <a:cubicBezTo>
                        <a:pt x="0" y="126861"/>
                        <a:pt x="126861" y="0"/>
                        <a:pt x="283351" y="0"/>
                      </a:cubicBezTo>
                      <a:lnTo>
                        <a:pt x="9255685" y="0"/>
                      </a:lnTo>
                      <a:cubicBezTo>
                        <a:pt x="9412175" y="0"/>
                        <a:pt x="9539036" y="126861"/>
                        <a:pt x="9539036" y="283351"/>
                      </a:cubicBezTo>
                      <a:lnTo>
                        <a:pt x="9539036" y="1416723"/>
                      </a:lnTo>
                      <a:cubicBezTo>
                        <a:pt x="9539036" y="1573213"/>
                        <a:pt x="9412175" y="1700074"/>
                        <a:pt x="9255685" y="1700074"/>
                      </a:cubicBezTo>
                      <a:lnTo>
                        <a:pt x="283351" y="1700074"/>
                      </a:lnTo>
                      <a:cubicBezTo>
                        <a:pt x="126861" y="1700074"/>
                        <a:pt x="0" y="1573213"/>
                        <a:pt x="0" y="1416723"/>
                      </a:cubicBezTo>
                      <a:lnTo>
                        <a:pt x="0" y="283351"/>
                      </a:lnTo>
                      <a:close/>
                    </a:path>
                  </a:pathLst>
                </a:custGeom>
                <a:blipFill rotWithShape="1">
                  <a:blip r:embed="rId3" cstate="print"/>
                  <a:stretch>
                    <a:fillRect t="-2151" r="-404" b="-609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Стрелка вправо с вырезом 7"/>
            <p:cNvSpPr/>
            <p:nvPr/>
          </p:nvSpPr>
          <p:spPr>
            <a:xfrm>
              <a:off x="2114309" y="3436851"/>
              <a:ext cx="1008860" cy="883351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Полилиния 8"/>
                <p:cNvSpPr/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gradFill>
                  <a:gsLst>
                    <a:gs pos="73000">
                      <a:schemeClr val="accent3">
                        <a:lumMod val="20000"/>
                        <a:lumOff val="80000"/>
                        <a:alpha val="50000"/>
                      </a:schemeClr>
                    </a:gs>
                    <a:gs pos="15000">
                      <a:schemeClr val="accent3">
                        <a:lumMod val="60000"/>
                        <a:lumOff val="40000"/>
                      </a:schemeClr>
                    </a:gs>
                    <a:gs pos="96000">
                      <a:schemeClr val="accent2">
                        <a:lumMod val="20000"/>
                        <a:lumOff val="80000"/>
                        <a:alpha val="1000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937666" tIns="133333" rIns="133333" bIns="133333" numCol="1" spcCol="1270" anchor="ctr" anchorCtr="0">
                  <a:noAutofit/>
                </a:bodyPr>
                <a:lstStyle/>
                <a:p>
                  <a:pPr lvl="0" algn="l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ru-RU" sz="2200" kern="1200" dirty="0">
                      <a:solidFill>
                        <a:srgbClr val="534F4F"/>
                      </a:solidFill>
                      <a:latin typeface="+mn-lt"/>
                      <a:cs typeface="Arial"/>
                    </a:rPr>
                    <a:t>Доля расходов на обслуживание государственного долга в общем объеме расходов бюджета, за исключением объема расходов, которые осуществляются за счет субвенций, предоставляемых из бюджетов бюджетной системы РФ </a:t>
                  </a:r>
                  <a14:m>
                    <m:oMath xmlns:m="http://schemas.openxmlformats.org/officeDocument/2006/math">
                      <m:r>
                        <a:rPr lang="ru-RU" sz="2400" b="1" i="1" kern="1200" smtClean="0">
                          <a:solidFill>
                            <a:srgbClr val="534F4F"/>
                          </a:solidFill>
                          <a:latin typeface="Cambria Math"/>
                          <a:ea typeface="Cambria Math"/>
                        </a:rPr>
                        <m:t>≤</m:t>
                      </m:r>
                    </m:oMath>
                  </a14:m>
                  <a:r>
                    <a:rPr lang="ru-RU" sz="2400" b="1" kern="1200" dirty="0">
                      <a:solidFill>
                        <a:srgbClr val="534F4F"/>
                      </a:solidFill>
                      <a:cs typeface="Arial"/>
                    </a:rPr>
                    <a:t> 5%</a:t>
                  </a:r>
                  <a:endParaRPr lang="ru-RU" sz="2400" kern="1200" dirty="0">
                    <a:solidFill>
                      <a:srgbClr val="534F4F"/>
                    </a:solidFill>
                    <a:cs typeface="Arial"/>
                  </a:endParaRPr>
                </a:p>
              </p:txBody>
            </p:sp>
          </mc:Choice>
          <mc:Fallback xmlns="">
            <p:sp>
              <p:nvSpPr>
                <p:cNvPr id="9" name="Полилиния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68428" y="5096098"/>
                  <a:ext cx="9543596" cy="1586629"/>
                </a:xfrm>
                <a:custGeom>
                  <a:avLst/>
                  <a:gdLst>
                    <a:gd name="connsiteX0" fmla="*/ 0 w 9501201"/>
                    <a:gd name="connsiteY0" fmla="*/ 264443 h 1586629"/>
                    <a:gd name="connsiteX1" fmla="*/ 264443 w 9501201"/>
                    <a:gd name="connsiteY1" fmla="*/ 0 h 1586629"/>
                    <a:gd name="connsiteX2" fmla="*/ 9236758 w 9501201"/>
                    <a:gd name="connsiteY2" fmla="*/ 0 h 1586629"/>
                    <a:gd name="connsiteX3" fmla="*/ 9501201 w 9501201"/>
                    <a:gd name="connsiteY3" fmla="*/ 264443 h 1586629"/>
                    <a:gd name="connsiteX4" fmla="*/ 9501201 w 9501201"/>
                    <a:gd name="connsiteY4" fmla="*/ 1322186 h 1586629"/>
                    <a:gd name="connsiteX5" fmla="*/ 9236758 w 9501201"/>
                    <a:gd name="connsiteY5" fmla="*/ 1586629 h 1586629"/>
                    <a:gd name="connsiteX6" fmla="*/ 264443 w 9501201"/>
                    <a:gd name="connsiteY6" fmla="*/ 1586629 h 1586629"/>
                    <a:gd name="connsiteX7" fmla="*/ 0 w 9501201"/>
                    <a:gd name="connsiteY7" fmla="*/ 1322186 h 1586629"/>
                    <a:gd name="connsiteX8" fmla="*/ 0 w 9501201"/>
                    <a:gd name="connsiteY8" fmla="*/ 264443 h 15866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501201" h="1586629">
                      <a:moveTo>
                        <a:pt x="0" y="264443"/>
                      </a:moveTo>
                      <a:cubicBezTo>
                        <a:pt x="0" y="118395"/>
                        <a:pt x="118395" y="0"/>
                        <a:pt x="264443" y="0"/>
                      </a:cubicBezTo>
                      <a:lnTo>
                        <a:pt x="9236758" y="0"/>
                      </a:lnTo>
                      <a:cubicBezTo>
                        <a:pt x="9382806" y="0"/>
                        <a:pt x="9501201" y="118395"/>
                        <a:pt x="9501201" y="264443"/>
                      </a:cubicBezTo>
                      <a:lnTo>
                        <a:pt x="9501201" y="1322186"/>
                      </a:lnTo>
                      <a:cubicBezTo>
                        <a:pt x="9501201" y="1468234"/>
                        <a:pt x="9382806" y="1586629"/>
                        <a:pt x="9236758" y="1586629"/>
                      </a:cubicBezTo>
                      <a:lnTo>
                        <a:pt x="264443" y="1586629"/>
                      </a:lnTo>
                      <a:cubicBezTo>
                        <a:pt x="118395" y="1586629"/>
                        <a:pt x="0" y="1468234"/>
                        <a:pt x="0" y="1322186"/>
                      </a:cubicBezTo>
                      <a:lnTo>
                        <a:pt x="0" y="264443"/>
                      </a:lnTo>
                      <a:close/>
                    </a:path>
                  </a:pathLst>
                </a:custGeom>
                <a:blipFill rotWithShape="1">
                  <a:blip r:embed="rId4" cstate="print"/>
                  <a:stretch>
                    <a:fillRect b="-38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Стрелка вправо с вырезом 9"/>
            <p:cNvSpPr/>
            <p:nvPr/>
          </p:nvSpPr>
          <p:spPr>
            <a:xfrm>
              <a:off x="2100280" y="5439832"/>
              <a:ext cx="1036916" cy="899160"/>
            </a:xfrm>
            <a:prstGeom prst="notched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1" name="Группа 10"/>
          <p:cNvGrpSpPr/>
          <p:nvPr/>
        </p:nvGrpSpPr>
        <p:grpSpPr>
          <a:xfrm>
            <a:off x="-50801" y="2453584"/>
            <a:ext cx="2841625" cy="2841625"/>
            <a:chOff x="-50801" y="2453584"/>
            <a:chExt cx="2841625" cy="284162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801" y="2453584"/>
              <a:ext cx="2841625" cy="2841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09" y="3274219"/>
              <a:ext cx="658216" cy="666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104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48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104775" y="-76202"/>
            <a:ext cx="7648575" cy="70199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777456"/>
              </p:ext>
            </p:extLst>
          </p:nvPr>
        </p:nvGraphicFramePr>
        <p:xfrm>
          <a:off x="8079470" y="183829"/>
          <a:ext cx="3607706" cy="65642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7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02523">
                <a:tc>
                  <a:txBody>
                    <a:bodyPr/>
                    <a:lstStyle/>
                    <a:p>
                      <a:r>
                        <a:rPr lang="ru-RU" sz="26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КОНТАКТЫ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42231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Адрес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398050, г. Липецк, площадь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им. </a:t>
                      </a:r>
                      <a:r>
                        <a:rPr lang="ru-RU" sz="1800" b="0" i="0" u="none" strike="noStrike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Г.В</a:t>
                      </a:r>
                      <a:r>
                        <a:rPr lang="ru-RU" sz="18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. Плеханова, 4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Единый телефон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236-84-70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Факс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+7 (474) 236-84-27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Электронная почта</a:t>
                      </a:r>
                    </a:p>
                    <a:p>
                      <a:r>
                        <a:rPr lang="en-US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obl@fin.lipetsk.ru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2523">
                <a:tc>
                  <a:txBody>
                    <a:bodyPr/>
                    <a:lstStyle/>
                    <a:p>
                      <a:r>
                        <a:rPr lang="ru-RU" sz="26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ВРЕМЯ РАБОТЫ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ПН-ЧТ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17:30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ПТ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08:30 до 16:30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Перерыв</a:t>
                      </a: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 13:00 до 13:48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59562">
                <a:tc>
                  <a:txBody>
                    <a:bodyPr/>
                    <a:lstStyle/>
                    <a:p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СБ</a:t>
                      </a:r>
                      <a:r>
                        <a:rPr lang="ru-RU" sz="1800" b="1" u="sng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, </a:t>
                      </a:r>
                      <a:r>
                        <a:rPr lang="ru-RU" sz="1800" b="1" u="sng" dirty="0" err="1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ВС</a:t>
                      </a:r>
                      <a:endParaRPr lang="ru-RU" sz="1800" b="1" u="sng" dirty="0">
                        <a:solidFill>
                          <a:schemeClr val="bg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r>
                        <a:rPr lang="ru-RU" sz="180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+mn-lt"/>
                        </a:rPr>
                        <a:t>Выходные дни</a:t>
                      </a:r>
                    </a:p>
                  </a:txBody>
                  <a:tcPr anchor="ctr">
                    <a:lnL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129666" y="3168131"/>
            <a:ext cx="316445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ПОЛЕЗНЫЕ ССЫЛКИ</a:t>
            </a:r>
            <a:endParaRPr lang="ru-RU" sz="2600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04776" y="178274"/>
            <a:ext cx="764857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УПРАВЛЕНИЕ ФИНАНСОВ ЛИПЕЦКОЙ ОБЛАСТИ 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исполнительный орган государственной власти Липецкой области, обеспечивающий проведение единой бюджетной политики и осуществляющий общее руководство организацией финансов Липецкой области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9108133"/>
              </p:ext>
            </p:extLst>
          </p:nvPr>
        </p:nvGraphicFramePr>
        <p:xfrm>
          <a:off x="-104775" y="1901823"/>
          <a:ext cx="7704000" cy="79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34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64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2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Руководитель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</a:t>
                      </a:r>
                      <a:r>
                        <a:rPr lang="ru-RU" sz="2600" u="none" dirty="0">
                          <a:solidFill>
                            <a:srgbClr val="474343"/>
                          </a:solidFill>
                          <a:latin typeface="+mn-lt"/>
                        </a:rPr>
                        <a:t>–</a:t>
                      </a:r>
                      <a:endParaRPr lang="ru-RU" sz="2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 fontAlgn="b"/>
                      <a:r>
                        <a:rPr lang="ru-RU" sz="2600" b="1" i="0" u="none" strike="noStrike" dirty="0" err="1">
                          <a:solidFill>
                            <a:srgbClr val="474343"/>
                          </a:solidFill>
                          <a:latin typeface="+mn-lt"/>
                        </a:rPr>
                        <a:t>Щеглеватых</a:t>
                      </a:r>
                      <a:r>
                        <a:rPr lang="ru-RU" sz="26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Вячеслав Михайлович</a:t>
                      </a:r>
                    </a:p>
                  </a:txBody>
                  <a:tcPr marL="144000" marR="7243" marT="724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15" name="Группа 14"/>
          <p:cNvGrpSpPr/>
          <p:nvPr/>
        </p:nvGrpSpPr>
        <p:grpSpPr>
          <a:xfrm>
            <a:off x="118970" y="4212819"/>
            <a:ext cx="2245043" cy="2240666"/>
            <a:chOff x="111351" y="4000497"/>
            <a:chExt cx="2245043" cy="224066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77" y="4000497"/>
              <a:ext cx="1266825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111351" y="5287056"/>
              <a:ext cx="22450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МИНИСТЕРСТВА</a:t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ФИНАНСОВ РОССИЙСКОЙ</a:t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ФЕДЕРАЦИИ</a:t>
              </a: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 </a:t>
              </a:r>
              <a:br>
                <a:rPr lang="ru-RU" sz="1400" dirty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>
                  <a:solidFill>
                    <a:srgbClr val="474343"/>
                  </a:solidFill>
                  <a:latin typeface="+mn-lt"/>
                </a:rPr>
                <a:t>http://minfin.gov.ru</a:t>
              </a:r>
              <a:endParaRPr lang="ru-RU" sz="1400" dirty="0">
                <a:solidFill>
                  <a:srgbClr val="474343"/>
                </a:solidFill>
                <a:latin typeface="+mn-lt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999222" y="4198191"/>
            <a:ext cx="2245043" cy="2240666"/>
            <a:chOff x="4991603" y="4000497"/>
            <a:chExt cx="2245043" cy="2240666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4991603" y="5287056"/>
              <a:ext cx="22450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УПРАВЛЕНИЯ</a:t>
              </a:r>
              <a:br>
                <a:rPr lang="ru-RU" sz="1400" b="1" dirty="0">
                  <a:solidFill>
                    <a:srgbClr val="474343"/>
                  </a:solidFill>
                  <a:latin typeface="+mn-lt"/>
                </a:rPr>
              </a:br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ФИНАНСОВ ЛИПЕЦКОЙ</a:t>
              </a:r>
            </a:p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ОБЛАСТИ</a:t>
              </a: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/>
              </a:r>
              <a:br>
                <a:rPr lang="ru-RU" sz="1400" dirty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>
                  <a:solidFill>
                    <a:srgbClr val="474343"/>
                  </a:solidFill>
                  <a:latin typeface="+mn-lt"/>
                </a:rPr>
                <a:t>http://ufin48.ru</a:t>
              </a:r>
            </a:p>
          </p:txBody>
        </p:sp>
        <p:pic>
          <p:nvPicPr>
            <p:cNvPr id="2052" name="Picture 4" descr="http://qrcoder.ru/code/?http%3A%2F%2Fufin48.ru&amp;4&amp;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7" t="9849" r="9848" b="10606"/>
            <a:stretch/>
          </p:blipFill>
          <p:spPr bwMode="auto">
            <a:xfrm>
              <a:off x="5067393" y="4000497"/>
              <a:ext cx="1225005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2478848" y="4164511"/>
            <a:ext cx="2405539" cy="2303602"/>
            <a:chOff x="2509123" y="3966817"/>
            <a:chExt cx="2405539" cy="2303602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2509123" y="5316312"/>
              <a:ext cx="240553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САЙТ АДМИНИСТРАЦИИ </a:t>
              </a:r>
            </a:p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ЛИПЕЦКОЙ</a:t>
              </a:r>
            </a:p>
            <a:p>
              <a:r>
                <a:rPr lang="ru-RU" sz="1400" b="1" dirty="0">
                  <a:solidFill>
                    <a:srgbClr val="474343"/>
                  </a:solidFill>
                  <a:latin typeface="+mn-lt"/>
                </a:rPr>
                <a:t>ОБЛАСТИ</a:t>
              </a: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/>
              </a:r>
              <a:br>
                <a:rPr lang="ru-RU" sz="1400" dirty="0">
                  <a:solidFill>
                    <a:srgbClr val="474343"/>
                  </a:solidFill>
                  <a:latin typeface="+mn-lt"/>
                </a:rPr>
              </a:br>
              <a:r>
                <a:rPr lang="en-US" sz="1400" dirty="0">
                  <a:solidFill>
                    <a:srgbClr val="474343"/>
                  </a:solidFill>
                  <a:latin typeface="+mn-lt"/>
                </a:rPr>
                <a:t>https://</a:t>
              </a:r>
              <a:r>
                <a:rPr lang="ru-RU" sz="1400" dirty="0" err="1">
                  <a:solidFill>
                    <a:srgbClr val="474343"/>
                  </a:solidFill>
                  <a:latin typeface="+mn-lt"/>
                </a:rPr>
                <a:t>липецкаяобласть.рф</a:t>
              </a:r>
              <a:endParaRPr lang="ru-RU" sz="1400" dirty="0">
                <a:solidFill>
                  <a:srgbClr val="474343"/>
                </a:solidFill>
                <a:latin typeface="+mn-lt"/>
              </a:endParaRPr>
            </a:p>
          </p:txBody>
        </p:sp>
        <p:pic>
          <p:nvPicPr>
            <p:cNvPr id="2054" name="Picture 6" descr="http://qrcoder.ru/code/?https%3A%2F%2F%EB%E8%EF%E5%F6%EA%E0%FF%EE%E1%EB%E0%F1%F2%FC.%F0%F4%2F&amp;4&amp;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17" t="8231" r="7012" b="6664"/>
            <a:stretch/>
          </p:blipFill>
          <p:spPr bwMode="auto">
            <a:xfrm>
              <a:off x="2576513" y="3966817"/>
              <a:ext cx="1295118" cy="128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164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 descr="Похожее изображени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3" r="39539" b="13272"/>
          <a:stretch/>
        </p:blipFill>
        <p:spPr bwMode="auto">
          <a:xfrm>
            <a:off x="8418452" y="1748059"/>
            <a:ext cx="3773548" cy="3744743"/>
          </a:xfrm>
          <a:prstGeom prst="ellipse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latin typeface="+mn-lt"/>
              </a:rPr>
              <a:t>Налоговые льготы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8513" y="1083915"/>
            <a:ext cx="8546123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Объем предоставляемых в </a:t>
            </a:r>
            <a:r>
              <a:rPr lang="ru-RU" sz="1650" u="sng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2022 году </a:t>
            </a: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налоговых льгот, установленных региональным законодательством,  оценивается </a:t>
            </a:r>
            <a:r>
              <a:rPr lang="ru-RU" sz="1650" b="1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в 1,8 млрд. рублей</a:t>
            </a: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.</a:t>
            </a:r>
          </a:p>
          <a:p>
            <a:pPr lvl="0" algn="just">
              <a:defRPr sz="1000"/>
            </a:pPr>
            <a:endParaRPr lang="ru-RU" sz="165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Arial Cyr"/>
            </a:endParaRPr>
          </a:p>
          <a:p>
            <a:pPr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В настоящее время предоставляются льготы </a:t>
            </a:r>
            <a:r>
              <a:rPr lang="ru-RU" sz="1650" b="1" u="sng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исключительно</a:t>
            </a: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 инвестиционного, инновационного и социального характера.</a:t>
            </a:r>
          </a:p>
          <a:p>
            <a:pPr algn="just">
              <a:defRPr sz="1000"/>
            </a:pPr>
            <a:endParaRPr lang="ru-RU" sz="165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Arial Cyr"/>
            </a:endParaRPr>
          </a:p>
          <a:p>
            <a:pPr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Для организаций, вкладывающих средства в экономику региона, будут действовать все установленные ранее преференции в виде пониженных налоговых ставок и (или) полного освобождения от уплаты налогов на прибыль и имущество организаций, транспортного налога. Также сохраняется право налогоплательщика уменьшать налог на прибыль на сумму до 70 процентов расходов, связанных с приобретением и модернизацией основных средств.</a:t>
            </a:r>
          </a:p>
          <a:p>
            <a:pPr algn="just">
              <a:defRPr sz="1000"/>
            </a:pPr>
            <a:endParaRPr lang="ru-RU" sz="165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Arial Cyr"/>
            </a:endParaRPr>
          </a:p>
          <a:p>
            <a:pPr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В отношении субъектов малого предпринимательства продолжат действовать: </a:t>
            </a:r>
          </a:p>
          <a:p>
            <a:pPr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дифференцированные налоговые ставки при применении упрощенной системы налогообложения в зависимости от вида предпринимательской деятельности,  </a:t>
            </a:r>
          </a:p>
          <a:p>
            <a:pPr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налоговый вычет в размере 150 кв. метров при налогообложении коммерческой недвижимости, </a:t>
            </a:r>
          </a:p>
          <a:p>
            <a:pPr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а также  налоговые каникулы для впервые зарегистрированных  индивидуальных предпринимателей.</a:t>
            </a:r>
          </a:p>
          <a:p>
            <a:pPr algn="just">
              <a:defRPr sz="1000"/>
            </a:pPr>
            <a:endParaRPr lang="ru-RU" sz="1650" dirty="0">
              <a:solidFill>
                <a:prstClr val="black">
                  <a:lumMod val="65000"/>
                  <a:lumOff val="35000"/>
                </a:prstClr>
              </a:solidFill>
              <a:latin typeface="+mn-lt"/>
              <a:cs typeface="Arial Cyr"/>
            </a:endParaRPr>
          </a:p>
          <a:p>
            <a:pPr algn="just">
              <a:defRPr sz="1000"/>
            </a:pPr>
            <a:r>
              <a:rPr lang="ru-RU" sz="165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cs typeface="Arial Cyr"/>
              </a:rPr>
              <a:t>Для социально-незащищенных групп населения будут сохранены льготы по транспортному налогу (освобождение от уплаты или уменьшение ставки).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11</a:t>
            </a:r>
          </a:p>
        </p:txBody>
      </p:sp>
      <p:sp>
        <p:nvSpPr>
          <p:cNvPr id="7" name="AutoShape 6" descr="Картинки по запросу налоговая льгота"/>
          <p:cNvSpPr>
            <a:spLocks noChangeAspect="1" noChangeArrowheads="1"/>
          </p:cNvSpPr>
          <p:nvPr/>
        </p:nvSpPr>
        <p:spPr bwMode="auto">
          <a:xfrm>
            <a:off x="3882296" y="2486025"/>
            <a:ext cx="79248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71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07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12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448675" y="2944241"/>
            <a:ext cx="3743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756,3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млрд.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2022 году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298747" y="566032"/>
            <a:ext cx="10359852" cy="1631216"/>
            <a:chOff x="1298747" y="566032"/>
            <a:chExt cx="10359852" cy="1631216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3990974" y="873808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298747" y="566032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0" y="1953479"/>
            <a:ext cx="1136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млрд. руб.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4129910"/>
              </p:ext>
            </p:extLst>
          </p:nvPr>
        </p:nvGraphicFramePr>
        <p:xfrm>
          <a:off x="209548" y="2088614"/>
          <a:ext cx="8507731" cy="4769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0598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4602"/>
            <a:ext cx="1219200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Валовой региональный продукт в расчете</a:t>
            </a:r>
          </a:p>
          <a:p>
            <a:pPr indent="361950" algn="ctr">
              <a:lnSpc>
                <a:spcPct val="80000"/>
              </a:lnSpc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на одного жителя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13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5250" y="2944241"/>
            <a:ext cx="37433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680,2</a:t>
            </a:r>
          </a:p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тыс. руб.</a:t>
            </a:r>
          </a:p>
          <a:p>
            <a:pPr algn="ctr"/>
            <a:endParaRPr lang="ru-RU" sz="2000" dirty="0">
              <a:solidFill>
                <a:srgbClr val="474343"/>
              </a:solidFill>
              <a:latin typeface="+mn-lt"/>
            </a:endParaRP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планируемый объем ВРП</a:t>
            </a:r>
          </a:p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Липецкой области в 2022 году в расчете на 1 жителя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298747" y="566032"/>
            <a:ext cx="10359852" cy="1631216"/>
            <a:chOff x="1298747" y="566032"/>
            <a:chExt cx="10359852" cy="1631216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3990974" y="873808"/>
              <a:ext cx="7667625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ru-RU" sz="2000" dirty="0">
                  <a:solidFill>
                    <a:srgbClr val="494545"/>
                  </a:solidFill>
                  <a:latin typeface="+mn-lt"/>
                </a:rPr>
                <a:t>характеризует конечный результат производственной деятельности субъекта Российской Федерации. Измеряется стоимостью товаров и услуг, произведенных для конечного использования.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98747" y="566032"/>
              <a:ext cx="2393605" cy="163121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3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ВРП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838575" y="2104171"/>
            <a:ext cx="9680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494545"/>
                </a:solidFill>
                <a:latin typeface="+mn-lt"/>
              </a:rPr>
              <a:t>тыс. руб.</a:t>
            </a: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0754579"/>
              </p:ext>
            </p:extLst>
          </p:nvPr>
        </p:nvGraphicFramePr>
        <p:xfrm>
          <a:off x="3990974" y="2197248"/>
          <a:ext cx="8201026" cy="4660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046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6422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14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048000" y="104379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Численность населения, тыс. человек</a:t>
            </a:r>
            <a:r>
              <a:rPr lang="ru-RU" sz="2400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48000" y="382244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Индекс потребительских цен, % </a:t>
            </a: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7638586"/>
              </p:ext>
            </p:extLst>
          </p:nvPr>
        </p:nvGraphicFramePr>
        <p:xfrm>
          <a:off x="277368" y="1274624"/>
          <a:ext cx="11832336" cy="2414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6097104"/>
              </p:ext>
            </p:extLst>
          </p:nvPr>
        </p:nvGraphicFramePr>
        <p:xfrm>
          <a:off x="192024" y="4053274"/>
          <a:ext cx="11935968" cy="2804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9457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показатели социально-экономического</a:t>
            </a:r>
          </a:p>
          <a:p>
            <a:pPr indent="36195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развития Липецкой области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15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97918" y="1096059"/>
            <a:ext cx="7396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Площадь ввода в действие жилых домов, тыс. кв. м.</a:t>
            </a:r>
            <a:endParaRPr lang="ru-RU" sz="2400" u="sng" dirty="0">
              <a:solidFill>
                <a:schemeClr val="accent3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79971" y="3822441"/>
            <a:ext cx="8832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Объем инвестиций в основной капитал, млрд. руб. 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8632902"/>
              </p:ext>
            </p:extLst>
          </p:nvPr>
        </p:nvGraphicFramePr>
        <p:xfrm>
          <a:off x="164592" y="1557723"/>
          <a:ext cx="11951208" cy="2281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6755538"/>
              </p:ext>
            </p:extLst>
          </p:nvPr>
        </p:nvGraphicFramePr>
        <p:xfrm>
          <a:off x="124967" y="4053273"/>
          <a:ext cx="11942064" cy="2788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5613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38633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Кредитный рейтинг Липецкой области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589" b="64714" l="0" r="100000">
                        <a14:foregroundMark x1="43359" y1="42057" x2="43652" y2="50000"/>
                        <a14:foregroundMark x1="59766" y1="48047" x2="60156" y2="52474"/>
                        <a14:foregroundMark x1="64063" y1="46875" x2="64063" y2="51302"/>
                        <a14:foregroundMark x1="70605" y1="47786" x2="70605" y2="52865"/>
                        <a14:foregroundMark x1="70313" y1="39453" x2="70313" y2="39453"/>
                        <a14:foregroundMark x1="75879" y1="48568" x2="75684" y2="53906"/>
                        <a14:foregroundMark x1="85840" y1="50391" x2="85840" y2="47656"/>
                        <a14:foregroundMark x1="95508" y1="49479" x2="98145" y2="51563"/>
                        <a14:foregroundMark x1="32227" y1="47005" x2="32031" y2="51172"/>
                        <a14:foregroundMark x1="23242" y1="49349" x2="22949" y2="52734"/>
                        <a14:foregroundMark x1="18066" y1="48177" x2="17969" y2="51563"/>
                        <a14:foregroundMark x1="13867" y1="48958" x2="13672" y2="51693"/>
                        <a14:foregroundMark x1="3809" y1="43620" x2="3418" y2="46875"/>
                        <a14:foregroundMark x1="13574" y1="39323" x2="13574" y2="39323"/>
                        <a14:backgroundMark x1="23828" y1="42057" x2="23828" y2="42057"/>
                        <a14:backgroundMark x1="34863" y1="50521" x2="34863" y2="50521"/>
                        <a14:backgroundMark x1="1172" y1="47005" x2="1172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648" b="35628"/>
          <a:stretch/>
        </p:blipFill>
        <p:spPr bwMode="auto">
          <a:xfrm>
            <a:off x="245816" y="1757512"/>
            <a:ext cx="4354677" cy="90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16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959350" y="828148"/>
            <a:ext cx="6919618" cy="2764210"/>
            <a:chOff x="4959350" y="828148"/>
            <a:chExt cx="6919618" cy="2764210"/>
          </a:xfrm>
        </p:grpSpPr>
        <p:grpSp>
          <p:nvGrpSpPr>
            <p:cNvPr id="4" name="Группа 39"/>
            <p:cNvGrpSpPr/>
            <p:nvPr/>
          </p:nvGrpSpPr>
          <p:grpSpPr>
            <a:xfrm>
              <a:off x="4959350" y="828148"/>
              <a:ext cx="6919618" cy="2764210"/>
              <a:chOff x="4762426" y="749300"/>
              <a:chExt cx="7232651" cy="2940049"/>
            </a:xfrm>
          </p:grpSpPr>
          <p:sp>
            <p:nvSpPr>
              <p:cNvPr id="42" name="Скругленный прямоугольник 41"/>
              <p:cNvSpPr/>
              <p:nvPr/>
            </p:nvSpPr>
            <p:spPr>
              <a:xfrm>
                <a:off x="4762426" y="749300"/>
                <a:ext cx="7232651" cy="2940049"/>
              </a:xfrm>
              <a:prstGeom prst="roundRect">
                <a:avLst/>
              </a:prstGeom>
              <a:solidFill>
                <a:schemeClr val="bg2">
                  <a:lumMod val="75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Скругленный прямоугольник 42"/>
              <p:cNvSpPr/>
              <p:nvPr/>
            </p:nvSpPr>
            <p:spPr>
              <a:xfrm>
                <a:off x="4967582" y="925139"/>
                <a:ext cx="6822339" cy="2588371"/>
              </a:xfrm>
              <a:prstGeom prst="roundRect">
                <a:avLst/>
              </a:prstGeom>
              <a:solidFill>
                <a:schemeClr val="bg1">
                  <a:lumMod val="95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2088000" rtlCol="0" anchor="ctr"/>
              <a:lstStyle/>
              <a:p>
                <a:pPr algn="just">
                  <a:tabLst>
                    <a:tab pos="6362700" algn="l"/>
                  </a:tabLst>
                </a:pPr>
                <a:r>
                  <a:rPr lang="ru-RU" b="1" dirty="0">
                    <a:solidFill>
                      <a:srgbClr val="534F4F"/>
                    </a:solidFill>
                  </a:rPr>
                  <a:t>11 июня 2021 г. </a:t>
                </a:r>
                <a:r>
                  <a:rPr lang="ru-RU" b="1" dirty="0" err="1">
                    <a:solidFill>
                      <a:srgbClr val="534F4F"/>
                    </a:solidFill>
                  </a:rPr>
                  <a:t>Fitch</a:t>
                </a:r>
                <a:r>
                  <a:rPr lang="ru-RU" b="1" dirty="0">
                    <a:solidFill>
                      <a:srgbClr val="534F4F"/>
                    </a:solidFill>
                  </a:rPr>
                  <a:t> </a:t>
                </a:r>
                <a:r>
                  <a:rPr lang="ru-RU" b="1" dirty="0" err="1">
                    <a:solidFill>
                      <a:srgbClr val="534F4F"/>
                    </a:solidFill>
                  </a:rPr>
                  <a:t>Ratings</a:t>
                </a:r>
                <a:r>
                  <a:rPr lang="ru-RU" b="1" dirty="0">
                    <a:solidFill>
                      <a:srgbClr val="534F4F"/>
                    </a:solidFill>
                  </a:rPr>
                  <a:t> </a:t>
                </a:r>
                <a:r>
                  <a:rPr lang="ru-RU" dirty="0">
                    <a:solidFill>
                      <a:srgbClr val="534F4F"/>
                    </a:solidFill>
                  </a:rPr>
                  <a:t>подтвердило долгосрочные рейтинги дефолта эмитента Липецкой области на уровне 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«ВВ+»</a:t>
                </a:r>
                <a:r>
                  <a:rPr lang="ru-RU" b="1" dirty="0">
                    <a:solidFill>
                      <a:srgbClr val="534F4F"/>
                    </a:solidFill>
                  </a:rPr>
                  <a:t>, </a:t>
                </a:r>
                <a:r>
                  <a:rPr lang="ru-RU" dirty="0">
                    <a:solidFill>
                      <a:srgbClr val="534F4F"/>
                    </a:solidFill>
                  </a:rPr>
                  <a:t>прогноз 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«Позитивный»</a:t>
                </a:r>
                <a:r>
                  <a:rPr lang="ru-RU" dirty="0">
                    <a:solidFill>
                      <a:srgbClr val="534F4F"/>
                    </a:solidFill>
                  </a:rPr>
                  <a:t>, и выпусков Облигаций Липецкой области – на уровне </a:t>
                </a:r>
                <a:r>
                  <a:rPr lang="ru-RU" u="sng" dirty="0">
                    <a:solidFill>
                      <a:srgbClr val="534F4F"/>
                    </a:solidFill>
                  </a:rPr>
                  <a:t>«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ВВ+</a:t>
                </a:r>
                <a:r>
                  <a:rPr lang="ru-RU" u="sng" dirty="0">
                    <a:solidFill>
                      <a:srgbClr val="534F4F"/>
                    </a:solidFill>
                  </a:rPr>
                  <a:t>»</a:t>
                </a:r>
              </a:p>
              <a:p>
                <a:pPr algn="just">
                  <a:tabLst>
                    <a:tab pos="6362700" algn="l"/>
                  </a:tabLst>
                </a:pPr>
                <a:endParaRPr lang="ru-RU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6752" y="1429203"/>
              <a:ext cx="1562100" cy="156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5" name="Группа 3"/>
          <p:cNvGrpSpPr/>
          <p:nvPr/>
        </p:nvGrpSpPr>
        <p:grpSpPr>
          <a:xfrm>
            <a:off x="4959350" y="3865704"/>
            <a:ext cx="6919618" cy="2764210"/>
            <a:chOff x="4959350" y="3865704"/>
            <a:chExt cx="6919618" cy="2764210"/>
          </a:xfrm>
        </p:grpSpPr>
        <p:grpSp>
          <p:nvGrpSpPr>
            <p:cNvPr id="6" name="Группа 33"/>
            <p:cNvGrpSpPr/>
            <p:nvPr/>
          </p:nvGrpSpPr>
          <p:grpSpPr>
            <a:xfrm>
              <a:off x="4959350" y="3865704"/>
              <a:ext cx="6919618" cy="2764210"/>
              <a:chOff x="4762426" y="749300"/>
              <a:chExt cx="7232651" cy="2940049"/>
            </a:xfrm>
          </p:grpSpPr>
          <p:sp>
            <p:nvSpPr>
              <p:cNvPr id="36" name="Скругленный прямоугольник 35"/>
              <p:cNvSpPr/>
              <p:nvPr/>
            </p:nvSpPr>
            <p:spPr>
              <a:xfrm>
                <a:off x="4762426" y="749300"/>
                <a:ext cx="7232651" cy="2940049"/>
              </a:xfrm>
              <a:prstGeom prst="roundRect">
                <a:avLst/>
              </a:prstGeom>
              <a:solidFill>
                <a:schemeClr val="bg2">
                  <a:lumMod val="75000"/>
                  <a:alpha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7" name="Скругленный прямоугольник 36"/>
              <p:cNvSpPr/>
              <p:nvPr/>
            </p:nvSpPr>
            <p:spPr>
              <a:xfrm>
                <a:off x="4967582" y="925139"/>
                <a:ext cx="6822339" cy="2588371"/>
              </a:xfrm>
              <a:prstGeom prst="roundRect">
                <a:avLst/>
              </a:prstGeom>
              <a:solidFill>
                <a:schemeClr val="bg1">
                  <a:lumMod val="95000"/>
                  <a:alpha val="8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Ins="2124000" rtlCol="0" anchor="ctr"/>
              <a:lstStyle/>
              <a:p>
                <a:pPr algn="just"/>
                <a:r>
                  <a:rPr lang="ru-RU" b="1" dirty="0">
                    <a:solidFill>
                      <a:srgbClr val="534F4F"/>
                    </a:solidFill>
                  </a:rPr>
                  <a:t>Аналитическое Кредитное Рейтинговое Агентство </a:t>
                </a:r>
                <a:r>
                  <a:rPr lang="ru-RU" dirty="0">
                    <a:solidFill>
                      <a:srgbClr val="534F4F"/>
                    </a:solidFill>
                  </a:rPr>
                  <a:t>15 октября 2021 года подтвердило кредитный рейтинг Липецкой области на уровне 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AA(RU)</a:t>
                </a:r>
                <a:r>
                  <a:rPr lang="ru-RU" dirty="0">
                    <a:solidFill>
                      <a:srgbClr val="534F4F"/>
                    </a:solidFill>
                  </a:rPr>
                  <a:t>, прогноз 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«Стабильный»</a:t>
                </a:r>
                <a:r>
                  <a:rPr lang="ru-RU" dirty="0">
                    <a:solidFill>
                      <a:srgbClr val="534F4F"/>
                    </a:solidFill>
                  </a:rPr>
                  <a:t>, и выпусков облигаций области — на уровне </a:t>
                </a:r>
                <a:r>
                  <a:rPr lang="ru-RU" b="1" u="sng" dirty="0">
                    <a:solidFill>
                      <a:srgbClr val="534F4F"/>
                    </a:solidFill>
                  </a:rPr>
                  <a:t>AA(RU).</a:t>
                </a:r>
              </a:p>
            </p:txBody>
          </p:sp>
        </p:grpSp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6752" y="4466758"/>
              <a:ext cx="1562100" cy="1562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6" name="Picture 1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5571" y1="41972" x2="20571" y2="57746"/>
                        <a14:foregroundMark x1="54714" y1="41408" x2="55429" y2="64225"/>
                        <a14:foregroundMark x1="72571" y1="42535" x2="69429" y2="597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71" t="30174" r="16286" b="30174"/>
          <a:stretch/>
        </p:blipFill>
        <p:spPr bwMode="auto">
          <a:xfrm>
            <a:off x="320960" y="4920308"/>
            <a:ext cx="3261916" cy="95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89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274" y="203974"/>
            <a:ext cx="118967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Рейтинг особой экономической зоны ППТ «Липецк»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17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6055" y="960859"/>
            <a:ext cx="1510598" cy="151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="" xmlns:a16="http://schemas.microsoft.com/office/drawing/2014/main" id="{B6B9E089-0349-454B-8198-7B34B3CC3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706" y="5321429"/>
            <a:ext cx="1790323" cy="128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A5F5FF2-CD08-4886-8922-74B2A2B56AE5}"/>
              </a:ext>
            </a:extLst>
          </p:cNvPr>
          <p:cNvSpPr txBox="1"/>
          <p:nvPr/>
        </p:nvSpPr>
        <p:spPr>
          <a:xfrm>
            <a:off x="465347" y="1716158"/>
            <a:ext cx="45687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2 место</a:t>
            </a:r>
          </a:p>
          <a:p>
            <a:pPr algn="ctr"/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в Национальном рейтинге инвестиционной привлекательности особых экономических зон России 2020 года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5CA0B912-627D-42BF-AB0A-DEE8CC470054}"/>
              </a:ext>
            </a:extLst>
          </p:cNvPr>
          <p:cNvSpPr txBox="1"/>
          <p:nvPr/>
        </p:nvSpPr>
        <p:spPr>
          <a:xfrm>
            <a:off x="528355" y="3894346"/>
            <a:ext cx="444271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Эффективная</a:t>
            </a:r>
          </a:p>
          <a:p>
            <a:pPr algn="ctr"/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оценка эффективности функционирования ОЭЗ по итогам 2020 г., произведенная Министерством экономического развития Российской Федерации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8374A15-7260-4D06-B5DB-D80E24754C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239" y="1219977"/>
            <a:ext cx="2971467" cy="167088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3BBE811-FADB-4B9A-9A65-3859980D2612}"/>
              </a:ext>
            </a:extLst>
          </p:cNvPr>
          <p:cNvSpPr txBox="1"/>
          <p:nvPr/>
        </p:nvSpPr>
        <p:spPr>
          <a:xfrm>
            <a:off x="5992102" y="3078739"/>
            <a:ext cx="4979252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Рейтинг портала </a:t>
            </a:r>
            <a:r>
              <a:rPr lang="en-US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Investment Monitor</a:t>
            </a:r>
            <a:endParaRPr lang="ru-RU" sz="2200" b="1" dirty="0">
              <a:solidFill>
                <a:srgbClr val="534F4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Economic Zone Sustainable Recovery Strategies</a:t>
            </a:r>
            <a:r>
              <a:rPr lang="ru-RU" sz="2200" b="1" dirty="0">
                <a:solidFill>
                  <a:srgbClr val="534F4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en-US" sz="2200" b="1" dirty="0">
              <a:solidFill>
                <a:srgbClr val="534F4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>
              <a:solidFill>
                <a:srgbClr val="534F4F"/>
              </a:solidFill>
              <a:latin typeface="Inter Extra Bold" panose="02000903000000020004" pitchFamily="2" charset="0"/>
              <a:ea typeface="Inter Extra Bold" panose="02000903000000020004" pitchFamily="2" charset="0"/>
            </a:endParaRPr>
          </a:p>
          <a:p>
            <a:pPr algn="ctr"/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ОЭЗ получила номинацию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Editor’s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Choice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Awards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(«Выбор редакции») в категории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Community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Support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(«Поддержка местного сообщества»), почетное упоминания в номинации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Local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Impact</a:t>
            </a:r>
            <a:r>
              <a:rPr lang="ru-RU" dirty="0">
                <a:solidFill>
                  <a:srgbClr val="534F4F"/>
                </a:solidFill>
                <a:latin typeface="Times New Roman" pitchFamily="18" charset="0"/>
                <a:ea typeface="Inter Extra Bold" panose="02000903000000020004" pitchFamily="2" charset="0"/>
                <a:cs typeface="Times New Roman" pitchFamily="18" charset="0"/>
              </a:rPr>
              <a:t> («Воздействие на уровне региона») </a:t>
            </a:r>
          </a:p>
        </p:txBody>
      </p:sp>
    </p:spTree>
    <p:extLst>
      <p:ext uri="{BB962C8B-B14F-4D97-AF65-F5344CB8AC3E}">
        <p14:creationId xmlns:p14="http://schemas.microsoft.com/office/powerpoint/2010/main" val="32089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" y="15556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Оценка качества управления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региональными финансами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66712" y="1640317"/>
            <a:ext cx="7348538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Липецкая область по результатам проведенной Министерством финансов  Российской Федерации оценки качества управления региональными финансами за 2020 год отнесена к субъектам Российской Федерации с</a:t>
            </a:r>
          </a:p>
          <a:p>
            <a:pPr algn="ctr"/>
            <a:r>
              <a:rPr lang="ru-RU" sz="2600" b="1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3000" b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НАДЛЕЖАЩИМ КАЧЕСТВОМ </a:t>
            </a:r>
          </a:p>
          <a:p>
            <a:pPr algn="ctr"/>
            <a:r>
              <a:rPr lang="ru-RU" sz="2600" b="1" u="sng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управления региональными финансами</a:t>
            </a: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135" y="1031219"/>
            <a:ext cx="5057295" cy="505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18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6" t="34887" r="29076" b="47631"/>
          <a:stretch/>
        </p:blipFill>
        <p:spPr>
          <a:xfrm>
            <a:off x="3212941" y="4801215"/>
            <a:ext cx="1656080" cy="167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45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7720643" y="935851"/>
            <a:ext cx="4471358" cy="4076096"/>
            <a:chOff x="7025721" y="1085851"/>
            <a:chExt cx="5060723" cy="4923440"/>
          </a:xfrm>
          <a:solidFill>
            <a:schemeClr val="accent3">
              <a:lumMod val="50000"/>
            </a:schemeClr>
          </a:solidFill>
          <a:effectLst>
            <a:reflection blurRad="6350" stA="50000" endA="300" endPos="55000" dir="5400000" sy="-100000" algn="bl" rotWithShape="0"/>
          </a:effectLst>
        </p:grpSpPr>
        <p:sp>
          <p:nvSpPr>
            <p:cNvPr id="8" name="Freeform 21"/>
            <p:cNvSpPr>
              <a:spLocks/>
            </p:cNvSpPr>
            <p:nvPr/>
          </p:nvSpPr>
          <p:spPr bwMode="auto">
            <a:xfrm>
              <a:off x="9145588" y="1085851"/>
              <a:ext cx="1111250" cy="1644650"/>
            </a:xfrm>
            <a:custGeom>
              <a:avLst/>
              <a:gdLst>
                <a:gd name="T0" fmla="*/ 37 w 769"/>
                <a:gd name="T1" fmla="*/ 296 h 1138"/>
                <a:gd name="T2" fmla="*/ 108 w 769"/>
                <a:gd name="T3" fmla="*/ 296 h 1138"/>
                <a:gd name="T4" fmla="*/ 97 w 769"/>
                <a:gd name="T5" fmla="*/ 325 h 1138"/>
                <a:gd name="T6" fmla="*/ 168 w 769"/>
                <a:gd name="T7" fmla="*/ 351 h 1138"/>
                <a:gd name="T8" fmla="*/ 259 w 769"/>
                <a:gd name="T9" fmla="*/ 332 h 1138"/>
                <a:gd name="T10" fmla="*/ 298 w 769"/>
                <a:gd name="T11" fmla="*/ 450 h 1138"/>
                <a:gd name="T12" fmla="*/ 222 w 769"/>
                <a:gd name="T13" fmla="*/ 472 h 1138"/>
                <a:gd name="T14" fmla="*/ 171 w 769"/>
                <a:gd name="T15" fmla="*/ 477 h 1138"/>
                <a:gd name="T16" fmla="*/ 195 w 769"/>
                <a:gd name="T17" fmla="*/ 520 h 1138"/>
                <a:gd name="T18" fmla="*/ 177 w 769"/>
                <a:gd name="T19" fmla="*/ 565 h 1138"/>
                <a:gd name="T20" fmla="*/ 199 w 769"/>
                <a:gd name="T21" fmla="*/ 680 h 1138"/>
                <a:gd name="T22" fmla="*/ 151 w 769"/>
                <a:gd name="T23" fmla="*/ 754 h 1138"/>
                <a:gd name="T24" fmla="*/ 131 w 769"/>
                <a:gd name="T25" fmla="*/ 802 h 1138"/>
                <a:gd name="T26" fmla="*/ 107 w 769"/>
                <a:gd name="T27" fmla="*/ 828 h 1138"/>
                <a:gd name="T28" fmla="*/ 49 w 769"/>
                <a:gd name="T29" fmla="*/ 807 h 1138"/>
                <a:gd name="T30" fmla="*/ 37 w 769"/>
                <a:gd name="T31" fmla="*/ 823 h 1138"/>
                <a:gd name="T32" fmla="*/ 95 w 769"/>
                <a:gd name="T33" fmla="*/ 858 h 1138"/>
                <a:gd name="T34" fmla="*/ 157 w 769"/>
                <a:gd name="T35" fmla="*/ 889 h 1138"/>
                <a:gd name="T36" fmla="*/ 174 w 769"/>
                <a:gd name="T37" fmla="*/ 920 h 1138"/>
                <a:gd name="T38" fmla="*/ 281 w 769"/>
                <a:gd name="T39" fmla="*/ 917 h 1138"/>
                <a:gd name="T40" fmla="*/ 360 w 769"/>
                <a:gd name="T41" fmla="*/ 898 h 1138"/>
                <a:gd name="T42" fmla="*/ 408 w 769"/>
                <a:gd name="T43" fmla="*/ 916 h 1138"/>
                <a:gd name="T44" fmla="*/ 420 w 769"/>
                <a:gd name="T45" fmla="*/ 982 h 1138"/>
                <a:gd name="T46" fmla="*/ 456 w 769"/>
                <a:gd name="T47" fmla="*/ 1036 h 1138"/>
                <a:gd name="T48" fmla="*/ 561 w 769"/>
                <a:gd name="T49" fmla="*/ 981 h 1138"/>
                <a:gd name="T50" fmla="*/ 586 w 769"/>
                <a:gd name="T51" fmla="*/ 889 h 1138"/>
                <a:gd name="T52" fmla="*/ 599 w 769"/>
                <a:gd name="T53" fmla="*/ 832 h 1138"/>
                <a:gd name="T54" fmla="*/ 586 w 769"/>
                <a:gd name="T55" fmla="*/ 630 h 1138"/>
                <a:gd name="T56" fmla="*/ 622 w 769"/>
                <a:gd name="T57" fmla="*/ 531 h 1138"/>
                <a:gd name="T58" fmla="*/ 700 w 769"/>
                <a:gd name="T59" fmla="*/ 512 h 1138"/>
                <a:gd name="T60" fmla="*/ 667 w 769"/>
                <a:gd name="T61" fmla="*/ 460 h 1138"/>
                <a:gd name="T62" fmla="*/ 632 w 769"/>
                <a:gd name="T63" fmla="*/ 392 h 1138"/>
                <a:gd name="T64" fmla="*/ 571 w 769"/>
                <a:gd name="T65" fmla="*/ 361 h 1138"/>
                <a:gd name="T66" fmla="*/ 447 w 769"/>
                <a:gd name="T67" fmla="*/ 275 h 1138"/>
                <a:gd name="T68" fmla="*/ 443 w 769"/>
                <a:gd name="T69" fmla="*/ 194 h 1138"/>
                <a:gd name="T70" fmla="*/ 417 w 769"/>
                <a:gd name="T71" fmla="*/ 130 h 1138"/>
                <a:gd name="T72" fmla="*/ 428 w 769"/>
                <a:gd name="T73" fmla="*/ 95 h 1138"/>
                <a:gd name="T74" fmla="*/ 338 w 769"/>
                <a:gd name="T75" fmla="*/ 36 h 1138"/>
                <a:gd name="T76" fmla="*/ 249 w 769"/>
                <a:gd name="T77" fmla="*/ 22 h 1138"/>
                <a:gd name="T78" fmla="*/ 167 w 769"/>
                <a:gd name="T79" fmla="*/ 48 h 1138"/>
                <a:gd name="T80" fmla="*/ 73 w 769"/>
                <a:gd name="T81" fmla="*/ 82 h 1138"/>
                <a:gd name="T82" fmla="*/ 7 w 769"/>
                <a:gd name="T83" fmla="*/ 132 h 1138"/>
                <a:gd name="T84" fmla="*/ 0 w 769"/>
                <a:gd name="T85" fmla="*/ 275 h 11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769"/>
                <a:gd name="T130" fmla="*/ 0 h 1138"/>
                <a:gd name="T131" fmla="*/ 769 w 769"/>
                <a:gd name="T132" fmla="*/ 1138 h 113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769" h="1138">
                  <a:moveTo>
                    <a:pt x="0" y="302"/>
                  </a:moveTo>
                  <a:cubicBezTo>
                    <a:pt x="41" y="325"/>
                    <a:pt x="41" y="325"/>
                    <a:pt x="41" y="325"/>
                  </a:cubicBezTo>
                  <a:cubicBezTo>
                    <a:pt x="93" y="318"/>
                    <a:pt x="93" y="318"/>
                    <a:pt x="93" y="318"/>
                  </a:cubicBezTo>
                  <a:cubicBezTo>
                    <a:pt x="119" y="325"/>
                    <a:pt x="119" y="325"/>
                    <a:pt x="119" y="325"/>
                  </a:cubicBezTo>
                  <a:cubicBezTo>
                    <a:pt x="119" y="338"/>
                    <a:pt x="119" y="338"/>
                    <a:pt x="119" y="338"/>
                  </a:cubicBezTo>
                  <a:cubicBezTo>
                    <a:pt x="107" y="357"/>
                    <a:pt x="107" y="357"/>
                    <a:pt x="107" y="357"/>
                  </a:cubicBezTo>
                  <a:cubicBezTo>
                    <a:pt x="116" y="377"/>
                    <a:pt x="116" y="377"/>
                    <a:pt x="116" y="377"/>
                  </a:cubicBezTo>
                  <a:cubicBezTo>
                    <a:pt x="116" y="377"/>
                    <a:pt x="183" y="387"/>
                    <a:pt x="185" y="386"/>
                  </a:cubicBezTo>
                  <a:cubicBezTo>
                    <a:pt x="187" y="385"/>
                    <a:pt x="231" y="362"/>
                    <a:pt x="231" y="362"/>
                  </a:cubicBezTo>
                  <a:cubicBezTo>
                    <a:pt x="285" y="365"/>
                    <a:pt x="285" y="365"/>
                    <a:pt x="285" y="365"/>
                  </a:cubicBezTo>
                  <a:cubicBezTo>
                    <a:pt x="345" y="406"/>
                    <a:pt x="345" y="406"/>
                    <a:pt x="345" y="406"/>
                  </a:cubicBezTo>
                  <a:cubicBezTo>
                    <a:pt x="327" y="494"/>
                    <a:pt x="327" y="494"/>
                    <a:pt x="327" y="494"/>
                  </a:cubicBezTo>
                  <a:cubicBezTo>
                    <a:pt x="273" y="531"/>
                    <a:pt x="273" y="531"/>
                    <a:pt x="273" y="531"/>
                  </a:cubicBezTo>
                  <a:cubicBezTo>
                    <a:pt x="244" y="519"/>
                    <a:pt x="244" y="519"/>
                    <a:pt x="244" y="519"/>
                  </a:cubicBezTo>
                  <a:cubicBezTo>
                    <a:pt x="212" y="519"/>
                    <a:pt x="212" y="519"/>
                    <a:pt x="212" y="519"/>
                  </a:cubicBezTo>
                  <a:cubicBezTo>
                    <a:pt x="188" y="524"/>
                    <a:pt x="188" y="524"/>
                    <a:pt x="188" y="524"/>
                  </a:cubicBezTo>
                  <a:cubicBezTo>
                    <a:pt x="188" y="541"/>
                    <a:pt x="188" y="541"/>
                    <a:pt x="188" y="541"/>
                  </a:cubicBezTo>
                  <a:cubicBezTo>
                    <a:pt x="214" y="571"/>
                    <a:pt x="214" y="571"/>
                    <a:pt x="214" y="571"/>
                  </a:cubicBezTo>
                  <a:cubicBezTo>
                    <a:pt x="211" y="596"/>
                    <a:pt x="211" y="596"/>
                    <a:pt x="211" y="596"/>
                  </a:cubicBezTo>
                  <a:cubicBezTo>
                    <a:pt x="194" y="621"/>
                    <a:pt x="194" y="621"/>
                    <a:pt x="194" y="621"/>
                  </a:cubicBezTo>
                  <a:cubicBezTo>
                    <a:pt x="196" y="678"/>
                    <a:pt x="196" y="678"/>
                    <a:pt x="196" y="678"/>
                  </a:cubicBezTo>
                  <a:cubicBezTo>
                    <a:pt x="219" y="747"/>
                    <a:pt x="219" y="747"/>
                    <a:pt x="219" y="747"/>
                  </a:cubicBezTo>
                  <a:cubicBezTo>
                    <a:pt x="216" y="790"/>
                    <a:pt x="216" y="790"/>
                    <a:pt x="216" y="790"/>
                  </a:cubicBezTo>
                  <a:cubicBezTo>
                    <a:pt x="216" y="790"/>
                    <a:pt x="168" y="828"/>
                    <a:pt x="166" y="828"/>
                  </a:cubicBezTo>
                  <a:cubicBezTo>
                    <a:pt x="164" y="828"/>
                    <a:pt x="147" y="843"/>
                    <a:pt x="147" y="843"/>
                  </a:cubicBezTo>
                  <a:cubicBezTo>
                    <a:pt x="144" y="881"/>
                    <a:pt x="144" y="881"/>
                    <a:pt x="144" y="881"/>
                  </a:cubicBezTo>
                  <a:cubicBezTo>
                    <a:pt x="135" y="906"/>
                    <a:pt x="135" y="906"/>
                    <a:pt x="135" y="906"/>
                  </a:cubicBezTo>
                  <a:cubicBezTo>
                    <a:pt x="117" y="910"/>
                    <a:pt x="117" y="910"/>
                    <a:pt x="117" y="910"/>
                  </a:cubicBezTo>
                  <a:cubicBezTo>
                    <a:pt x="78" y="893"/>
                    <a:pt x="78" y="893"/>
                    <a:pt x="78" y="893"/>
                  </a:cubicBezTo>
                  <a:cubicBezTo>
                    <a:pt x="54" y="886"/>
                    <a:pt x="54" y="886"/>
                    <a:pt x="54" y="886"/>
                  </a:cubicBezTo>
                  <a:cubicBezTo>
                    <a:pt x="34" y="892"/>
                    <a:pt x="34" y="892"/>
                    <a:pt x="34" y="892"/>
                  </a:cubicBezTo>
                  <a:cubicBezTo>
                    <a:pt x="34" y="892"/>
                    <a:pt x="39" y="903"/>
                    <a:pt x="41" y="904"/>
                  </a:cubicBezTo>
                  <a:cubicBezTo>
                    <a:pt x="43" y="906"/>
                    <a:pt x="91" y="932"/>
                    <a:pt x="91" y="932"/>
                  </a:cubicBezTo>
                  <a:cubicBezTo>
                    <a:pt x="104" y="943"/>
                    <a:pt x="104" y="943"/>
                    <a:pt x="104" y="943"/>
                  </a:cubicBezTo>
                  <a:cubicBezTo>
                    <a:pt x="160" y="946"/>
                    <a:pt x="160" y="946"/>
                    <a:pt x="160" y="946"/>
                  </a:cubicBezTo>
                  <a:cubicBezTo>
                    <a:pt x="172" y="977"/>
                    <a:pt x="172" y="977"/>
                    <a:pt x="172" y="977"/>
                  </a:cubicBezTo>
                  <a:cubicBezTo>
                    <a:pt x="177" y="994"/>
                    <a:pt x="177" y="994"/>
                    <a:pt x="177" y="994"/>
                  </a:cubicBezTo>
                  <a:cubicBezTo>
                    <a:pt x="191" y="1011"/>
                    <a:pt x="191" y="1011"/>
                    <a:pt x="191" y="1011"/>
                  </a:cubicBezTo>
                  <a:cubicBezTo>
                    <a:pt x="191" y="1011"/>
                    <a:pt x="249" y="1013"/>
                    <a:pt x="251" y="1011"/>
                  </a:cubicBezTo>
                  <a:cubicBezTo>
                    <a:pt x="253" y="1009"/>
                    <a:pt x="306" y="1007"/>
                    <a:pt x="309" y="1007"/>
                  </a:cubicBezTo>
                  <a:cubicBezTo>
                    <a:pt x="311" y="1007"/>
                    <a:pt x="342" y="1006"/>
                    <a:pt x="345" y="1004"/>
                  </a:cubicBezTo>
                  <a:cubicBezTo>
                    <a:pt x="349" y="1002"/>
                    <a:pt x="393" y="986"/>
                    <a:pt x="395" y="986"/>
                  </a:cubicBezTo>
                  <a:cubicBezTo>
                    <a:pt x="397" y="986"/>
                    <a:pt x="425" y="994"/>
                    <a:pt x="428" y="994"/>
                  </a:cubicBezTo>
                  <a:cubicBezTo>
                    <a:pt x="431" y="995"/>
                    <a:pt x="448" y="1006"/>
                    <a:pt x="448" y="1006"/>
                  </a:cubicBezTo>
                  <a:cubicBezTo>
                    <a:pt x="448" y="1006"/>
                    <a:pt x="438" y="1038"/>
                    <a:pt x="439" y="1040"/>
                  </a:cubicBezTo>
                  <a:cubicBezTo>
                    <a:pt x="440" y="1043"/>
                    <a:pt x="461" y="1079"/>
                    <a:pt x="461" y="1079"/>
                  </a:cubicBezTo>
                  <a:cubicBezTo>
                    <a:pt x="455" y="1115"/>
                    <a:pt x="455" y="1115"/>
                    <a:pt x="455" y="1115"/>
                  </a:cubicBezTo>
                  <a:cubicBezTo>
                    <a:pt x="501" y="1138"/>
                    <a:pt x="501" y="1138"/>
                    <a:pt x="501" y="1138"/>
                  </a:cubicBezTo>
                  <a:cubicBezTo>
                    <a:pt x="501" y="1138"/>
                    <a:pt x="610" y="1098"/>
                    <a:pt x="610" y="1095"/>
                  </a:cubicBezTo>
                  <a:cubicBezTo>
                    <a:pt x="610" y="1092"/>
                    <a:pt x="616" y="1078"/>
                    <a:pt x="616" y="1078"/>
                  </a:cubicBezTo>
                  <a:cubicBezTo>
                    <a:pt x="664" y="1030"/>
                    <a:pt x="664" y="1030"/>
                    <a:pt x="664" y="1030"/>
                  </a:cubicBezTo>
                  <a:cubicBezTo>
                    <a:pt x="664" y="1030"/>
                    <a:pt x="644" y="980"/>
                    <a:pt x="644" y="976"/>
                  </a:cubicBezTo>
                  <a:cubicBezTo>
                    <a:pt x="645" y="973"/>
                    <a:pt x="644" y="923"/>
                    <a:pt x="644" y="923"/>
                  </a:cubicBezTo>
                  <a:cubicBezTo>
                    <a:pt x="658" y="914"/>
                    <a:pt x="658" y="914"/>
                    <a:pt x="658" y="914"/>
                  </a:cubicBezTo>
                  <a:cubicBezTo>
                    <a:pt x="644" y="843"/>
                    <a:pt x="644" y="843"/>
                    <a:pt x="644" y="843"/>
                  </a:cubicBezTo>
                  <a:cubicBezTo>
                    <a:pt x="644" y="692"/>
                    <a:pt x="644" y="692"/>
                    <a:pt x="644" y="692"/>
                  </a:cubicBezTo>
                  <a:cubicBezTo>
                    <a:pt x="644" y="692"/>
                    <a:pt x="655" y="619"/>
                    <a:pt x="655" y="617"/>
                  </a:cubicBezTo>
                  <a:cubicBezTo>
                    <a:pt x="655" y="615"/>
                    <a:pt x="683" y="583"/>
                    <a:pt x="683" y="583"/>
                  </a:cubicBezTo>
                  <a:cubicBezTo>
                    <a:pt x="683" y="583"/>
                    <a:pt x="769" y="583"/>
                    <a:pt x="769" y="581"/>
                  </a:cubicBezTo>
                  <a:cubicBezTo>
                    <a:pt x="769" y="579"/>
                    <a:pt x="769" y="562"/>
                    <a:pt x="769" y="562"/>
                  </a:cubicBezTo>
                  <a:cubicBezTo>
                    <a:pt x="728" y="549"/>
                    <a:pt x="728" y="549"/>
                    <a:pt x="728" y="549"/>
                  </a:cubicBezTo>
                  <a:cubicBezTo>
                    <a:pt x="733" y="505"/>
                    <a:pt x="733" y="505"/>
                    <a:pt x="733" y="505"/>
                  </a:cubicBezTo>
                  <a:cubicBezTo>
                    <a:pt x="734" y="487"/>
                    <a:pt x="734" y="487"/>
                    <a:pt x="734" y="487"/>
                  </a:cubicBezTo>
                  <a:cubicBezTo>
                    <a:pt x="694" y="431"/>
                    <a:pt x="694" y="431"/>
                    <a:pt x="694" y="431"/>
                  </a:cubicBezTo>
                  <a:cubicBezTo>
                    <a:pt x="661" y="428"/>
                    <a:pt x="661" y="428"/>
                    <a:pt x="661" y="428"/>
                  </a:cubicBezTo>
                  <a:cubicBezTo>
                    <a:pt x="661" y="428"/>
                    <a:pt x="631" y="397"/>
                    <a:pt x="627" y="396"/>
                  </a:cubicBezTo>
                  <a:cubicBezTo>
                    <a:pt x="622" y="395"/>
                    <a:pt x="562" y="384"/>
                    <a:pt x="562" y="384"/>
                  </a:cubicBezTo>
                  <a:cubicBezTo>
                    <a:pt x="562" y="384"/>
                    <a:pt x="493" y="306"/>
                    <a:pt x="491" y="302"/>
                  </a:cubicBezTo>
                  <a:cubicBezTo>
                    <a:pt x="489" y="299"/>
                    <a:pt x="472" y="234"/>
                    <a:pt x="472" y="234"/>
                  </a:cubicBezTo>
                  <a:cubicBezTo>
                    <a:pt x="487" y="213"/>
                    <a:pt x="487" y="213"/>
                    <a:pt x="487" y="213"/>
                  </a:cubicBezTo>
                  <a:cubicBezTo>
                    <a:pt x="460" y="174"/>
                    <a:pt x="460" y="174"/>
                    <a:pt x="460" y="174"/>
                  </a:cubicBezTo>
                  <a:cubicBezTo>
                    <a:pt x="458" y="143"/>
                    <a:pt x="458" y="143"/>
                    <a:pt x="458" y="143"/>
                  </a:cubicBezTo>
                  <a:cubicBezTo>
                    <a:pt x="469" y="135"/>
                    <a:pt x="469" y="135"/>
                    <a:pt x="469" y="135"/>
                  </a:cubicBezTo>
                  <a:cubicBezTo>
                    <a:pt x="470" y="104"/>
                    <a:pt x="470" y="104"/>
                    <a:pt x="470" y="104"/>
                  </a:cubicBezTo>
                  <a:cubicBezTo>
                    <a:pt x="470" y="104"/>
                    <a:pt x="377" y="65"/>
                    <a:pt x="377" y="63"/>
                  </a:cubicBezTo>
                  <a:cubicBezTo>
                    <a:pt x="377" y="61"/>
                    <a:pt x="371" y="39"/>
                    <a:pt x="371" y="39"/>
                  </a:cubicBezTo>
                  <a:cubicBezTo>
                    <a:pt x="314" y="13"/>
                    <a:pt x="314" y="13"/>
                    <a:pt x="314" y="13"/>
                  </a:cubicBezTo>
                  <a:cubicBezTo>
                    <a:pt x="273" y="24"/>
                    <a:pt x="273" y="24"/>
                    <a:pt x="273" y="24"/>
                  </a:cubicBezTo>
                  <a:cubicBezTo>
                    <a:pt x="244" y="0"/>
                    <a:pt x="244" y="0"/>
                    <a:pt x="244" y="0"/>
                  </a:cubicBezTo>
                  <a:cubicBezTo>
                    <a:pt x="244" y="0"/>
                    <a:pt x="186" y="53"/>
                    <a:pt x="183" y="53"/>
                  </a:cubicBezTo>
                  <a:cubicBezTo>
                    <a:pt x="180" y="53"/>
                    <a:pt x="113" y="59"/>
                    <a:pt x="113" y="59"/>
                  </a:cubicBezTo>
                  <a:cubicBezTo>
                    <a:pt x="80" y="90"/>
                    <a:pt x="80" y="90"/>
                    <a:pt x="80" y="90"/>
                  </a:cubicBezTo>
                  <a:cubicBezTo>
                    <a:pt x="17" y="92"/>
                    <a:pt x="17" y="92"/>
                    <a:pt x="17" y="92"/>
                  </a:cubicBezTo>
                  <a:cubicBezTo>
                    <a:pt x="8" y="145"/>
                    <a:pt x="8" y="145"/>
                    <a:pt x="8" y="145"/>
                  </a:cubicBezTo>
                  <a:cubicBezTo>
                    <a:pt x="27" y="166"/>
                    <a:pt x="27" y="166"/>
                    <a:pt x="27" y="166"/>
                  </a:cubicBez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ru-RU">
                <a:solidFill>
                  <a:prstClr val="black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7025721" y="1346803"/>
              <a:ext cx="5060723" cy="4662488"/>
              <a:chOff x="6008914" y="1125538"/>
              <a:chExt cx="5060723" cy="4662488"/>
            </a:xfrm>
            <a:grpFill/>
          </p:grpSpPr>
          <p:sp>
            <p:nvSpPr>
              <p:cNvPr id="10" name="Freeform 4"/>
              <p:cNvSpPr>
                <a:spLocks/>
              </p:cNvSpPr>
              <p:nvPr/>
            </p:nvSpPr>
            <p:spPr bwMode="auto">
              <a:xfrm>
                <a:off x="6272472" y="4886759"/>
                <a:ext cx="568353" cy="842962"/>
              </a:xfrm>
              <a:custGeom>
                <a:avLst/>
                <a:gdLst>
                  <a:gd name="T0" fmla="*/ 310 w 573"/>
                  <a:gd name="T1" fmla="*/ 0 h 601"/>
                  <a:gd name="T2" fmla="*/ 234 w 573"/>
                  <a:gd name="T3" fmla="*/ 0 h 601"/>
                  <a:gd name="T4" fmla="*/ 207 w 573"/>
                  <a:gd name="T5" fmla="*/ 20 h 601"/>
                  <a:gd name="T6" fmla="*/ 164 w 573"/>
                  <a:gd name="T7" fmla="*/ 45 h 601"/>
                  <a:gd name="T8" fmla="*/ 150 w 573"/>
                  <a:gd name="T9" fmla="*/ 65 h 601"/>
                  <a:gd name="T10" fmla="*/ 117 w 573"/>
                  <a:gd name="T11" fmla="*/ 65 h 601"/>
                  <a:gd name="T12" fmla="*/ 86 w 573"/>
                  <a:gd name="T13" fmla="*/ 81 h 601"/>
                  <a:gd name="T14" fmla="*/ 78 w 573"/>
                  <a:gd name="T15" fmla="*/ 108 h 601"/>
                  <a:gd name="T16" fmla="*/ 54 w 573"/>
                  <a:gd name="T17" fmla="*/ 131 h 601"/>
                  <a:gd name="T18" fmla="*/ 34 w 573"/>
                  <a:gd name="T19" fmla="*/ 131 h 601"/>
                  <a:gd name="T20" fmla="*/ 19 w 573"/>
                  <a:gd name="T21" fmla="*/ 147 h 601"/>
                  <a:gd name="T22" fmla="*/ 46 w 573"/>
                  <a:gd name="T23" fmla="*/ 179 h 601"/>
                  <a:gd name="T24" fmla="*/ 43 w 573"/>
                  <a:gd name="T25" fmla="*/ 214 h 601"/>
                  <a:gd name="T26" fmla="*/ 19 w 573"/>
                  <a:gd name="T27" fmla="*/ 245 h 601"/>
                  <a:gd name="T28" fmla="*/ 19 w 573"/>
                  <a:gd name="T29" fmla="*/ 295 h 601"/>
                  <a:gd name="T30" fmla="*/ 19 w 573"/>
                  <a:gd name="T31" fmla="*/ 366 h 601"/>
                  <a:gd name="T32" fmla="*/ 0 w 573"/>
                  <a:gd name="T33" fmla="*/ 388 h 601"/>
                  <a:gd name="T34" fmla="*/ 0 w 573"/>
                  <a:gd name="T35" fmla="*/ 423 h 601"/>
                  <a:gd name="T36" fmla="*/ 51 w 573"/>
                  <a:gd name="T37" fmla="*/ 465 h 601"/>
                  <a:gd name="T38" fmla="*/ 65 w 573"/>
                  <a:gd name="T39" fmla="*/ 496 h 601"/>
                  <a:gd name="T40" fmla="*/ 66 w 573"/>
                  <a:gd name="T41" fmla="*/ 530 h 601"/>
                  <a:gd name="T42" fmla="*/ 79 w 573"/>
                  <a:gd name="T43" fmla="*/ 564 h 601"/>
                  <a:gd name="T44" fmla="*/ 112 w 573"/>
                  <a:gd name="T45" fmla="*/ 576 h 601"/>
                  <a:gd name="T46" fmla="*/ 123 w 573"/>
                  <a:gd name="T47" fmla="*/ 564 h 601"/>
                  <a:gd name="T48" fmla="*/ 154 w 573"/>
                  <a:gd name="T49" fmla="*/ 566 h 601"/>
                  <a:gd name="T50" fmla="*/ 192 w 573"/>
                  <a:gd name="T51" fmla="*/ 601 h 601"/>
                  <a:gd name="T52" fmla="*/ 385 w 573"/>
                  <a:gd name="T53" fmla="*/ 601 h 601"/>
                  <a:gd name="T54" fmla="*/ 441 w 573"/>
                  <a:gd name="T55" fmla="*/ 557 h 601"/>
                  <a:gd name="T56" fmla="*/ 475 w 573"/>
                  <a:gd name="T57" fmla="*/ 557 h 601"/>
                  <a:gd name="T58" fmla="*/ 512 w 573"/>
                  <a:gd name="T59" fmla="*/ 592 h 601"/>
                  <a:gd name="T60" fmla="*/ 534 w 573"/>
                  <a:gd name="T61" fmla="*/ 587 h 601"/>
                  <a:gd name="T62" fmla="*/ 558 w 573"/>
                  <a:gd name="T63" fmla="*/ 577 h 601"/>
                  <a:gd name="T64" fmla="*/ 573 w 573"/>
                  <a:gd name="T65" fmla="*/ 547 h 601"/>
                  <a:gd name="T66" fmla="*/ 517 w 573"/>
                  <a:gd name="T67" fmla="*/ 525 h 601"/>
                  <a:gd name="T68" fmla="*/ 460 w 573"/>
                  <a:gd name="T69" fmla="*/ 498 h 601"/>
                  <a:gd name="T70" fmla="*/ 424 w 573"/>
                  <a:gd name="T71" fmla="*/ 479 h 601"/>
                  <a:gd name="T72" fmla="*/ 407 w 573"/>
                  <a:gd name="T73" fmla="*/ 470 h 601"/>
                  <a:gd name="T74" fmla="*/ 411 w 573"/>
                  <a:gd name="T75" fmla="*/ 445 h 601"/>
                  <a:gd name="T76" fmla="*/ 437 w 573"/>
                  <a:gd name="T77" fmla="*/ 423 h 601"/>
                  <a:gd name="T78" fmla="*/ 453 w 573"/>
                  <a:gd name="T79" fmla="*/ 412 h 601"/>
                  <a:gd name="T80" fmla="*/ 456 w 573"/>
                  <a:gd name="T81" fmla="*/ 402 h 601"/>
                  <a:gd name="T82" fmla="*/ 451 w 573"/>
                  <a:gd name="T83" fmla="*/ 379 h 601"/>
                  <a:gd name="T84" fmla="*/ 427 w 573"/>
                  <a:gd name="T85" fmla="*/ 361 h 601"/>
                  <a:gd name="T86" fmla="*/ 437 w 573"/>
                  <a:gd name="T87" fmla="*/ 341 h 601"/>
                  <a:gd name="T88" fmla="*/ 439 w 573"/>
                  <a:gd name="T89" fmla="*/ 301 h 601"/>
                  <a:gd name="T90" fmla="*/ 423 w 573"/>
                  <a:gd name="T91" fmla="*/ 286 h 601"/>
                  <a:gd name="T92" fmla="*/ 350 w 573"/>
                  <a:gd name="T93" fmla="*/ 264 h 601"/>
                  <a:gd name="T94" fmla="*/ 349 w 573"/>
                  <a:gd name="T95" fmla="*/ 245 h 601"/>
                  <a:gd name="T96" fmla="*/ 360 w 573"/>
                  <a:gd name="T97" fmla="*/ 232 h 601"/>
                  <a:gd name="T98" fmla="*/ 374 w 573"/>
                  <a:gd name="T99" fmla="*/ 191 h 601"/>
                  <a:gd name="T100" fmla="*/ 378 w 573"/>
                  <a:gd name="T101" fmla="*/ 168 h 601"/>
                  <a:gd name="T102" fmla="*/ 362 w 573"/>
                  <a:gd name="T103" fmla="*/ 161 h 601"/>
                  <a:gd name="T104" fmla="*/ 308 w 573"/>
                  <a:gd name="T105" fmla="*/ 161 h 601"/>
                  <a:gd name="T106" fmla="*/ 276 w 573"/>
                  <a:gd name="T107" fmla="*/ 149 h 601"/>
                  <a:gd name="T108" fmla="*/ 272 w 573"/>
                  <a:gd name="T109" fmla="*/ 125 h 601"/>
                  <a:gd name="T110" fmla="*/ 296 w 573"/>
                  <a:gd name="T111" fmla="*/ 84 h 601"/>
                  <a:gd name="T112" fmla="*/ 338 w 573"/>
                  <a:gd name="T113" fmla="*/ 44 h 601"/>
                  <a:gd name="T114" fmla="*/ 340 w 573"/>
                  <a:gd name="T115" fmla="*/ 32 h 601"/>
                  <a:gd name="T116" fmla="*/ 310 w 573"/>
                  <a:gd name="T117" fmla="*/ 0 h 60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73"/>
                  <a:gd name="T178" fmla="*/ 0 h 601"/>
                  <a:gd name="T179" fmla="*/ 573 w 573"/>
                  <a:gd name="T180" fmla="*/ 601 h 60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73" h="601">
                    <a:moveTo>
                      <a:pt x="310" y="0"/>
                    </a:moveTo>
                    <a:lnTo>
                      <a:pt x="234" y="0"/>
                    </a:lnTo>
                    <a:lnTo>
                      <a:pt x="207" y="20"/>
                    </a:lnTo>
                    <a:lnTo>
                      <a:pt x="164" y="45"/>
                    </a:lnTo>
                    <a:lnTo>
                      <a:pt x="150" y="65"/>
                    </a:lnTo>
                    <a:lnTo>
                      <a:pt x="117" y="65"/>
                    </a:lnTo>
                    <a:lnTo>
                      <a:pt x="86" y="81"/>
                    </a:lnTo>
                    <a:lnTo>
                      <a:pt x="78" y="108"/>
                    </a:lnTo>
                    <a:lnTo>
                      <a:pt x="54" y="131"/>
                    </a:lnTo>
                    <a:lnTo>
                      <a:pt x="34" y="131"/>
                    </a:lnTo>
                    <a:lnTo>
                      <a:pt x="19" y="147"/>
                    </a:lnTo>
                    <a:lnTo>
                      <a:pt x="46" y="179"/>
                    </a:lnTo>
                    <a:lnTo>
                      <a:pt x="43" y="214"/>
                    </a:lnTo>
                    <a:lnTo>
                      <a:pt x="19" y="245"/>
                    </a:lnTo>
                    <a:lnTo>
                      <a:pt x="19" y="295"/>
                    </a:lnTo>
                    <a:lnTo>
                      <a:pt x="19" y="366"/>
                    </a:lnTo>
                    <a:lnTo>
                      <a:pt x="0" y="388"/>
                    </a:lnTo>
                    <a:lnTo>
                      <a:pt x="0" y="423"/>
                    </a:lnTo>
                    <a:lnTo>
                      <a:pt x="51" y="465"/>
                    </a:lnTo>
                    <a:lnTo>
                      <a:pt x="65" y="496"/>
                    </a:lnTo>
                    <a:lnTo>
                      <a:pt x="66" y="530"/>
                    </a:lnTo>
                    <a:lnTo>
                      <a:pt x="79" y="564"/>
                    </a:lnTo>
                    <a:lnTo>
                      <a:pt x="112" y="576"/>
                    </a:lnTo>
                    <a:lnTo>
                      <a:pt x="123" y="564"/>
                    </a:lnTo>
                    <a:lnTo>
                      <a:pt x="154" y="566"/>
                    </a:lnTo>
                    <a:lnTo>
                      <a:pt x="192" y="601"/>
                    </a:lnTo>
                    <a:lnTo>
                      <a:pt x="385" y="601"/>
                    </a:lnTo>
                    <a:lnTo>
                      <a:pt x="441" y="557"/>
                    </a:lnTo>
                    <a:lnTo>
                      <a:pt x="475" y="557"/>
                    </a:lnTo>
                    <a:lnTo>
                      <a:pt x="512" y="592"/>
                    </a:lnTo>
                    <a:lnTo>
                      <a:pt x="534" y="587"/>
                    </a:lnTo>
                    <a:lnTo>
                      <a:pt x="558" y="577"/>
                    </a:lnTo>
                    <a:lnTo>
                      <a:pt x="573" y="547"/>
                    </a:lnTo>
                    <a:lnTo>
                      <a:pt x="517" y="525"/>
                    </a:lnTo>
                    <a:lnTo>
                      <a:pt x="460" y="498"/>
                    </a:lnTo>
                    <a:lnTo>
                      <a:pt x="424" y="479"/>
                    </a:lnTo>
                    <a:lnTo>
                      <a:pt x="407" y="470"/>
                    </a:lnTo>
                    <a:lnTo>
                      <a:pt x="411" y="445"/>
                    </a:lnTo>
                    <a:lnTo>
                      <a:pt x="437" y="423"/>
                    </a:lnTo>
                    <a:lnTo>
                      <a:pt x="453" y="412"/>
                    </a:lnTo>
                    <a:lnTo>
                      <a:pt x="456" y="402"/>
                    </a:lnTo>
                    <a:lnTo>
                      <a:pt x="451" y="379"/>
                    </a:lnTo>
                    <a:lnTo>
                      <a:pt x="427" y="361"/>
                    </a:lnTo>
                    <a:lnTo>
                      <a:pt x="437" y="341"/>
                    </a:lnTo>
                    <a:lnTo>
                      <a:pt x="439" y="301"/>
                    </a:lnTo>
                    <a:lnTo>
                      <a:pt x="423" y="286"/>
                    </a:lnTo>
                    <a:lnTo>
                      <a:pt x="350" y="264"/>
                    </a:lnTo>
                    <a:lnTo>
                      <a:pt x="349" y="245"/>
                    </a:lnTo>
                    <a:lnTo>
                      <a:pt x="360" y="232"/>
                    </a:lnTo>
                    <a:lnTo>
                      <a:pt x="374" y="191"/>
                    </a:lnTo>
                    <a:lnTo>
                      <a:pt x="378" y="168"/>
                    </a:lnTo>
                    <a:lnTo>
                      <a:pt x="362" y="161"/>
                    </a:lnTo>
                    <a:lnTo>
                      <a:pt x="308" y="161"/>
                    </a:lnTo>
                    <a:lnTo>
                      <a:pt x="276" y="149"/>
                    </a:lnTo>
                    <a:lnTo>
                      <a:pt x="272" y="125"/>
                    </a:lnTo>
                    <a:lnTo>
                      <a:pt x="296" y="84"/>
                    </a:lnTo>
                    <a:lnTo>
                      <a:pt x="338" y="44"/>
                    </a:lnTo>
                    <a:lnTo>
                      <a:pt x="340" y="32"/>
                    </a:lnTo>
                    <a:lnTo>
                      <a:pt x="31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6372225" y="4676776"/>
                <a:ext cx="1460500" cy="1038225"/>
              </a:xfrm>
              <a:custGeom>
                <a:avLst/>
                <a:gdLst>
                  <a:gd name="T0" fmla="*/ 95 w 920"/>
                  <a:gd name="T1" fmla="*/ 350 h 654"/>
                  <a:gd name="T2" fmla="*/ 111 w 920"/>
                  <a:gd name="T3" fmla="*/ 293 h 654"/>
                  <a:gd name="T4" fmla="*/ 62 w 920"/>
                  <a:gd name="T5" fmla="*/ 272 h 654"/>
                  <a:gd name="T6" fmla="*/ 0 w 920"/>
                  <a:gd name="T7" fmla="*/ 261 h 654"/>
                  <a:gd name="T8" fmla="*/ 18 w 920"/>
                  <a:gd name="T9" fmla="*/ 213 h 654"/>
                  <a:gd name="T10" fmla="*/ 63 w 920"/>
                  <a:gd name="T11" fmla="*/ 151 h 654"/>
                  <a:gd name="T12" fmla="*/ 36 w 920"/>
                  <a:gd name="T13" fmla="*/ 76 h 654"/>
                  <a:gd name="T14" fmla="*/ 22 w 920"/>
                  <a:gd name="T15" fmla="*/ 55 h 654"/>
                  <a:gd name="T16" fmla="*/ 60 w 920"/>
                  <a:gd name="T17" fmla="*/ 40 h 654"/>
                  <a:gd name="T18" fmla="*/ 84 w 920"/>
                  <a:gd name="T19" fmla="*/ 0 h 654"/>
                  <a:gd name="T20" fmla="*/ 129 w 920"/>
                  <a:gd name="T21" fmla="*/ 22 h 654"/>
                  <a:gd name="T22" fmla="*/ 135 w 920"/>
                  <a:gd name="T23" fmla="*/ 118 h 654"/>
                  <a:gd name="T24" fmla="*/ 170 w 920"/>
                  <a:gd name="T25" fmla="*/ 199 h 654"/>
                  <a:gd name="T26" fmla="*/ 219 w 920"/>
                  <a:gd name="T27" fmla="*/ 204 h 654"/>
                  <a:gd name="T28" fmla="*/ 231 w 920"/>
                  <a:gd name="T29" fmla="*/ 118 h 654"/>
                  <a:gd name="T30" fmla="*/ 287 w 920"/>
                  <a:gd name="T31" fmla="*/ 76 h 654"/>
                  <a:gd name="T32" fmla="*/ 376 w 920"/>
                  <a:gd name="T33" fmla="*/ 118 h 654"/>
                  <a:gd name="T34" fmla="*/ 445 w 920"/>
                  <a:gd name="T35" fmla="*/ 125 h 654"/>
                  <a:gd name="T36" fmla="*/ 459 w 920"/>
                  <a:gd name="T37" fmla="*/ 172 h 654"/>
                  <a:gd name="T38" fmla="*/ 505 w 920"/>
                  <a:gd name="T39" fmla="*/ 199 h 654"/>
                  <a:gd name="T40" fmla="*/ 544 w 920"/>
                  <a:gd name="T41" fmla="*/ 189 h 654"/>
                  <a:gd name="T42" fmla="*/ 579 w 920"/>
                  <a:gd name="T43" fmla="*/ 217 h 654"/>
                  <a:gd name="T44" fmla="*/ 658 w 920"/>
                  <a:gd name="T45" fmla="*/ 196 h 654"/>
                  <a:gd name="T46" fmla="*/ 748 w 920"/>
                  <a:gd name="T47" fmla="*/ 184 h 654"/>
                  <a:gd name="T48" fmla="*/ 772 w 920"/>
                  <a:gd name="T49" fmla="*/ 225 h 654"/>
                  <a:gd name="T50" fmla="*/ 868 w 920"/>
                  <a:gd name="T51" fmla="*/ 240 h 654"/>
                  <a:gd name="T52" fmla="*/ 886 w 920"/>
                  <a:gd name="T53" fmla="*/ 300 h 654"/>
                  <a:gd name="T54" fmla="*/ 920 w 920"/>
                  <a:gd name="T55" fmla="*/ 353 h 654"/>
                  <a:gd name="T56" fmla="*/ 877 w 920"/>
                  <a:gd name="T57" fmla="*/ 419 h 654"/>
                  <a:gd name="T58" fmla="*/ 874 w 920"/>
                  <a:gd name="T59" fmla="*/ 484 h 654"/>
                  <a:gd name="T60" fmla="*/ 829 w 920"/>
                  <a:gd name="T61" fmla="*/ 419 h 654"/>
                  <a:gd name="T62" fmla="*/ 787 w 920"/>
                  <a:gd name="T63" fmla="*/ 401 h 654"/>
                  <a:gd name="T64" fmla="*/ 721 w 920"/>
                  <a:gd name="T65" fmla="*/ 484 h 654"/>
                  <a:gd name="T66" fmla="*/ 640 w 920"/>
                  <a:gd name="T67" fmla="*/ 457 h 654"/>
                  <a:gd name="T68" fmla="*/ 533 w 920"/>
                  <a:gd name="T69" fmla="*/ 499 h 654"/>
                  <a:gd name="T70" fmla="*/ 469 w 920"/>
                  <a:gd name="T71" fmla="*/ 544 h 654"/>
                  <a:gd name="T72" fmla="*/ 438 w 920"/>
                  <a:gd name="T73" fmla="*/ 592 h 654"/>
                  <a:gd name="T74" fmla="*/ 358 w 920"/>
                  <a:gd name="T75" fmla="*/ 621 h 654"/>
                  <a:gd name="T76" fmla="*/ 298 w 920"/>
                  <a:gd name="T77" fmla="*/ 654 h 654"/>
                  <a:gd name="T78" fmla="*/ 140 w 920"/>
                  <a:gd name="T79" fmla="*/ 583 h 654"/>
                  <a:gd name="T80" fmla="*/ 174 w 920"/>
                  <a:gd name="T81" fmla="*/ 536 h 654"/>
                  <a:gd name="T82" fmla="*/ 173 w 920"/>
                  <a:gd name="T83" fmla="*/ 493 h 654"/>
                  <a:gd name="T84" fmla="*/ 161 w 920"/>
                  <a:gd name="T85" fmla="*/ 462 h 654"/>
                  <a:gd name="T86" fmla="*/ 143 w 920"/>
                  <a:gd name="T87" fmla="*/ 396 h 654"/>
                  <a:gd name="T88" fmla="*/ 85 w 920"/>
                  <a:gd name="T89" fmla="*/ 368 h 65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920"/>
                  <a:gd name="T136" fmla="*/ 0 h 654"/>
                  <a:gd name="T137" fmla="*/ 920 w 920"/>
                  <a:gd name="T138" fmla="*/ 654 h 654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920" h="654">
                    <a:moveTo>
                      <a:pt x="85" y="368"/>
                    </a:moveTo>
                    <a:lnTo>
                      <a:pt x="95" y="350"/>
                    </a:lnTo>
                    <a:lnTo>
                      <a:pt x="104" y="323"/>
                    </a:lnTo>
                    <a:lnTo>
                      <a:pt x="111" y="293"/>
                    </a:lnTo>
                    <a:lnTo>
                      <a:pt x="98" y="272"/>
                    </a:lnTo>
                    <a:lnTo>
                      <a:pt x="62" y="272"/>
                    </a:lnTo>
                    <a:lnTo>
                      <a:pt x="25" y="272"/>
                    </a:lnTo>
                    <a:lnTo>
                      <a:pt x="0" y="261"/>
                    </a:lnTo>
                    <a:lnTo>
                      <a:pt x="0" y="243"/>
                    </a:lnTo>
                    <a:lnTo>
                      <a:pt x="18" y="213"/>
                    </a:lnTo>
                    <a:lnTo>
                      <a:pt x="55" y="171"/>
                    </a:lnTo>
                    <a:lnTo>
                      <a:pt x="63" y="151"/>
                    </a:lnTo>
                    <a:lnTo>
                      <a:pt x="30" y="110"/>
                    </a:lnTo>
                    <a:lnTo>
                      <a:pt x="36" y="76"/>
                    </a:lnTo>
                    <a:lnTo>
                      <a:pt x="21" y="65"/>
                    </a:lnTo>
                    <a:lnTo>
                      <a:pt x="22" y="55"/>
                    </a:lnTo>
                    <a:lnTo>
                      <a:pt x="40" y="55"/>
                    </a:lnTo>
                    <a:lnTo>
                      <a:pt x="60" y="40"/>
                    </a:lnTo>
                    <a:lnTo>
                      <a:pt x="62" y="0"/>
                    </a:lnTo>
                    <a:lnTo>
                      <a:pt x="84" y="0"/>
                    </a:lnTo>
                    <a:lnTo>
                      <a:pt x="111" y="5"/>
                    </a:lnTo>
                    <a:lnTo>
                      <a:pt x="129" y="22"/>
                    </a:lnTo>
                    <a:lnTo>
                      <a:pt x="120" y="94"/>
                    </a:lnTo>
                    <a:lnTo>
                      <a:pt x="135" y="118"/>
                    </a:lnTo>
                    <a:lnTo>
                      <a:pt x="162" y="184"/>
                    </a:lnTo>
                    <a:lnTo>
                      <a:pt x="170" y="199"/>
                    </a:lnTo>
                    <a:lnTo>
                      <a:pt x="203" y="216"/>
                    </a:lnTo>
                    <a:lnTo>
                      <a:pt x="219" y="204"/>
                    </a:lnTo>
                    <a:lnTo>
                      <a:pt x="219" y="153"/>
                    </a:lnTo>
                    <a:lnTo>
                      <a:pt x="231" y="118"/>
                    </a:lnTo>
                    <a:lnTo>
                      <a:pt x="257" y="94"/>
                    </a:lnTo>
                    <a:lnTo>
                      <a:pt x="287" y="76"/>
                    </a:lnTo>
                    <a:lnTo>
                      <a:pt x="326" y="73"/>
                    </a:lnTo>
                    <a:lnTo>
                      <a:pt x="376" y="118"/>
                    </a:lnTo>
                    <a:lnTo>
                      <a:pt x="387" y="129"/>
                    </a:lnTo>
                    <a:lnTo>
                      <a:pt x="445" y="125"/>
                    </a:lnTo>
                    <a:lnTo>
                      <a:pt x="453" y="137"/>
                    </a:lnTo>
                    <a:lnTo>
                      <a:pt x="459" y="172"/>
                    </a:lnTo>
                    <a:lnTo>
                      <a:pt x="477" y="190"/>
                    </a:lnTo>
                    <a:lnTo>
                      <a:pt x="505" y="199"/>
                    </a:lnTo>
                    <a:lnTo>
                      <a:pt x="526" y="197"/>
                    </a:lnTo>
                    <a:lnTo>
                      <a:pt x="544" y="189"/>
                    </a:lnTo>
                    <a:lnTo>
                      <a:pt x="555" y="208"/>
                    </a:lnTo>
                    <a:lnTo>
                      <a:pt x="579" y="217"/>
                    </a:lnTo>
                    <a:lnTo>
                      <a:pt x="617" y="214"/>
                    </a:lnTo>
                    <a:lnTo>
                      <a:pt x="658" y="196"/>
                    </a:lnTo>
                    <a:lnTo>
                      <a:pt x="686" y="184"/>
                    </a:lnTo>
                    <a:lnTo>
                      <a:pt x="748" y="184"/>
                    </a:lnTo>
                    <a:lnTo>
                      <a:pt x="748" y="210"/>
                    </a:lnTo>
                    <a:lnTo>
                      <a:pt x="772" y="225"/>
                    </a:lnTo>
                    <a:lnTo>
                      <a:pt x="847" y="238"/>
                    </a:lnTo>
                    <a:lnTo>
                      <a:pt x="868" y="240"/>
                    </a:lnTo>
                    <a:lnTo>
                      <a:pt x="856" y="284"/>
                    </a:lnTo>
                    <a:lnTo>
                      <a:pt x="886" y="300"/>
                    </a:lnTo>
                    <a:lnTo>
                      <a:pt x="886" y="318"/>
                    </a:lnTo>
                    <a:lnTo>
                      <a:pt x="920" y="353"/>
                    </a:lnTo>
                    <a:lnTo>
                      <a:pt x="894" y="374"/>
                    </a:lnTo>
                    <a:lnTo>
                      <a:pt x="877" y="419"/>
                    </a:lnTo>
                    <a:lnTo>
                      <a:pt x="885" y="475"/>
                    </a:lnTo>
                    <a:lnTo>
                      <a:pt x="874" y="484"/>
                    </a:lnTo>
                    <a:lnTo>
                      <a:pt x="831" y="448"/>
                    </a:lnTo>
                    <a:lnTo>
                      <a:pt x="829" y="419"/>
                    </a:lnTo>
                    <a:lnTo>
                      <a:pt x="813" y="401"/>
                    </a:lnTo>
                    <a:lnTo>
                      <a:pt x="787" y="401"/>
                    </a:lnTo>
                    <a:lnTo>
                      <a:pt x="778" y="433"/>
                    </a:lnTo>
                    <a:lnTo>
                      <a:pt x="721" y="484"/>
                    </a:lnTo>
                    <a:lnTo>
                      <a:pt x="679" y="478"/>
                    </a:lnTo>
                    <a:lnTo>
                      <a:pt x="640" y="457"/>
                    </a:lnTo>
                    <a:lnTo>
                      <a:pt x="596" y="457"/>
                    </a:lnTo>
                    <a:lnTo>
                      <a:pt x="533" y="499"/>
                    </a:lnTo>
                    <a:lnTo>
                      <a:pt x="505" y="536"/>
                    </a:lnTo>
                    <a:lnTo>
                      <a:pt x="469" y="544"/>
                    </a:lnTo>
                    <a:lnTo>
                      <a:pt x="447" y="565"/>
                    </a:lnTo>
                    <a:lnTo>
                      <a:pt x="438" y="592"/>
                    </a:lnTo>
                    <a:lnTo>
                      <a:pt x="392" y="604"/>
                    </a:lnTo>
                    <a:lnTo>
                      <a:pt x="358" y="621"/>
                    </a:lnTo>
                    <a:lnTo>
                      <a:pt x="333" y="621"/>
                    </a:lnTo>
                    <a:lnTo>
                      <a:pt x="298" y="654"/>
                    </a:lnTo>
                    <a:lnTo>
                      <a:pt x="206" y="619"/>
                    </a:lnTo>
                    <a:lnTo>
                      <a:pt x="140" y="583"/>
                    </a:lnTo>
                    <a:lnTo>
                      <a:pt x="138" y="564"/>
                    </a:lnTo>
                    <a:lnTo>
                      <a:pt x="174" y="536"/>
                    </a:lnTo>
                    <a:lnTo>
                      <a:pt x="177" y="512"/>
                    </a:lnTo>
                    <a:lnTo>
                      <a:pt x="173" y="493"/>
                    </a:lnTo>
                    <a:lnTo>
                      <a:pt x="158" y="478"/>
                    </a:lnTo>
                    <a:lnTo>
                      <a:pt x="161" y="462"/>
                    </a:lnTo>
                    <a:lnTo>
                      <a:pt x="165" y="419"/>
                    </a:lnTo>
                    <a:lnTo>
                      <a:pt x="143" y="396"/>
                    </a:lnTo>
                    <a:lnTo>
                      <a:pt x="81" y="377"/>
                    </a:lnTo>
                    <a:lnTo>
                      <a:pt x="85" y="36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Freeform 6"/>
              <p:cNvSpPr>
                <a:spLocks/>
              </p:cNvSpPr>
              <p:nvPr/>
            </p:nvSpPr>
            <p:spPr bwMode="auto">
              <a:xfrm>
                <a:off x="7808913" y="4648201"/>
                <a:ext cx="1004887" cy="957263"/>
              </a:xfrm>
              <a:custGeom>
                <a:avLst/>
                <a:gdLst>
                  <a:gd name="T0" fmla="*/ 28 w 696"/>
                  <a:gd name="T1" fmla="*/ 372 h 663"/>
                  <a:gd name="T2" fmla="*/ 0 w 696"/>
                  <a:gd name="T3" fmla="*/ 338 h 663"/>
                  <a:gd name="T4" fmla="*/ 0 w 696"/>
                  <a:gd name="T5" fmla="*/ 315 h 663"/>
                  <a:gd name="T6" fmla="*/ 33 w 696"/>
                  <a:gd name="T7" fmla="*/ 297 h 663"/>
                  <a:gd name="T8" fmla="*/ 69 w 696"/>
                  <a:gd name="T9" fmla="*/ 246 h 663"/>
                  <a:gd name="T10" fmla="*/ 96 w 696"/>
                  <a:gd name="T11" fmla="*/ 223 h 663"/>
                  <a:gd name="T12" fmla="*/ 132 w 696"/>
                  <a:gd name="T13" fmla="*/ 223 h 663"/>
                  <a:gd name="T14" fmla="*/ 187 w 696"/>
                  <a:gd name="T15" fmla="*/ 204 h 663"/>
                  <a:gd name="T16" fmla="*/ 226 w 696"/>
                  <a:gd name="T17" fmla="*/ 181 h 663"/>
                  <a:gd name="T18" fmla="*/ 226 w 696"/>
                  <a:gd name="T19" fmla="*/ 156 h 663"/>
                  <a:gd name="T20" fmla="*/ 199 w 696"/>
                  <a:gd name="T21" fmla="*/ 114 h 663"/>
                  <a:gd name="T22" fmla="*/ 192 w 696"/>
                  <a:gd name="T23" fmla="*/ 97 h 663"/>
                  <a:gd name="T24" fmla="*/ 209 w 696"/>
                  <a:gd name="T25" fmla="*/ 80 h 663"/>
                  <a:gd name="T26" fmla="*/ 249 w 696"/>
                  <a:gd name="T27" fmla="*/ 67 h 663"/>
                  <a:gd name="T28" fmla="*/ 283 w 696"/>
                  <a:gd name="T29" fmla="*/ 67 h 663"/>
                  <a:gd name="T30" fmla="*/ 326 w 696"/>
                  <a:gd name="T31" fmla="*/ 75 h 663"/>
                  <a:gd name="T32" fmla="*/ 391 w 696"/>
                  <a:gd name="T33" fmla="*/ 79 h 663"/>
                  <a:gd name="T34" fmla="*/ 424 w 696"/>
                  <a:gd name="T35" fmla="*/ 61 h 663"/>
                  <a:gd name="T36" fmla="*/ 436 w 696"/>
                  <a:gd name="T37" fmla="*/ 33 h 663"/>
                  <a:gd name="T38" fmla="*/ 465 w 696"/>
                  <a:gd name="T39" fmla="*/ 18 h 663"/>
                  <a:gd name="T40" fmla="*/ 484 w 696"/>
                  <a:gd name="T41" fmla="*/ 0 h 663"/>
                  <a:gd name="T42" fmla="*/ 505 w 696"/>
                  <a:gd name="T43" fmla="*/ 7 h 663"/>
                  <a:gd name="T44" fmla="*/ 548 w 696"/>
                  <a:gd name="T45" fmla="*/ 51 h 663"/>
                  <a:gd name="T46" fmla="*/ 594 w 696"/>
                  <a:gd name="T47" fmla="*/ 55 h 663"/>
                  <a:gd name="T48" fmla="*/ 603 w 696"/>
                  <a:gd name="T49" fmla="*/ 69 h 663"/>
                  <a:gd name="T50" fmla="*/ 633 w 696"/>
                  <a:gd name="T51" fmla="*/ 69 h 663"/>
                  <a:gd name="T52" fmla="*/ 628 w 696"/>
                  <a:gd name="T53" fmla="*/ 92 h 663"/>
                  <a:gd name="T54" fmla="*/ 576 w 696"/>
                  <a:gd name="T55" fmla="*/ 126 h 663"/>
                  <a:gd name="T56" fmla="*/ 576 w 696"/>
                  <a:gd name="T57" fmla="*/ 140 h 663"/>
                  <a:gd name="T58" fmla="*/ 612 w 696"/>
                  <a:gd name="T59" fmla="*/ 205 h 663"/>
                  <a:gd name="T60" fmla="*/ 614 w 696"/>
                  <a:gd name="T61" fmla="*/ 235 h 663"/>
                  <a:gd name="T62" fmla="*/ 595 w 696"/>
                  <a:gd name="T63" fmla="*/ 291 h 663"/>
                  <a:gd name="T64" fmla="*/ 597 w 696"/>
                  <a:gd name="T65" fmla="*/ 322 h 663"/>
                  <a:gd name="T66" fmla="*/ 603 w 696"/>
                  <a:gd name="T67" fmla="*/ 354 h 663"/>
                  <a:gd name="T68" fmla="*/ 610 w 696"/>
                  <a:gd name="T69" fmla="*/ 403 h 663"/>
                  <a:gd name="T70" fmla="*/ 588 w 696"/>
                  <a:gd name="T71" fmla="*/ 417 h 663"/>
                  <a:gd name="T72" fmla="*/ 568 w 696"/>
                  <a:gd name="T73" fmla="*/ 413 h 663"/>
                  <a:gd name="T74" fmla="*/ 559 w 696"/>
                  <a:gd name="T75" fmla="*/ 397 h 663"/>
                  <a:gd name="T76" fmla="*/ 497 w 696"/>
                  <a:gd name="T77" fmla="*/ 398 h 663"/>
                  <a:gd name="T78" fmla="*/ 457 w 696"/>
                  <a:gd name="T79" fmla="*/ 429 h 663"/>
                  <a:gd name="T80" fmla="*/ 393 w 696"/>
                  <a:gd name="T81" fmla="*/ 421 h 663"/>
                  <a:gd name="T82" fmla="*/ 385 w 696"/>
                  <a:gd name="T83" fmla="*/ 473 h 663"/>
                  <a:gd name="T84" fmla="*/ 368 w 696"/>
                  <a:gd name="T85" fmla="*/ 495 h 663"/>
                  <a:gd name="T86" fmla="*/ 328 w 696"/>
                  <a:gd name="T87" fmla="*/ 501 h 663"/>
                  <a:gd name="T88" fmla="*/ 298 w 696"/>
                  <a:gd name="T89" fmla="*/ 532 h 663"/>
                  <a:gd name="T90" fmla="*/ 294 w 696"/>
                  <a:gd name="T91" fmla="*/ 569 h 663"/>
                  <a:gd name="T92" fmla="*/ 259 w 696"/>
                  <a:gd name="T93" fmla="*/ 589 h 663"/>
                  <a:gd name="T94" fmla="*/ 214 w 696"/>
                  <a:gd name="T95" fmla="*/ 585 h 663"/>
                  <a:gd name="T96" fmla="*/ 194 w 696"/>
                  <a:gd name="T97" fmla="*/ 603 h 663"/>
                  <a:gd name="T98" fmla="*/ 174 w 696"/>
                  <a:gd name="T99" fmla="*/ 603 h 663"/>
                  <a:gd name="T100" fmla="*/ 175 w 696"/>
                  <a:gd name="T101" fmla="*/ 569 h 663"/>
                  <a:gd name="T102" fmla="*/ 154 w 696"/>
                  <a:gd name="T103" fmla="*/ 526 h 663"/>
                  <a:gd name="T104" fmla="*/ 132 w 696"/>
                  <a:gd name="T105" fmla="*/ 476 h 663"/>
                  <a:gd name="T106" fmla="*/ 120 w 696"/>
                  <a:gd name="T107" fmla="*/ 442 h 663"/>
                  <a:gd name="T108" fmla="*/ 86 w 696"/>
                  <a:gd name="T109" fmla="*/ 401 h 663"/>
                  <a:gd name="T110" fmla="*/ 53 w 696"/>
                  <a:gd name="T111" fmla="*/ 374 h 663"/>
                  <a:gd name="T112" fmla="*/ 28 w 696"/>
                  <a:gd name="T113" fmla="*/ 372 h 66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696"/>
                  <a:gd name="T172" fmla="*/ 0 h 663"/>
                  <a:gd name="T173" fmla="*/ 696 w 696"/>
                  <a:gd name="T174" fmla="*/ 663 h 66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696" h="663">
                    <a:moveTo>
                      <a:pt x="31" y="409"/>
                    </a:moveTo>
                    <a:cubicBezTo>
                      <a:pt x="0" y="372"/>
                      <a:pt x="0" y="372"/>
                      <a:pt x="0" y="372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36" y="327"/>
                      <a:pt x="36" y="327"/>
                      <a:pt x="36" y="327"/>
                    </a:cubicBezTo>
                    <a:cubicBezTo>
                      <a:pt x="76" y="271"/>
                      <a:pt x="76" y="271"/>
                      <a:pt x="76" y="271"/>
                    </a:cubicBezTo>
                    <a:cubicBezTo>
                      <a:pt x="106" y="245"/>
                      <a:pt x="106" y="245"/>
                      <a:pt x="106" y="245"/>
                    </a:cubicBezTo>
                    <a:cubicBezTo>
                      <a:pt x="145" y="245"/>
                      <a:pt x="145" y="245"/>
                      <a:pt x="145" y="245"/>
                    </a:cubicBezTo>
                    <a:cubicBezTo>
                      <a:pt x="206" y="224"/>
                      <a:pt x="206" y="224"/>
                      <a:pt x="206" y="224"/>
                    </a:cubicBezTo>
                    <a:cubicBezTo>
                      <a:pt x="248" y="199"/>
                      <a:pt x="248" y="199"/>
                      <a:pt x="248" y="199"/>
                    </a:cubicBezTo>
                    <a:cubicBezTo>
                      <a:pt x="248" y="171"/>
                      <a:pt x="248" y="171"/>
                      <a:pt x="248" y="171"/>
                    </a:cubicBezTo>
                    <a:cubicBezTo>
                      <a:pt x="219" y="125"/>
                      <a:pt x="219" y="125"/>
                      <a:pt x="219" y="125"/>
                    </a:cubicBezTo>
                    <a:cubicBezTo>
                      <a:pt x="211" y="107"/>
                      <a:pt x="211" y="107"/>
                      <a:pt x="211" y="107"/>
                    </a:cubicBezTo>
                    <a:cubicBezTo>
                      <a:pt x="230" y="88"/>
                      <a:pt x="230" y="88"/>
                      <a:pt x="230" y="88"/>
                    </a:cubicBezTo>
                    <a:cubicBezTo>
                      <a:pt x="274" y="74"/>
                      <a:pt x="274" y="74"/>
                      <a:pt x="274" y="74"/>
                    </a:cubicBezTo>
                    <a:cubicBezTo>
                      <a:pt x="311" y="74"/>
                      <a:pt x="311" y="74"/>
                      <a:pt x="311" y="74"/>
                    </a:cubicBezTo>
                    <a:cubicBezTo>
                      <a:pt x="311" y="74"/>
                      <a:pt x="354" y="80"/>
                      <a:pt x="358" y="82"/>
                    </a:cubicBezTo>
                    <a:cubicBezTo>
                      <a:pt x="361" y="84"/>
                      <a:pt x="430" y="87"/>
                      <a:pt x="430" y="87"/>
                    </a:cubicBezTo>
                    <a:cubicBezTo>
                      <a:pt x="466" y="67"/>
                      <a:pt x="466" y="67"/>
                      <a:pt x="466" y="67"/>
                    </a:cubicBezTo>
                    <a:cubicBezTo>
                      <a:pt x="479" y="36"/>
                      <a:pt x="479" y="36"/>
                      <a:pt x="479" y="36"/>
                    </a:cubicBezTo>
                    <a:cubicBezTo>
                      <a:pt x="511" y="20"/>
                      <a:pt x="511" y="20"/>
                      <a:pt x="511" y="20"/>
                    </a:cubicBezTo>
                    <a:cubicBezTo>
                      <a:pt x="532" y="0"/>
                      <a:pt x="532" y="0"/>
                      <a:pt x="532" y="0"/>
                    </a:cubicBezTo>
                    <a:cubicBezTo>
                      <a:pt x="555" y="8"/>
                      <a:pt x="555" y="8"/>
                      <a:pt x="555" y="8"/>
                    </a:cubicBezTo>
                    <a:cubicBezTo>
                      <a:pt x="602" y="56"/>
                      <a:pt x="602" y="56"/>
                      <a:pt x="602" y="56"/>
                    </a:cubicBezTo>
                    <a:cubicBezTo>
                      <a:pt x="653" y="60"/>
                      <a:pt x="653" y="60"/>
                      <a:pt x="653" y="60"/>
                    </a:cubicBezTo>
                    <a:cubicBezTo>
                      <a:pt x="663" y="76"/>
                      <a:pt x="663" y="76"/>
                      <a:pt x="663" y="76"/>
                    </a:cubicBezTo>
                    <a:cubicBezTo>
                      <a:pt x="696" y="76"/>
                      <a:pt x="696" y="76"/>
                      <a:pt x="696" y="76"/>
                    </a:cubicBezTo>
                    <a:cubicBezTo>
                      <a:pt x="691" y="101"/>
                      <a:pt x="691" y="101"/>
                      <a:pt x="691" y="101"/>
                    </a:cubicBezTo>
                    <a:cubicBezTo>
                      <a:pt x="633" y="138"/>
                      <a:pt x="633" y="138"/>
                      <a:pt x="633" y="138"/>
                    </a:cubicBezTo>
                    <a:cubicBezTo>
                      <a:pt x="633" y="154"/>
                      <a:pt x="633" y="154"/>
                      <a:pt x="633" y="154"/>
                    </a:cubicBezTo>
                    <a:cubicBezTo>
                      <a:pt x="673" y="225"/>
                      <a:pt x="673" y="225"/>
                      <a:pt x="673" y="225"/>
                    </a:cubicBezTo>
                    <a:cubicBezTo>
                      <a:pt x="673" y="225"/>
                      <a:pt x="677" y="255"/>
                      <a:pt x="675" y="258"/>
                    </a:cubicBezTo>
                    <a:cubicBezTo>
                      <a:pt x="673" y="261"/>
                      <a:pt x="654" y="320"/>
                      <a:pt x="654" y="320"/>
                    </a:cubicBezTo>
                    <a:cubicBezTo>
                      <a:pt x="656" y="354"/>
                      <a:pt x="656" y="354"/>
                      <a:pt x="656" y="354"/>
                    </a:cubicBezTo>
                    <a:cubicBezTo>
                      <a:pt x="663" y="389"/>
                      <a:pt x="663" y="389"/>
                      <a:pt x="663" y="389"/>
                    </a:cubicBezTo>
                    <a:cubicBezTo>
                      <a:pt x="671" y="443"/>
                      <a:pt x="671" y="443"/>
                      <a:pt x="671" y="443"/>
                    </a:cubicBezTo>
                    <a:cubicBezTo>
                      <a:pt x="647" y="459"/>
                      <a:pt x="647" y="459"/>
                      <a:pt x="647" y="459"/>
                    </a:cubicBezTo>
                    <a:cubicBezTo>
                      <a:pt x="624" y="454"/>
                      <a:pt x="624" y="454"/>
                      <a:pt x="624" y="454"/>
                    </a:cubicBezTo>
                    <a:cubicBezTo>
                      <a:pt x="615" y="436"/>
                      <a:pt x="615" y="436"/>
                      <a:pt x="615" y="436"/>
                    </a:cubicBezTo>
                    <a:cubicBezTo>
                      <a:pt x="615" y="436"/>
                      <a:pt x="546" y="435"/>
                      <a:pt x="546" y="438"/>
                    </a:cubicBezTo>
                    <a:cubicBezTo>
                      <a:pt x="546" y="440"/>
                      <a:pt x="503" y="472"/>
                      <a:pt x="503" y="472"/>
                    </a:cubicBezTo>
                    <a:cubicBezTo>
                      <a:pt x="432" y="463"/>
                      <a:pt x="432" y="463"/>
                      <a:pt x="432" y="463"/>
                    </a:cubicBezTo>
                    <a:cubicBezTo>
                      <a:pt x="423" y="520"/>
                      <a:pt x="423" y="520"/>
                      <a:pt x="423" y="520"/>
                    </a:cubicBezTo>
                    <a:cubicBezTo>
                      <a:pt x="405" y="544"/>
                      <a:pt x="405" y="544"/>
                      <a:pt x="405" y="544"/>
                    </a:cubicBezTo>
                    <a:cubicBezTo>
                      <a:pt x="405" y="544"/>
                      <a:pt x="365" y="551"/>
                      <a:pt x="361" y="551"/>
                    </a:cubicBezTo>
                    <a:cubicBezTo>
                      <a:pt x="358" y="551"/>
                      <a:pt x="328" y="585"/>
                      <a:pt x="328" y="585"/>
                    </a:cubicBezTo>
                    <a:cubicBezTo>
                      <a:pt x="323" y="626"/>
                      <a:pt x="323" y="626"/>
                      <a:pt x="323" y="626"/>
                    </a:cubicBezTo>
                    <a:cubicBezTo>
                      <a:pt x="285" y="648"/>
                      <a:pt x="285" y="648"/>
                      <a:pt x="285" y="648"/>
                    </a:cubicBezTo>
                    <a:cubicBezTo>
                      <a:pt x="235" y="643"/>
                      <a:pt x="235" y="643"/>
                      <a:pt x="235" y="643"/>
                    </a:cubicBezTo>
                    <a:cubicBezTo>
                      <a:pt x="213" y="663"/>
                      <a:pt x="213" y="663"/>
                      <a:pt x="213" y="663"/>
                    </a:cubicBezTo>
                    <a:cubicBezTo>
                      <a:pt x="191" y="663"/>
                      <a:pt x="191" y="663"/>
                      <a:pt x="191" y="663"/>
                    </a:cubicBezTo>
                    <a:cubicBezTo>
                      <a:pt x="192" y="626"/>
                      <a:pt x="192" y="626"/>
                      <a:pt x="192" y="626"/>
                    </a:cubicBezTo>
                    <a:cubicBezTo>
                      <a:pt x="169" y="578"/>
                      <a:pt x="169" y="578"/>
                      <a:pt x="169" y="578"/>
                    </a:cubicBezTo>
                    <a:cubicBezTo>
                      <a:pt x="145" y="523"/>
                      <a:pt x="145" y="523"/>
                      <a:pt x="145" y="523"/>
                    </a:cubicBezTo>
                    <a:cubicBezTo>
                      <a:pt x="132" y="486"/>
                      <a:pt x="132" y="486"/>
                      <a:pt x="132" y="486"/>
                    </a:cubicBezTo>
                    <a:cubicBezTo>
                      <a:pt x="132" y="486"/>
                      <a:pt x="98" y="442"/>
                      <a:pt x="95" y="441"/>
                    </a:cubicBezTo>
                    <a:cubicBezTo>
                      <a:pt x="93" y="440"/>
                      <a:pt x="66" y="413"/>
                      <a:pt x="58" y="411"/>
                    </a:cubicBezTo>
                    <a:cubicBezTo>
                      <a:pt x="50" y="409"/>
                      <a:pt x="31" y="409"/>
                      <a:pt x="31" y="40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Freeform 7"/>
              <p:cNvSpPr>
                <a:spLocks/>
              </p:cNvSpPr>
              <p:nvPr/>
            </p:nvSpPr>
            <p:spPr bwMode="auto">
              <a:xfrm>
                <a:off x="7550150" y="3308351"/>
                <a:ext cx="1012825" cy="1819275"/>
              </a:xfrm>
              <a:custGeom>
                <a:avLst/>
                <a:gdLst>
                  <a:gd name="T0" fmla="*/ 131 w 701"/>
                  <a:gd name="T1" fmla="*/ 1137 h 1259"/>
                  <a:gd name="T2" fmla="*/ 39 w 701"/>
                  <a:gd name="T3" fmla="*/ 1070 h 1259"/>
                  <a:gd name="T4" fmla="*/ 21 w 701"/>
                  <a:gd name="T5" fmla="*/ 1031 h 1259"/>
                  <a:gd name="T6" fmla="*/ 42 w 701"/>
                  <a:gd name="T7" fmla="*/ 897 h 1259"/>
                  <a:gd name="T8" fmla="*/ 21 w 701"/>
                  <a:gd name="T9" fmla="*/ 745 h 1259"/>
                  <a:gd name="T10" fmla="*/ 0 w 701"/>
                  <a:gd name="T11" fmla="*/ 684 h 1259"/>
                  <a:gd name="T12" fmla="*/ 92 w 701"/>
                  <a:gd name="T13" fmla="*/ 653 h 1259"/>
                  <a:gd name="T14" fmla="*/ 82 w 701"/>
                  <a:gd name="T15" fmla="*/ 535 h 1259"/>
                  <a:gd name="T16" fmla="*/ 141 w 701"/>
                  <a:gd name="T17" fmla="*/ 495 h 1259"/>
                  <a:gd name="T18" fmla="*/ 236 w 701"/>
                  <a:gd name="T19" fmla="*/ 544 h 1259"/>
                  <a:gd name="T20" fmla="*/ 249 w 701"/>
                  <a:gd name="T21" fmla="*/ 467 h 1259"/>
                  <a:gd name="T22" fmla="*/ 214 w 701"/>
                  <a:gd name="T23" fmla="*/ 397 h 1259"/>
                  <a:gd name="T24" fmla="*/ 244 w 701"/>
                  <a:gd name="T25" fmla="*/ 314 h 1259"/>
                  <a:gd name="T26" fmla="*/ 337 w 701"/>
                  <a:gd name="T27" fmla="*/ 290 h 1259"/>
                  <a:gd name="T28" fmla="*/ 337 w 701"/>
                  <a:gd name="T29" fmla="*/ 214 h 1259"/>
                  <a:gd name="T30" fmla="*/ 296 w 701"/>
                  <a:gd name="T31" fmla="*/ 134 h 1259"/>
                  <a:gd name="T32" fmla="*/ 379 w 701"/>
                  <a:gd name="T33" fmla="*/ 46 h 1259"/>
                  <a:gd name="T34" fmla="*/ 423 w 701"/>
                  <a:gd name="T35" fmla="*/ 11 h 1259"/>
                  <a:gd name="T36" fmla="*/ 431 w 701"/>
                  <a:gd name="T37" fmla="*/ 56 h 1259"/>
                  <a:gd name="T38" fmla="*/ 369 w 701"/>
                  <a:gd name="T39" fmla="*/ 219 h 1259"/>
                  <a:gd name="T40" fmla="*/ 414 w 701"/>
                  <a:gd name="T41" fmla="*/ 259 h 1259"/>
                  <a:gd name="T42" fmla="*/ 401 w 701"/>
                  <a:gd name="T43" fmla="*/ 317 h 1259"/>
                  <a:gd name="T44" fmla="*/ 490 w 701"/>
                  <a:gd name="T45" fmla="*/ 309 h 1259"/>
                  <a:gd name="T46" fmla="*/ 542 w 701"/>
                  <a:gd name="T47" fmla="*/ 326 h 1259"/>
                  <a:gd name="T48" fmla="*/ 601 w 701"/>
                  <a:gd name="T49" fmla="*/ 305 h 1259"/>
                  <a:gd name="T50" fmla="*/ 634 w 701"/>
                  <a:gd name="T51" fmla="*/ 351 h 1259"/>
                  <a:gd name="T52" fmla="*/ 514 w 701"/>
                  <a:gd name="T53" fmla="*/ 380 h 1259"/>
                  <a:gd name="T54" fmla="*/ 508 w 701"/>
                  <a:gd name="T55" fmla="*/ 458 h 1259"/>
                  <a:gd name="T56" fmla="*/ 575 w 701"/>
                  <a:gd name="T57" fmla="*/ 492 h 1259"/>
                  <a:gd name="T58" fmla="*/ 564 w 701"/>
                  <a:gd name="T59" fmla="*/ 582 h 1259"/>
                  <a:gd name="T60" fmla="*/ 541 w 701"/>
                  <a:gd name="T61" fmla="*/ 656 h 1259"/>
                  <a:gd name="T62" fmla="*/ 533 w 701"/>
                  <a:gd name="T63" fmla="*/ 720 h 1259"/>
                  <a:gd name="T64" fmla="*/ 573 w 701"/>
                  <a:gd name="T65" fmla="*/ 749 h 1259"/>
                  <a:gd name="T66" fmla="*/ 586 w 701"/>
                  <a:gd name="T67" fmla="*/ 803 h 1259"/>
                  <a:gd name="T68" fmla="*/ 627 w 701"/>
                  <a:gd name="T69" fmla="*/ 839 h 1259"/>
                  <a:gd name="T70" fmla="*/ 582 w 701"/>
                  <a:gd name="T71" fmla="*/ 872 h 1259"/>
                  <a:gd name="T72" fmla="*/ 549 w 701"/>
                  <a:gd name="T73" fmla="*/ 906 h 1259"/>
                  <a:gd name="T74" fmla="*/ 476 w 701"/>
                  <a:gd name="T75" fmla="*/ 898 h 1259"/>
                  <a:gd name="T76" fmla="*/ 399 w 701"/>
                  <a:gd name="T77" fmla="*/ 901 h 1259"/>
                  <a:gd name="T78" fmla="*/ 341 w 701"/>
                  <a:gd name="T79" fmla="*/ 949 h 1259"/>
                  <a:gd name="T80" fmla="*/ 374 w 701"/>
                  <a:gd name="T81" fmla="*/ 1020 h 1259"/>
                  <a:gd name="T82" fmla="*/ 300 w 701"/>
                  <a:gd name="T83" fmla="*/ 1052 h 1259"/>
                  <a:gd name="T84" fmla="*/ 234 w 701"/>
                  <a:gd name="T85" fmla="*/ 1072 h 1259"/>
                  <a:gd name="T86" fmla="*/ 194 w 701"/>
                  <a:gd name="T87" fmla="*/ 1131 h 1259"/>
                  <a:gd name="T88" fmla="*/ 157 w 701"/>
                  <a:gd name="T89" fmla="*/ 1146 h 125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701"/>
                  <a:gd name="T136" fmla="*/ 0 h 1259"/>
                  <a:gd name="T137" fmla="*/ 701 w 701"/>
                  <a:gd name="T138" fmla="*/ 1259 h 125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701" h="1259">
                    <a:moveTo>
                      <a:pt x="172" y="1259"/>
                    </a:moveTo>
                    <a:cubicBezTo>
                      <a:pt x="144" y="1249"/>
                      <a:pt x="144" y="1249"/>
                      <a:pt x="144" y="1249"/>
                    </a:cubicBezTo>
                    <a:cubicBezTo>
                      <a:pt x="158" y="1199"/>
                      <a:pt x="158" y="1199"/>
                      <a:pt x="158" y="1199"/>
                    </a:cubicBezTo>
                    <a:cubicBezTo>
                      <a:pt x="43" y="1176"/>
                      <a:pt x="43" y="1176"/>
                      <a:pt x="43" y="1176"/>
                    </a:cubicBezTo>
                    <a:cubicBezTo>
                      <a:pt x="29" y="1165"/>
                      <a:pt x="29" y="1165"/>
                      <a:pt x="29" y="1165"/>
                    </a:cubicBezTo>
                    <a:cubicBezTo>
                      <a:pt x="23" y="1133"/>
                      <a:pt x="23" y="1133"/>
                      <a:pt x="23" y="1133"/>
                    </a:cubicBezTo>
                    <a:cubicBezTo>
                      <a:pt x="39" y="1095"/>
                      <a:pt x="39" y="1095"/>
                      <a:pt x="39" y="1095"/>
                    </a:cubicBezTo>
                    <a:cubicBezTo>
                      <a:pt x="46" y="985"/>
                      <a:pt x="46" y="985"/>
                      <a:pt x="46" y="985"/>
                    </a:cubicBezTo>
                    <a:cubicBezTo>
                      <a:pt x="60" y="887"/>
                      <a:pt x="60" y="887"/>
                      <a:pt x="60" y="887"/>
                    </a:cubicBezTo>
                    <a:cubicBezTo>
                      <a:pt x="23" y="819"/>
                      <a:pt x="23" y="819"/>
                      <a:pt x="23" y="819"/>
                    </a:cubicBezTo>
                    <a:cubicBezTo>
                      <a:pt x="3" y="791"/>
                      <a:pt x="3" y="791"/>
                      <a:pt x="3" y="791"/>
                    </a:cubicBezTo>
                    <a:cubicBezTo>
                      <a:pt x="0" y="751"/>
                      <a:pt x="0" y="751"/>
                      <a:pt x="0" y="751"/>
                    </a:cubicBezTo>
                    <a:cubicBezTo>
                      <a:pt x="40" y="734"/>
                      <a:pt x="40" y="734"/>
                      <a:pt x="40" y="734"/>
                    </a:cubicBezTo>
                    <a:cubicBezTo>
                      <a:pt x="101" y="717"/>
                      <a:pt x="101" y="717"/>
                      <a:pt x="101" y="717"/>
                    </a:cubicBezTo>
                    <a:cubicBezTo>
                      <a:pt x="104" y="613"/>
                      <a:pt x="104" y="613"/>
                      <a:pt x="104" y="613"/>
                    </a:cubicBezTo>
                    <a:cubicBezTo>
                      <a:pt x="104" y="613"/>
                      <a:pt x="90" y="594"/>
                      <a:pt x="90" y="588"/>
                    </a:cubicBezTo>
                    <a:cubicBezTo>
                      <a:pt x="90" y="582"/>
                      <a:pt x="92" y="551"/>
                      <a:pt x="92" y="551"/>
                    </a:cubicBezTo>
                    <a:cubicBezTo>
                      <a:pt x="155" y="544"/>
                      <a:pt x="155" y="544"/>
                      <a:pt x="155" y="544"/>
                    </a:cubicBezTo>
                    <a:cubicBezTo>
                      <a:pt x="193" y="577"/>
                      <a:pt x="193" y="577"/>
                      <a:pt x="193" y="577"/>
                    </a:cubicBezTo>
                    <a:cubicBezTo>
                      <a:pt x="259" y="598"/>
                      <a:pt x="259" y="598"/>
                      <a:pt x="259" y="598"/>
                    </a:cubicBezTo>
                    <a:cubicBezTo>
                      <a:pt x="279" y="570"/>
                      <a:pt x="279" y="570"/>
                      <a:pt x="279" y="570"/>
                    </a:cubicBezTo>
                    <a:cubicBezTo>
                      <a:pt x="274" y="513"/>
                      <a:pt x="274" y="513"/>
                      <a:pt x="274" y="513"/>
                    </a:cubicBezTo>
                    <a:cubicBezTo>
                      <a:pt x="241" y="451"/>
                      <a:pt x="241" y="451"/>
                      <a:pt x="241" y="451"/>
                    </a:cubicBezTo>
                    <a:cubicBezTo>
                      <a:pt x="235" y="436"/>
                      <a:pt x="235" y="436"/>
                      <a:pt x="235" y="436"/>
                    </a:cubicBezTo>
                    <a:cubicBezTo>
                      <a:pt x="250" y="374"/>
                      <a:pt x="250" y="374"/>
                      <a:pt x="250" y="374"/>
                    </a:cubicBezTo>
                    <a:cubicBezTo>
                      <a:pt x="268" y="345"/>
                      <a:pt x="268" y="345"/>
                      <a:pt x="268" y="345"/>
                    </a:cubicBezTo>
                    <a:cubicBezTo>
                      <a:pt x="359" y="345"/>
                      <a:pt x="359" y="345"/>
                      <a:pt x="359" y="345"/>
                    </a:cubicBezTo>
                    <a:cubicBezTo>
                      <a:pt x="370" y="319"/>
                      <a:pt x="370" y="319"/>
                      <a:pt x="370" y="319"/>
                    </a:cubicBezTo>
                    <a:cubicBezTo>
                      <a:pt x="370" y="258"/>
                      <a:pt x="370" y="258"/>
                      <a:pt x="370" y="258"/>
                    </a:cubicBezTo>
                    <a:cubicBezTo>
                      <a:pt x="370" y="235"/>
                      <a:pt x="370" y="235"/>
                      <a:pt x="370" y="235"/>
                    </a:cubicBezTo>
                    <a:cubicBezTo>
                      <a:pt x="328" y="176"/>
                      <a:pt x="328" y="176"/>
                      <a:pt x="328" y="176"/>
                    </a:cubicBezTo>
                    <a:cubicBezTo>
                      <a:pt x="325" y="147"/>
                      <a:pt x="325" y="147"/>
                      <a:pt x="325" y="147"/>
                    </a:cubicBezTo>
                    <a:cubicBezTo>
                      <a:pt x="361" y="122"/>
                      <a:pt x="361" y="122"/>
                      <a:pt x="361" y="122"/>
                    </a:cubicBezTo>
                    <a:cubicBezTo>
                      <a:pt x="416" y="50"/>
                      <a:pt x="416" y="50"/>
                      <a:pt x="416" y="50"/>
                    </a:cubicBezTo>
                    <a:cubicBezTo>
                      <a:pt x="448" y="0"/>
                      <a:pt x="448" y="0"/>
                      <a:pt x="448" y="0"/>
                    </a:cubicBezTo>
                    <a:cubicBezTo>
                      <a:pt x="465" y="12"/>
                      <a:pt x="465" y="12"/>
                      <a:pt x="465" y="12"/>
                    </a:cubicBezTo>
                    <a:cubicBezTo>
                      <a:pt x="454" y="44"/>
                      <a:pt x="454" y="44"/>
                      <a:pt x="454" y="44"/>
                    </a:cubicBezTo>
                    <a:cubicBezTo>
                      <a:pt x="474" y="61"/>
                      <a:pt x="474" y="61"/>
                      <a:pt x="474" y="61"/>
                    </a:cubicBezTo>
                    <a:cubicBezTo>
                      <a:pt x="469" y="186"/>
                      <a:pt x="469" y="186"/>
                      <a:pt x="469" y="186"/>
                    </a:cubicBezTo>
                    <a:cubicBezTo>
                      <a:pt x="405" y="241"/>
                      <a:pt x="405" y="241"/>
                      <a:pt x="405" y="241"/>
                    </a:cubicBezTo>
                    <a:cubicBezTo>
                      <a:pt x="405" y="255"/>
                      <a:pt x="405" y="255"/>
                      <a:pt x="405" y="255"/>
                    </a:cubicBezTo>
                    <a:cubicBezTo>
                      <a:pt x="405" y="255"/>
                      <a:pt x="457" y="283"/>
                      <a:pt x="455" y="284"/>
                    </a:cubicBezTo>
                    <a:cubicBezTo>
                      <a:pt x="453" y="284"/>
                      <a:pt x="423" y="312"/>
                      <a:pt x="423" y="312"/>
                    </a:cubicBezTo>
                    <a:cubicBezTo>
                      <a:pt x="423" y="312"/>
                      <a:pt x="438" y="347"/>
                      <a:pt x="441" y="348"/>
                    </a:cubicBezTo>
                    <a:cubicBezTo>
                      <a:pt x="443" y="350"/>
                      <a:pt x="507" y="353"/>
                      <a:pt x="507" y="353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73" y="357"/>
                      <a:pt x="573" y="357"/>
                      <a:pt x="573" y="357"/>
                    </a:cubicBezTo>
                    <a:cubicBezTo>
                      <a:pt x="573" y="357"/>
                      <a:pt x="592" y="359"/>
                      <a:pt x="595" y="358"/>
                    </a:cubicBezTo>
                    <a:cubicBezTo>
                      <a:pt x="598" y="357"/>
                      <a:pt x="611" y="341"/>
                      <a:pt x="611" y="341"/>
                    </a:cubicBezTo>
                    <a:cubicBezTo>
                      <a:pt x="611" y="341"/>
                      <a:pt x="657" y="335"/>
                      <a:pt x="660" y="335"/>
                    </a:cubicBezTo>
                    <a:cubicBezTo>
                      <a:pt x="663" y="335"/>
                      <a:pt x="701" y="364"/>
                      <a:pt x="701" y="364"/>
                    </a:cubicBezTo>
                    <a:cubicBezTo>
                      <a:pt x="697" y="386"/>
                      <a:pt x="697" y="386"/>
                      <a:pt x="697" y="386"/>
                    </a:cubicBezTo>
                    <a:cubicBezTo>
                      <a:pt x="638" y="410"/>
                      <a:pt x="638" y="410"/>
                      <a:pt x="638" y="410"/>
                    </a:cubicBezTo>
                    <a:cubicBezTo>
                      <a:pt x="565" y="418"/>
                      <a:pt x="565" y="418"/>
                      <a:pt x="565" y="418"/>
                    </a:cubicBezTo>
                    <a:cubicBezTo>
                      <a:pt x="558" y="459"/>
                      <a:pt x="558" y="459"/>
                      <a:pt x="558" y="459"/>
                    </a:cubicBezTo>
                    <a:cubicBezTo>
                      <a:pt x="558" y="503"/>
                      <a:pt x="558" y="503"/>
                      <a:pt x="558" y="503"/>
                    </a:cubicBezTo>
                    <a:cubicBezTo>
                      <a:pt x="565" y="518"/>
                      <a:pt x="565" y="518"/>
                      <a:pt x="565" y="518"/>
                    </a:cubicBezTo>
                    <a:cubicBezTo>
                      <a:pt x="632" y="541"/>
                      <a:pt x="632" y="541"/>
                      <a:pt x="632" y="541"/>
                    </a:cubicBezTo>
                    <a:cubicBezTo>
                      <a:pt x="630" y="578"/>
                      <a:pt x="630" y="578"/>
                      <a:pt x="630" y="578"/>
                    </a:cubicBezTo>
                    <a:cubicBezTo>
                      <a:pt x="620" y="639"/>
                      <a:pt x="620" y="639"/>
                      <a:pt x="620" y="639"/>
                    </a:cubicBezTo>
                    <a:cubicBezTo>
                      <a:pt x="608" y="683"/>
                      <a:pt x="608" y="683"/>
                      <a:pt x="608" y="683"/>
                    </a:cubicBezTo>
                    <a:cubicBezTo>
                      <a:pt x="594" y="721"/>
                      <a:pt x="594" y="721"/>
                      <a:pt x="594" y="721"/>
                    </a:cubicBezTo>
                    <a:cubicBezTo>
                      <a:pt x="580" y="747"/>
                      <a:pt x="580" y="747"/>
                      <a:pt x="580" y="747"/>
                    </a:cubicBezTo>
                    <a:cubicBezTo>
                      <a:pt x="586" y="791"/>
                      <a:pt x="586" y="791"/>
                      <a:pt x="586" y="791"/>
                    </a:cubicBezTo>
                    <a:cubicBezTo>
                      <a:pt x="602" y="811"/>
                      <a:pt x="602" y="811"/>
                      <a:pt x="602" y="811"/>
                    </a:cubicBezTo>
                    <a:cubicBezTo>
                      <a:pt x="630" y="823"/>
                      <a:pt x="630" y="823"/>
                      <a:pt x="630" y="823"/>
                    </a:cubicBezTo>
                    <a:cubicBezTo>
                      <a:pt x="638" y="849"/>
                      <a:pt x="638" y="849"/>
                      <a:pt x="638" y="849"/>
                    </a:cubicBezTo>
                    <a:cubicBezTo>
                      <a:pt x="644" y="882"/>
                      <a:pt x="644" y="882"/>
                      <a:pt x="644" y="882"/>
                    </a:cubicBezTo>
                    <a:cubicBezTo>
                      <a:pt x="655" y="904"/>
                      <a:pt x="655" y="904"/>
                      <a:pt x="655" y="904"/>
                    </a:cubicBezTo>
                    <a:cubicBezTo>
                      <a:pt x="689" y="922"/>
                      <a:pt x="689" y="922"/>
                      <a:pt x="689" y="922"/>
                    </a:cubicBezTo>
                    <a:cubicBezTo>
                      <a:pt x="657" y="942"/>
                      <a:pt x="657" y="942"/>
                      <a:pt x="657" y="942"/>
                    </a:cubicBezTo>
                    <a:cubicBezTo>
                      <a:pt x="639" y="958"/>
                      <a:pt x="639" y="958"/>
                      <a:pt x="639" y="958"/>
                    </a:cubicBezTo>
                    <a:cubicBezTo>
                      <a:pt x="630" y="981"/>
                      <a:pt x="630" y="981"/>
                      <a:pt x="630" y="981"/>
                    </a:cubicBezTo>
                    <a:cubicBezTo>
                      <a:pt x="603" y="995"/>
                      <a:pt x="603" y="995"/>
                      <a:pt x="603" y="995"/>
                    </a:cubicBezTo>
                    <a:cubicBezTo>
                      <a:pt x="570" y="994"/>
                      <a:pt x="570" y="994"/>
                      <a:pt x="570" y="994"/>
                    </a:cubicBezTo>
                    <a:cubicBezTo>
                      <a:pt x="523" y="986"/>
                      <a:pt x="523" y="986"/>
                      <a:pt x="523" y="986"/>
                    </a:cubicBezTo>
                    <a:cubicBezTo>
                      <a:pt x="489" y="981"/>
                      <a:pt x="489" y="981"/>
                      <a:pt x="489" y="981"/>
                    </a:cubicBezTo>
                    <a:cubicBezTo>
                      <a:pt x="438" y="990"/>
                      <a:pt x="438" y="990"/>
                      <a:pt x="438" y="990"/>
                    </a:cubicBezTo>
                    <a:cubicBezTo>
                      <a:pt x="388" y="1011"/>
                      <a:pt x="388" y="1011"/>
                      <a:pt x="388" y="1011"/>
                    </a:cubicBezTo>
                    <a:cubicBezTo>
                      <a:pt x="375" y="1043"/>
                      <a:pt x="375" y="1043"/>
                      <a:pt x="375" y="1043"/>
                    </a:cubicBezTo>
                    <a:cubicBezTo>
                      <a:pt x="407" y="1086"/>
                      <a:pt x="407" y="1086"/>
                      <a:pt x="407" y="1086"/>
                    </a:cubicBezTo>
                    <a:cubicBezTo>
                      <a:pt x="411" y="1121"/>
                      <a:pt x="411" y="1121"/>
                      <a:pt x="411" y="1121"/>
                    </a:cubicBezTo>
                    <a:cubicBezTo>
                      <a:pt x="411" y="1121"/>
                      <a:pt x="369" y="1142"/>
                      <a:pt x="367" y="1143"/>
                    </a:cubicBezTo>
                    <a:cubicBezTo>
                      <a:pt x="365" y="1143"/>
                      <a:pt x="330" y="1156"/>
                      <a:pt x="330" y="1156"/>
                    </a:cubicBezTo>
                    <a:cubicBezTo>
                      <a:pt x="288" y="1158"/>
                      <a:pt x="288" y="1158"/>
                      <a:pt x="288" y="1158"/>
                    </a:cubicBezTo>
                    <a:cubicBezTo>
                      <a:pt x="257" y="1178"/>
                      <a:pt x="257" y="1178"/>
                      <a:pt x="257" y="1178"/>
                    </a:cubicBezTo>
                    <a:cubicBezTo>
                      <a:pt x="230" y="1211"/>
                      <a:pt x="230" y="1211"/>
                      <a:pt x="230" y="1211"/>
                    </a:cubicBezTo>
                    <a:cubicBezTo>
                      <a:pt x="213" y="1242"/>
                      <a:pt x="213" y="1242"/>
                      <a:pt x="213" y="1242"/>
                    </a:cubicBezTo>
                    <a:cubicBezTo>
                      <a:pt x="193" y="1254"/>
                      <a:pt x="193" y="1254"/>
                      <a:pt x="193" y="1254"/>
                    </a:cubicBezTo>
                    <a:lnTo>
                      <a:pt x="172" y="125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6327775" y="4143376"/>
                <a:ext cx="1285875" cy="865188"/>
              </a:xfrm>
              <a:custGeom>
                <a:avLst/>
                <a:gdLst>
                  <a:gd name="T0" fmla="*/ 127 w 890"/>
                  <a:gd name="T1" fmla="*/ 328 h 599"/>
                  <a:gd name="T2" fmla="*/ 163 w 890"/>
                  <a:gd name="T3" fmla="*/ 354 h 599"/>
                  <a:gd name="T4" fmla="*/ 167 w 890"/>
                  <a:gd name="T5" fmla="*/ 450 h 599"/>
                  <a:gd name="T6" fmla="*/ 202 w 890"/>
                  <a:gd name="T7" fmla="*/ 530 h 599"/>
                  <a:gd name="T8" fmla="*/ 241 w 890"/>
                  <a:gd name="T9" fmla="*/ 536 h 599"/>
                  <a:gd name="T10" fmla="*/ 249 w 890"/>
                  <a:gd name="T11" fmla="*/ 452 h 599"/>
                  <a:gd name="T12" fmla="*/ 309 w 890"/>
                  <a:gd name="T13" fmla="*/ 404 h 599"/>
                  <a:gd name="T14" fmla="*/ 359 w 890"/>
                  <a:gd name="T15" fmla="*/ 401 h 599"/>
                  <a:gd name="T16" fmla="*/ 475 w 890"/>
                  <a:gd name="T17" fmla="*/ 454 h 599"/>
                  <a:gd name="T18" fmla="*/ 492 w 890"/>
                  <a:gd name="T19" fmla="*/ 496 h 599"/>
                  <a:gd name="T20" fmla="*/ 532 w 890"/>
                  <a:gd name="T21" fmla="*/ 526 h 599"/>
                  <a:gd name="T22" fmla="*/ 575 w 890"/>
                  <a:gd name="T23" fmla="*/ 512 h 599"/>
                  <a:gd name="T24" fmla="*/ 598 w 890"/>
                  <a:gd name="T25" fmla="*/ 541 h 599"/>
                  <a:gd name="T26" fmla="*/ 648 w 890"/>
                  <a:gd name="T27" fmla="*/ 541 h 599"/>
                  <a:gd name="T28" fmla="*/ 780 w 890"/>
                  <a:gd name="T29" fmla="*/ 510 h 599"/>
                  <a:gd name="T30" fmla="*/ 799 w 890"/>
                  <a:gd name="T31" fmla="*/ 401 h 599"/>
                  <a:gd name="T32" fmla="*/ 810 w 890"/>
                  <a:gd name="T33" fmla="*/ 292 h 599"/>
                  <a:gd name="T34" fmla="*/ 759 w 890"/>
                  <a:gd name="T35" fmla="*/ 206 h 599"/>
                  <a:gd name="T36" fmla="*/ 727 w 890"/>
                  <a:gd name="T37" fmla="*/ 135 h 599"/>
                  <a:gd name="T38" fmla="*/ 661 w 890"/>
                  <a:gd name="T39" fmla="*/ 118 h 599"/>
                  <a:gd name="T40" fmla="*/ 614 w 890"/>
                  <a:gd name="T41" fmla="*/ 187 h 599"/>
                  <a:gd name="T42" fmla="*/ 530 w 890"/>
                  <a:gd name="T43" fmla="*/ 191 h 599"/>
                  <a:gd name="T44" fmla="*/ 467 w 890"/>
                  <a:gd name="T45" fmla="*/ 175 h 599"/>
                  <a:gd name="T46" fmla="*/ 391 w 890"/>
                  <a:gd name="T47" fmla="*/ 109 h 599"/>
                  <a:gd name="T48" fmla="*/ 424 w 890"/>
                  <a:gd name="T49" fmla="*/ 51 h 599"/>
                  <a:gd name="T50" fmla="*/ 451 w 890"/>
                  <a:gd name="T51" fmla="*/ 11 h 599"/>
                  <a:gd name="T52" fmla="*/ 406 w 890"/>
                  <a:gd name="T53" fmla="*/ 0 h 599"/>
                  <a:gd name="T54" fmla="*/ 340 w 890"/>
                  <a:gd name="T55" fmla="*/ 35 h 599"/>
                  <a:gd name="T56" fmla="*/ 289 w 890"/>
                  <a:gd name="T57" fmla="*/ 29 h 599"/>
                  <a:gd name="T58" fmla="*/ 240 w 890"/>
                  <a:gd name="T59" fmla="*/ 7 h 599"/>
                  <a:gd name="T60" fmla="*/ 180 w 890"/>
                  <a:gd name="T61" fmla="*/ 28 h 599"/>
                  <a:gd name="T62" fmla="*/ 167 w 890"/>
                  <a:gd name="T63" fmla="*/ 135 h 599"/>
                  <a:gd name="T64" fmla="*/ 35 w 890"/>
                  <a:gd name="T65" fmla="*/ 149 h 599"/>
                  <a:gd name="T66" fmla="*/ 0 w 890"/>
                  <a:gd name="T67" fmla="*/ 210 h 599"/>
                  <a:gd name="T68" fmla="*/ 34 w 890"/>
                  <a:gd name="T69" fmla="*/ 249 h 599"/>
                  <a:gd name="T70" fmla="*/ 95 w 890"/>
                  <a:gd name="T71" fmla="*/ 285 h 599"/>
                  <a:gd name="T72" fmla="*/ 101 w 890"/>
                  <a:gd name="T73" fmla="*/ 325 h 59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90"/>
                  <a:gd name="T112" fmla="*/ 0 h 599"/>
                  <a:gd name="T113" fmla="*/ 890 w 890"/>
                  <a:gd name="T114" fmla="*/ 599 h 59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90" h="599">
                    <a:moveTo>
                      <a:pt x="111" y="357"/>
                    </a:moveTo>
                    <a:cubicBezTo>
                      <a:pt x="139" y="361"/>
                      <a:pt x="139" y="361"/>
                      <a:pt x="139" y="361"/>
                    </a:cubicBezTo>
                    <a:cubicBezTo>
                      <a:pt x="160" y="369"/>
                      <a:pt x="160" y="369"/>
                      <a:pt x="160" y="369"/>
                    </a:cubicBezTo>
                    <a:cubicBezTo>
                      <a:pt x="179" y="389"/>
                      <a:pt x="179" y="389"/>
                      <a:pt x="179" y="389"/>
                    </a:cubicBezTo>
                    <a:cubicBezTo>
                      <a:pt x="167" y="470"/>
                      <a:pt x="167" y="470"/>
                      <a:pt x="167" y="470"/>
                    </a:cubicBezTo>
                    <a:cubicBezTo>
                      <a:pt x="183" y="495"/>
                      <a:pt x="183" y="495"/>
                      <a:pt x="183" y="495"/>
                    </a:cubicBezTo>
                    <a:cubicBezTo>
                      <a:pt x="196" y="524"/>
                      <a:pt x="196" y="524"/>
                      <a:pt x="196" y="524"/>
                    </a:cubicBezTo>
                    <a:cubicBezTo>
                      <a:pt x="222" y="582"/>
                      <a:pt x="222" y="582"/>
                      <a:pt x="222" y="582"/>
                    </a:cubicBezTo>
                    <a:cubicBezTo>
                      <a:pt x="253" y="599"/>
                      <a:pt x="253" y="599"/>
                      <a:pt x="253" y="599"/>
                    </a:cubicBezTo>
                    <a:cubicBezTo>
                      <a:pt x="265" y="589"/>
                      <a:pt x="265" y="589"/>
                      <a:pt x="265" y="589"/>
                    </a:cubicBezTo>
                    <a:cubicBezTo>
                      <a:pt x="263" y="536"/>
                      <a:pt x="263" y="536"/>
                      <a:pt x="263" y="536"/>
                    </a:cubicBezTo>
                    <a:cubicBezTo>
                      <a:pt x="274" y="497"/>
                      <a:pt x="274" y="497"/>
                      <a:pt x="274" y="497"/>
                    </a:cubicBezTo>
                    <a:cubicBezTo>
                      <a:pt x="318" y="455"/>
                      <a:pt x="318" y="455"/>
                      <a:pt x="318" y="455"/>
                    </a:cubicBezTo>
                    <a:cubicBezTo>
                      <a:pt x="340" y="444"/>
                      <a:pt x="340" y="444"/>
                      <a:pt x="340" y="444"/>
                    </a:cubicBezTo>
                    <a:cubicBezTo>
                      <a:pt x="375" y="441"/>
                      <a:pt x="375" y="441"/>
                      <a:pt x="375" y="441"/>
                    </a:cubicBezTo>
                    <a:cubicBezTo>
                      <a:pt x="394" y="441"/>
                      <a:pt x="394" y="441"/>
                      <a:pt x="394" y="441"/>
                    </a:cubicBezTo>
                    <a:cubicBezTo>
                      <a:pt x="458" y="499"/>
                      <a:pt x="458" y="499"/>
                      <a:pt x="458" y="499"/>
                    </a:cubicBezTo>
                    <a:cubicBezTo>
                      <a:pt x="522" y="499"/>
                      <a:pt x="522" y="499"/>
                      <a:pt x="522" y="499"/>
                    </a:cubicBezTo>
                    <a:cubicBezTo>
                      <a:pt x="536" y="513"/>
                      <a:pt x="536" y="513"/>
                      <a:pt x="536" y="513"/>
                    </a:cubicBezTo>
                    <a:cubicBezTo>
                      <a:pt x="541" y="545"/>
                      <a:pt x="541" y="545"/>
                      <a:pt x="541" y="545"/>
                    </a:cubicBezTo>
                    <a:cubicBezTo>
                      <a:pt x="556" y="565"/>
                      <a:pt x="556" y="565"/>
                      <a:pt x="556" y="565"/>
                    </a:cubicBezTo>
                    <a:cubicBezTo>
                      <a:pt x="585" y="578"/>
                      <a:pt x="585" y="578"/>
                      <a:pt x="585" y="578"/>
                    </a:cubicBezTo>
                    <a:cubicBezTo>
                      <a:pt x="610" y="571"/>
                      <a:pt x="610" y="571"/>
                      <a:pt x="610" y="571"/>
                    </a:cubicBezTo>
                    <a:cubicBezTo>
                      <a:pt x="632" y="563"/>
                      <a:pt x="632" y="563"/>
                      <a:pt x="632" y="563"/>
                    </a:cubicBezTo>
                    <a:cubicBezTo>
                      <a:pt x="644" y="582"/>
                      <a:pt x="644" y="582"/>
                      <a:pt x="644" y="582"/>
                    </a:cubicBezTo>
                    <a:cubicBezTo>
                      <a:pt x="657" y="595"/>
                      <a:pt x="657" y="595"/>
                      <a:pt x="657" y="595"/>
                    </a:cubicBezTo>
                    <a:cubicBezTo>
                      <a:pt x="677" y="599"/>
                      <a:pt x="677" y="599"/>
                      <a:pt x="677" y="599"/>
                    </a:cubicBezTo>
                    <a:cubicBezTo>
                      <a:pt x="712" y="595"/>
                      <a:pt x="712" y="595"/>
                      <a:pt x="712" y="595"/>
                    </a:cubicBezTo>
                    <a:cubicBezTo>
                      <a:pt x="778" y="562"/>
                      <a:pt x="778" y="562"/>
                      <a:pt x="778" y="562"/>
                    </a:cubicBezTo>
                    <a:cubicBezTo>
                      <a:pt x="857" y="560"/>
                      <a:pt x="857" y="560"/>
                      <a:pt x="857" y="560"/>
                    </a:cubicBezTo>
                    <a:cubicBezTo>
                      <a:pt x="868" y="526"/>
                      <a:pt x="868" y="526"/>
                      <a:pt x="868" y="526"/>
                    </a:cubicBezTo>
                    <a:cubicBezTo>
                      <a:pt x="878" y="441"/>
                      <a:pt x="878" y="441"/>
                      <a:pt x="878" y="441"/>
                    </a:cubicBezTo>
                    <a:cubicBezTo>
                      <a:pt x="883" y="392"/>
                      <a:pt x="883" y="392"/>
                      <a:pt x="883" y="392"/>
                    </a:cubicBezTo>
                    <a:cubicBezTo>
                      <a:pt x="890" y="321"/>
                      <a:pt x="890" y="321"/>
                      <a:pt x="890" y="321"/>
                    </a:cubicBezTo>
                    <a:cubicBezTo>
                      <a:pt x="855" y="249"/>
                      <a:pt x="855" y="249"/>
                      <a:pt x="855" y="249"/>
                    </a:cubicBezTo>
                    <a:cubicBezTo>
                      <a:pt x="834" y="226"/>
                      <a:pt x="834" y="226"/>
                      <a:pt x="834" y="226"/>
                    </a:cubicBezTo>
                    <a:cubicBezTo>
                      <a:pt x="825" y="175"/>
                      <a:pt x="825" y="175"/>
                      <a:pt x="825" y="175"/>
                    </a:cubicBezTo>
                    <a:cubicBezTo>
                      <a:pt x="799" y="148"/>
                      <a:pt x="799" y="148"/>
                      <a:pt x="799" y="148"/>
                    </a:cubicBezTo>
                    <a:cubicBezTo>
                      <a:pt x="787" y="127"/>
                      <a:pt x="787" y="127"/>
                      <a:pt x="787" y="127"/>
                    </a:cubicBezTo>
                    <a:cubicBezTo>
                      <a:pt x="726" y="130"/>
                      <a:pt x="726" y="130"/>
                      <a:pt x="726" y="130"/>
                    </a:cubicBezTo>
                    <a:cubicBezTo>
                      <a:pt x="719" y="172"/>
                      <a:pt x="719" y="172"/>
                      <a:pt x="719" y="172"/>
                    </a:cubicBezTo>
                    <a:cubicBezTo>
                      <a:pt x="719" y="172"/>
                      <a:pt x="677" y="205"/>
                      <a:pt x="675" y="205"/>
                    </a:cubicBezTo>
                    <a:cubicBezTo>
                      <a:pt x="673" y="205"/>
                      <a:pt x="642" y="210"/>
                      <a:pt x="642" y="210"/>
                    </a:cubicBezTo>
                    <a:cubicBezTo>
                      <a:pt x="582" y="210"/>
                      <a:pt x="582" y="210"/>
                      <a:pt x="582" y="210"/>
                    </a:cubicBezTo>
                    <a:cubicBezTo>
                      <a:pt x="541" y="202"/>
                      <a:pt x="541" y="202"/>
                      <a:pt x="541" y="202"/>
                    </a:cubicBezTo>
                    <a:cubicBezTo>
                      <a:pt x="513" y="192"/>
                      <a:pt x="513" y="192"/>
                      <a:pt x="513" y="192"/>
                    </a:cubicBezTo>
                    <a:cubicBezTo>
                      <a:pt x="440" y="132"/>
                      <a:pt x="440" y="132"/>
                      <a:pt x="440" y="132"/>
                    </a:cubicBezTo>
                    <a:cubicBezTo>
                      <a:pt x="430" y="120"/>
                      <a:pt x="430" y="120"/>
                      <a:pt x="430" y="120"/>
                    </a:cubicBezTo>
                    <a:cubicBezTo>
                      <a:pt x="441" y="101"/>
                      <a:pt x="441" y="101"/>
                      <a:pt x="441" y="101"/>
                    </a:cubicBezTo>
                    <a:cubicBezTo>
                      <a:pt x="466" y="56"/>
                      <a:pt x="466" y="56"/>
                      <a:pt x="466" y="56"/>
                    </a:cubicBezTo>
                    <a:cubicBezTo>
                      <a:pt x="484" y="30"/>
                      <a:pt x="484" y="30"/>
                      <a:pt x="484" y="30"/>
                    </a:cubicBezTo>
                    <a:cubicBezTo>
                      <a:pt x="495" y="12"/>
                      <a:pt x="495" y="12"/>
                      <a:pt x="495" y="12"/>
                    </a:cubicBezTo>
                    <a:cubicBezTo>
                      <a:pt x="479" y="0"/>
                      <a:pt x="479" y="0"/>
                      <a:pt x="479" y="0"/>
                    </a:cubicBezTo>
                    <a:cubicBezTo>
                      <a:pt x="446" y="0"/>
                      <a:pt x="446" y="0"/>
                      <a:pt x="446" y="0"/>
                    </a:cubicBezTo>
                    <a:cubicBezTo>
                      <a:pt x="429" y="21"/>
                      <a:pt x="429" y="21"/>
                      <a:pt x="429" y="21"/>
                    </a:cubicBezTo>
                    <a:cubicBezTo>
                      <a:pt x="374" y="39"/>
                      <a:pt x="374" y="39"/>
                      <a:pt x="374" y="39"/>
                    </a:cubicBezTo>
                    <a:cubicBezTo>
                      <a:pt x="344" y="42"/>
                      <a:pt x="344" y="42"/>
                      <a:pt x="344" y="42"/>
                    </a:cubicBezTo>
                    <a:cubicBezTo>
                      <a:pt x="318" y="32"/>
                      <a:pt x="318" y="32"/>
                      <a:pt x="318" y="32"/>
                    </a:cubicBezTo>
                    <a:cubicBezTo>
                      <a:pt x="294" y="16"/>
                      <a:pt x="294" y="16"/>
                      <a:pt x="294" y="16"/>
                    </a:cubicBezTo>
                    <a:cubicBezTo>
                      <a:pt x="264" y="8"/>
                      <a:pt x="264" y="8"/>
                      <a:pt x="264" y="8"/>
                    </a:cubicBezTo>
                    <a:cubicBezTo>
                      <a:pt x="264" y="8"/>
                      <a:pt x="233" y="13"/>
                      <a:pt x="231" y="15"/>
                    </a:cubicBezTo>
                    <a:cubicBezTo>
                      <a:pt x="229" y="17"/>
                      <a:pt x="198" y="31"/>
                      <a:pt x="198" y="31"/>
                    </a:cubicBezTo>
                    <a:cubicBezTo>
                      <a:pt x="199" y="67"/>
                      <a:pt x="199" y="67"/>
                      <a:pt x="199" y="67"/>
                    </a:cubicBezTo>
                    <a:cubicBezTo>
                      <a:pt x="183" y="148"/>
                      <a:pt x="183" y="148"/>
                      <a:pt x="183" y="148"/>
                    </a:cubicBezTo>
                    <a:cubicBezTo>
                      <a:pt x="70" y="157"/>
                      <a:pt x="70" y="157"/>
                      <a:pt x="70" y="157"/>
                    </a:cubicBezTo>
                    <a:cubicBezTo>
                      <a:pt x="38" y="164"/>
                      <a:pt x="38" y="164"/>
                      <a:pt x="38" y="164"/>
                    </a:cubicBezTo>
                    <a:cubicBezTo>
                      <a:pt x="0" y="206"/>
                      <a:pt x="0" y="206"/>
                      <a:pt x="0" y="206"/>
                    </a:cubicBezTo>
                    <a:cubicBezTo>
                      <a:pt x="0" y="231"/>
                      <a:pt x="0" y="231"/>
                      <a:pt x="0" y="231"/>
                    </a:cubicBezTo>
                    <a:cubicBezTo>
                      <a:pt x="16" y="259"/>
                      <a:pt x="16" y="259"/>
                      <a:pt x="16" y="259"/>
                    </a:cubicBezTo>
                    <a:cubicBezTo>
                      <a:pt x="37" y="274"/>
                      <a:pt x="37" y="274"/>
                      <a:pt x="37" y="274"/>
                    </a:cubicBezTo>
                    <a:cubicBezTo>
                      <a:pt x="74" y="295"/>
                      <a:pt x="74" y="295"/>
                      <a:pt x="74" y="295"/>
                    </a:cubicBezTo>
                    <a:cubicBezTo>
                      <a:pt x="104" y="313"/>
                      <a:pt x="104" y="313"/>
                      <a:pt x="104" y="313"/>
                    </a:cubicBezTo>
                    <a:cubicBezTo>
                      <a:pt x="112" y="326"/>
                      <a:pt x="112" y="326"/>
                      <a:pt x="112" y="326"/>
                    </a:cubicBezTo>
                    <a:lnTo>
                      <a:pt x="111" y="3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6008914" y="2968287"/>
                <a:ext cx="918936" cy="1447800"/>
              </a:xfrm>
              <a:custGeom>
                <a:avLst/>
                <a:gdLst>
                  <a:gd name="T0" fmla="*/ 312 w 746"/>
                  <a:gd name="T1" fmla="*/ 887 h 1002"/>
                  <a:gd name="T2" fmla="*/ 377 w 746"/>
                  <a:gd name="T3" fmla="*/ 862 h 1002"/>
                  <a:gd name="T4" fmla="*/ 454 w 746"/>
                  <a:gd name="T5" fmla="*/ 857 h 1002"/>
                  <a:gd name="T6" fmla="*/ 470 w 746"/>
                  <a:gd name="T7" fmla="*/ 771 h 1002"/>
                  <a:gd name="T8" fmla="*/ 502 w 746"/>
                  <a:gd name="T9" fmla="*/ 739 h 1002"/>
                  <a:gd name="T10" fmla="*/ 547 w 746"/>
                  <a:gd name="T11" fmla="*/ 715 h 1002"/>
                  <a:gd name="T12" fmla="*/ 562 w 746"/>
                  <a:gd name="T13" fmla="*/ 649 h 1002"/>
                  <a:gd name="T14" fmla="*/ 679 w 746"/>
                  <a:gd name="T15" fmla="*/ 609 h 1002"/>
                  <a:gd name="T16" fmla="*/ 644 w 746"/>
                  <a:gd name="T17" fmla="*/ 567 h 1002"/>
                  <a:gd name="T18" fmla="*/ 576 w 746"/>
                  <a:gd name="T19" fmla="*/ 546 h 1002"/>
                  <a:gd name="T20" fmla="*/ 502 w 746"/>
                  <a:gd name="T21" fmla="*/ 522 h 1002"/>
                  <a:gd name="T22" fmla="*/ 522 w 746"/>
                  <a:gd name="T23" fmla="*/ 453 h 1002"/>
                  <a:gd name="T24" fmla="*/ 613 w 746"/>
                  <a:gd name="T25" fmla="*/ 430 h 1002"/>
                  <a:gd name="T26" fmla="*/ 568 w 746"/>
                  <a:gd name="T27" fmla="*/ 381 h 1002"/>
                  <a:gd name="T28" fmla="*/ 560 w 746"/>
                  <a:gd name="T29" fmla="*/ 317 h 1002"/>
                  <a:gd name="T30" fmla="*/ 526 w 746"/>
                  <a:gd name="T31" fmla="*/ 338 h 1002"/>
                  <a:gd name="T32" fmla="*/ 485 w 746"/>
                  <a:gd name="T33" fmla="*/ 366 h 1002"/>
                  <a:gd name="T34" fmla="*/ 410 w 746"/>
                  <a:gd name="T35" fmla="*/ 223 h 1002"/>
                  <a:gd name="T36" fmla="*/ 414 w 746"/>
                  <a:gd name="T37" fmla="*/ 139 h 1002"/>
                  <a:gd name="T38" fmla="*/ 372 w 746"/>
                  <a:gd name="T39" fmla="*/ 89 h 1002"/>
                  <a:gd name="T40" fmla="*/ 344 w 746"/>
                  <a:gd name="T41" fmla="*/ 22 h 1002"/>
                  <a:gd name="T42" fmla="*/ 213 w 746"/>
                  <a:gd name="T43" fmla="*/ 0 h 1002"/>
                  <a:gd name="T44" fmla="*/ 154 w 746"/>
                  <a:gd name="T45" fmla="*/ 57 h 1002"/>
                  <a:gd name="T46" fmla="*/ 121 w 746"/>
                  <a:gd name="T47" fmla="*/ 111 h 1002"/>
                  <a:gd name="T48" fmla="*/ 187 w 746"/>
                  <a:gd name="T49" fmla="*/ 177 h 1002"/>
                  <a:gd name="T50" fmla="*/ 213 w 746"/>
                  <a:gd name="T51" fmla="*/ 247 h 1002"/>
                  <a:gd name="T52" fmla="*/ 163 w 746"/>
                  <a:gd name="T53" fmla="*/ 301 h 1002"/>
                  <a:gd name="T54" fmla="*/ 115 w 746"/>
                  <a:gd name="T55" fmla="*/ 280 h 1002"/>
                  <a:gd name="T56" fmla="*/ 88 w 746"/>
                  <a:gd name="T57" fmla="*/ 438 h 1002"/>
                  <a:gd name="T58" fmla="*/ 0 w 746"/>
                  <a:gd name="T59" fmla="*/ 519 h 1002"/>
                  <a:gd name="T60" fmla="*/ 50 w 746"/>
                  <a:gd name="T61" fmla="*/ 543 h 1002"/>
                  <a:gd name="T62" fmla="*/ 148 w 746"/>
                  <a:gd name="T63" fmla="*/ 673 h 1002"/>
                  <a:gd name="T64" fmla="*/ 199 w 746"/>
                  <a:gd name="T65" fmla="*/ 732 h 1002"/>
                  <a:gd name="T66" fmla="*/ 260 w 746"/>
                  <a:gd name="T67" fmla="*/ 836 h 1002"/>
                  <a:gd name="T68" fmla="*/ 291 w 746"/>
                  <a:gd name="T69" fmla="*/ 912 h 100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46"/>
                  <a:gd name="T106" fmla="*/ 0 h 1002"/>
                  <a:gd name="T107" fmla="*/ 746 w 746"/>
                  <a:gd name="T108" fmla="*/ 1002 h 100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46" h="1002">
                    <a:moveTo>
                      <a:pt x="320" y="1002"/>
                    </a:moveTo>
                    <a:cubicBezTo>
                      <a:pt x="343" y="975"/>
                      <a:pt x="343" y="975"/>
                      <a:pt x="343" y="975"/>
                    </a:cubicBezTo>
                    <a:cubicBezTo>
                      <a:pt x="363" y="956"/>
                      <a:pt x="363" y="956"/>
                      <a:pt x="363" y="956"/>
                    </a:cubicBezTo>
                    <a:cubicBezTo>
                      <a:pt x="414" y="947"/>
                      <a:pt x="414" y="947"/>
                      <a:pt x="414" y="947"/>
                    </a:cubicBezTo>
                    <a:cubicBezTo>
                      <a:pt x="414" y="947"/>
                      <a:pt x="468" y="950"/>
                      <a:pt x="473" y="947"/>
                    </a:cubicBezTo>
                    <a:cubicBezTo>
                      <a:pt x="477" y="945"/>
                      <a:pt x="499" y="942"/>
                      <a:pt x="499" y="942"/>
                    </a:cubicBezTo>
                    <a:cubicBezTo>
                      <a:pt x="516" y="893"/>
                      <a:pt x="516" y="893"/>
                      <a:pt x="516" y="893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32"/>
                      <a:pt x="516" y="832"/>
                      <a:pt x="516" y="832"/>
                    </a:cubicBezTo>
                    <a:cubicBezTo>
                      <a:pt x="551" y="812"/>
                      <a:pt x="551" y="812"/>
                      <a:pt x="551" y="812"/>
                    </a:cubicBezTo>
                    <a:cubicBezTo>
                      <a:pt x="582" y="804"/>
                      <a:pt x="582" y="804"/>
                      <a:pt x="582" y="804"/>
                    </a:cubicBezTo>
                    <a:cubicBezTo>
                      <a:pt x="601" y="786"/>
                      <a:pt x="601" y="786"/>
                      <a:pt x="601" y="786"/>
                    </a:cubicBezTo>
                    <a:cubicBezTo>
                      <a:pt x="618" y="756"/>
                      <a:pt x="618" y="756"/>
                      <a:pt x="618" y="756"/>
                    </a:cubicBezTo>
                    <a:cubicBezTo>
                      <a:pt x="618" y="713"/>
                      <a:pt x="618" y="713"/>
                      <a:pt x="618" y="713"/>
                    </a:cubicBezTo>
                    <a:cubicBezTo>
                      <a:pt x="684" y="687"/>
                      <a:pt x="684" y="687"/>
                      <a:pt x="684" y="687"/>
                    </a:cubicBezTo>
                    <a:cubicBezTo>
                      <a:pt x="746" y="669"/>
                      <a:pt x="746" y="669"/>
                      <a:pt x="746" y="669"/>
                    </a:cubicBezTo>
                    <a:cubicBezTo>
                      <a:pt x="746" y="649"/>
                      <a:pt x="746" y="649"/>
                      <a:pt x="746" y="649"/>
                    </a:cubicBezTo>
                    <a:cubicBezTo>
                      <a:pt x="707" y="623"/>
                      <a:pt x="707" y="623"/>
                      <a:pt x="707" y="623"/>
                    </a:cubicBezTo>
                    <a:cubicBezTo>
                      <a:pt x="680" y="609"/>
                      <a:pt x="680" y="609"/>
                      <a:pt x="680" y="609"/>
                    </a:cubicBezTo>
                    <a:cubicBezTo>
                      <a:pt x="633" y="600"/>
                      <a:pt x="633" y="600"/>
                      <a:pt x="633" y="600"/>
                    </a:cubicBezTo>
                    <a:cubicBezTo>
                      <a:pt x="594" y="600"/>
                      <a:pt x="594" y="600"/>
                      <a:pt x="594" y="600"/>
                    </a:cubicBezTo>
                    <a:cubicBezTo>
                      <a:pt x="552" y="573"/>
                      <a:pt x="552" y="573"/>
                      <a:pt x="552" y="573"/>
                    </a:cubicBezTo>
                    <a:cubicBezTo>
                      <a:pt x="571" y="538"/>
                      <a:pt x="571" y="538"/>
                      <a:pt x="571" y="538"/>
                    </a:cubicBezTo>
                    <a:cubicBezTo>
                      <a:pt x="574" y="498"/>
                      <a:pt x="574" y="498"/>
                      <a:pt x="574" y="498"/>
                    </a:cubicBezTo>
                    <a:cubicBezTo>
                      <a:pt x="625" y="492"/>
                      <a:pt x="625" y="492"/>
                      <a:pt x="625" y="492"/>
                    </a:cubicBezTo>
                    <a:cubicBezTo>
                      <a:pt x="673" y="472"/>
                      <a:pt x="673" y="472"/>
                      <a:pt x="673" y="472"/>
                    </a:cubicBezTo>
                    <a:cubicBezTo>
                      <a:pt x="669" y="452"/>
                      <a:pt x="669" y="452"/>
                      <a:pt x="669" y="452"/>
                    </a:cubicBezTo>
                    <a:cubicBezTo>
                      <a:pt x="624" y="419"/>
                      <a:pt x="624" y="419"/>
                      <a:pt x="624" y="419"/>
                    </a:cubicBezTo>
                    <a:cubicBezTo>
                      <a:pt x="615" y="396"/>
                      <a:pt x="615" y="396"/>
                      <a:pt x="615" y="396"/>
                    </a:cubicBezTo>
                    <a:cubicBezTo>
                      <a:pt x="615" y="348"/>
                      <a:pt x="615" y="348"/>
                      <a:pt x="615" y="348"/>
                    </a:cubicBezTo>
                    <a:cubicBezTo>
                      <a:pt x="594" y="340"/>
                      <a:pt x="594" y="340"/>
                      <a:pt x="594" y="340"/>
                    </a:cubicBezTo>
                    <a:cubicBezTo>
                      <a:pt x="578" y="371"/>
                      <a:pt x="578" y="371"/>
                      <a:pt x="578" y="371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33" y="402"/>
                      <a:pt x="533" y="402"/>
                      <a:pt x="533" y="402"/>
                    </a:cubicBezTo>
                    <a:cubicBezTo>
                      <a:pt x="464" y="314"/>
                      <a:pt x="464" y="314"/>
                      <a:pt x="464" y="314"/>
                    </a:cubicBezTo>
                    <a:cubicBezTo>
                      <a:pt x="464" y="314"/>
                      <a:pt x="451" y="250"/>
                      <a:pt x="451" y="245"/>
                    </a:cubicBezTo>
                    <a:cubicBezTo>
                      <a:pt x="451" y="239"/>
                      <a:pt x="419" y="171"/>
                      <a:pt x="419" y="171"/>
                    </a:cubicBezTo>
                    <a:cubicBezTo>
                      <a:pt x="455" y="153"/>
                      <a:pt x="455" y="153"/>
                      <a:pt x="455" y="153"/>
                    </a:cubicBezTo>
                    <a:cubicBezTo>
                      <a:pt x="454" y="118"/>
                      <a:pt x="454" y="118"/>
                      <a:pt x="454" y="118"/>
                    </a:cubicBezTo>
                    <a:cubicBezTo>
                      <a:pt x="409" y="98"/>
                      <a:pt x="409" y="98"/>
                      <a:pt x="409" y="98"/>
                    </a:cubicBezTo>
                    <a:cubicBezTo>
                      <a:pt x="391" y="40"/>
                      <a:pt x="391" y="40"/>
                      <a:pt x="391" y="40"/>
                    </a:cubicBezTo>
                    <a:cubicBezTo>
                      <a:pt x="378" y="24"/>
                      <a:pt x="378" y="24"/>
                      <a:pt x="378" y="24"/>
                    </a:cubicBezTo>
                    <a:cubicBezTo>
                      <a:pt x="316" y="24"/>
                      <a:pt x="316" y="24"/>
                      <a:pt x="316" y="24"/>
                    </a:cubicBezTo>
                    <a:cubicBezTo>
                      <a:pt x="234" y="0"/>
                      <a:pt x="234" y="0"/>
                      <a:pt x="234" y="0"/>
                    </a:cubicBezTo>
                    <a:cubicBezTo>
                      <a:pt x="193" y="36"/>
                      <a:pt x="193" y="36"/>
                      <a:pt x="193" y="36"/>
                    </a:cubicBezTo>
                    <a:cubicBezTo>
                      <a:pt x="169" y="63"/>
                      <a:pt x="169" y="63"/>
                      <a:pt x="169" y="63"/>
                    </a:cubicBezTo>
                    <a:cubicBezTo>
                      <a:pt x="169" y="75"/>
                      <a:pt x="169" y="75"/>
                      <a:pt x="169" y="75"/>
                    </a:cubicBezTo>
                    <a:cubicBezTo>
                      <a:pt x="133" y="122"/>
                      <a:pt x="133" y="122"/>
                      <a:pt x="133" y="122"/>
                    </a:cubicBezTo>
                    <a:cubicBezTo>
                      <a:pt x="165" y="165"/>
                      <a:pt x="165" y="165"/>
                      <a:pt x="165" y="165"/>
                    </a:cubicBezTo>
                    <a:cubicBezTo>
                      <a:pt x="206" y="194"/>
                      <a:pt x="206" y="194"/>
                      <a:pt x="206" y="194"/>
                    </a:cubicBezTo>
                    <a:cubicBezTo>
                      <a:pt x="248" y="226"/>
                      <a:pt x="248" y="226"/>
                      <a:pt x="248" y="226"/>
                    </a:cubicBezTo>
                    <a:cubicBezTo>
                      <a:pt x="234" y="271"/>
                      <a:pt x="234" y="271"/>
                      <a:pt x="234" y="271"/>
                    </a:cubicBezTo>
                    <a:cubicBezTo>
                      <a:pt x="227" y="315"/>
                      <a:pt x="227" y="315"/>
                      <a:pt x="227" y="315"/>
                    </a:cubicBezTo>
                    <a:cubicBezTo>
                      <a:pt x="179" y="331"/>
                      <a:pt x="179" y="331"/>
                      <a:pt x="179" y="331"/>
                    </a:cubicBezTo>
                    <a:cubicBezTo>
                      <a:pt x="146" y="308"/>
                      <a:pt x="146" y="308"/>
                      <a:pt x="146" y="308"/>
                    </a:cubicBezTo>
                    <a:cubicBezTo>
                      <a:pt x="126" y="308"/>
                      <a:pt x="126" y="308"/>
                      <a:pt x="126" y="308"/>
                    </a:cubicBezTo>
                    <a:cubicBezTo>
                      <a:pt x="114" y="392"/>
                      <a:pt x="114" y="392"/>
                      <a:pt x="114" y="392"/>
                    </a:cubicBezTo>
                    <a:cubicBezTo>
                      <a:pt x="97" y="481"/>
                      <a:pt x="97" y="481"/>
                      <a:pt x="97" y="481"/>
                    </a:cubicBezTo>
                    <a:cubicBezTo>
                      <a:pt x="88" y="534"/>
                      <a:pt x="88" y="534"/>
                      <a:pt x="88" y="534"/>
                    </a:cubicBezTo>
                    <a:cubicBezTo>
                      <a:pt x="0" y="570"/>
                      <a:pt x="0" y="570"/>
                      <a:pt x="0" y="570"/>
                    </a:cubicBezTo>
                    <a:cubicBezTo>
                      <a:pt x="15" y="595"/>
                      <a:pt x="15" y="595"/>
                      <a:pt x="15" y="595"/>
                    </a:cubicBezTo>
                    <a:cubicBezTo>
                      <a:pt x="55" y="597"/>
                      <a:pt x="55" y="597"/>
                      <a:pt x="55" y="597"/>
                    </a:cubicBezTo>
                    <a:cubicBezTo>
                      <a:pt x="169" y="695"/>
                      <a:pt x="169" y="695"/>
                      <a:pt x="169" y="695"/>
                    </a:cubicBezTo>
                    <a:cubicBezTo>
                      <a:pt x="163" y="739"/>
                      <a:pt x="163" y="739"/>
                      <a:pt x="163" y="739"/>
                    </a:cubicBezTo>
                    <a:cubicBezTo>
                      <a:pt x="140" y="788"/>
                      <a:pt x="140" y="788"/>
                      <a:pt x="140" y="788"/>
                    </a:cubicBezTo>
                    <a:cubicBezTo>
                      <a:pt x="219" y="804"/>
                      <a:pt x="219" y="804"/>
                      <a:pt x="219" y="804"/>
                    </a:cubicBezTo>
                    <a:cubicBezTo>
                      <a:pt x="283" y="862"/>
                      <a:pt x="283" y="862"/>
                      <a:pt x="283" y="862"/>
                    </a:cubicBezTo>
                    <a:cubicBezTo>
                      <a:pt x="286" y="919"/>
                      <a:pt x="286" y="919"/>
                      <a:pt x="286" y="919"/>
                    </a:cubicBezTo>
                    <a:cubicBezTo>
                      <a:pt x="265" y="953"/>
                      <a:pt x="265" y="953"/>
                      <a:pt x="265" y="953"/>
                    </a:cubicBezTo>
                    <a:lnTo>
                      <a:pt x="320" y="100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6" name="Freeform 10"/>
              <p:cNvSpPr>
                <a:spLocks/>
              </p:cNvSpPr>
              <p:nvPr/>
            </p:nvSpPr>
            <p:spPr bwMode="auto">
              <a:xfrm>
                <a:off x="6680200" y="3370263"/>
                <a:ext cx="1390650" cy="1063625"/>
              </a:xfrm>
              <a:custGeom>
                <a:avLst/>
                <a:gdLst>
                  <a:gd name="T0" fmla="*/ 46 w 962"/>
                  <a:gd name="T1" fmla="*/ 468 h 736"/>
                  <a:gd name="T2" fmla="*/ 51 w 962"/>
                  <a:gd name="T3" fmla="*/ 411 h 736"/>
                  <a:gd name="T4" fmla="*/ 167 w 962"/>
                  <a:gd name="T5" fmla="*/ 345 h 736"/>
                  <a:gd name="T6" fmla="*/ 78 w 962"/>
                  <a:gd name="T7" fmla="*/ 294 h 736"/>
                  <a:gd name="T8" fmla="*/ 24 w 962"/>
                  <a:gd name="T9" fmla="*/ 292 h 736"/>
                  <a:gd name="T10" fmla="*/ 8 w 962"/>
                  <a:gd name="T11" fmla="*/ 249 h 736"/>
                  <a:gd name="T12" fmla="*/ 47 w 962"/>
                  <a:gd name="T13" fmla="*/ 217 h 736"/>
                  <a:gd name="T14" fmla="*/ 164 w 962"/>
                  <a:gd name="T15" fmla="*/ 194 h 736"/>
                  <a:gd name="T16" fmla="*/ 250 w 962"/>
                  <a:gd name="T17" fmla="*/ 236 h 736"/>
                  <a:gd name="T18" fmla="*/ 281 w 962"/>
                  <a:gd name="T19" fmla="*/ 149 h 736"/>
                  <a:gd name="T20" fmla="*/ 304 w 962"/>
                  <a:gd name="T21" fmla="*/ 118 h 736"/>
                  <a:gd name="T22" fmla="*/ 397 w 962"/>
                  <a:gd name="T23" fmla="*/ 102 h 736"/>
                  <a:gd name="T24" fmla="*/ 465 w 962"/>
                  <a:gd name="T25" fmla="*/ 108 h 736"/>
                  <a:gd name="T26" fmla="*/ 489 w 962"/>
                  <a:gd name="T27" fmla="*/ 57 h 736"/>
                  <a:gd name="T28" fmla="*/ 506 w 962"/>
                  <a:gd name="T29" fmla="*/ 5 h 736"/>
                  <a:gd name="T30" fmla="*/ 566 w 962"/>
                  <a:gd name="T31" fmla="*/ 0 h 736"/>
                  <a:gd name="T32" fmla="*/ 627 w 962"/>
                  <a:gd name="T33" fmla="*/ 36 h 736"/>
                  <a:gd name="T34" fmla="*/ 669 w 962"/>
                  <a:gd name="T35" fmla="*/ 76 h 736"/>
                  <a:gd name="T36" fmla="*/ 723 w 962"/>
                  <a:gd name="T37" fmla="*/ 127 h 736"/>
                  <a:gd name="T38" fmla="*/ 796 w 962"/>
                  <a:gd name="T39" fmla="*/ 146 h 736"/>
                  <a:gd name="T40" fmla="*/ 873 w 962"/>
                  <a:gd name="T41" fmla="*/ 178 h 736"/>
                  <a:gd name="T42" fmla="*/ 868 w 962"/>
                  <a:gd name="T43" fmla="*/ 260 h 736"/>
                  <a:gd name="T44" fmla="*/ 765 w 962"/>
                  <a:gd name="T45" fmla="*/ 296 h 736"/>
                  <a:gd name="T46" fmla="*/ 783 w 962"/>
                  <a:gd name="T47" fmla="*/ 431 h 736"/>
                  <a:gd name="T48" fmla="*/ 780 w 962"/>
                  <a:gd name="T49" fmla="*/ 492 h 736"/>
                  <a:gd name="T50" fmla="*/ 696 w 962"/>
                  <a:gd name="T51" fmla="*/ 444 h 736"/>
                  <a:gd name="T52" fmla="*/ 618 w 962"/>
                  <a:gd name="T53" fmla="*/ 462 h 736"/>
                  <a:gd name="T54" fmla="*/ 632 w 962"/>
                  <a:gd name="T55" fmla="*/ 524 h 736"/>
                  <a:gd name="T56" fmla="*/ 545 w 962"/>
                  <a:gd name="T57" fmla="*/ 638 h 736"/>
                  <a:gd name="T58" fmla="*/ 511 w 962"/>
                  <a:gd name="T59" fmla="*/ 618 h 736"/>
                  <a:gd name="T60" fmla="*/ 438 w 962"/>
                  <a:gd name="T61" fmla="*/ 594 h 736"/>
                  <a:gd name="T62" fmla="*/ 425 w 962"/>
                  <a:gd name="T63" fmla="*/ 638 h 736"/>
                  <a:gd name="T64" fmla="*/ 362 w 962"/>
                  <a:gd name="T65" fmla="*/ 670 h 736"/>
                  <a:gd name="T66" fmla="*/ 249 w 962"/>
                  <a:gd name="T67" fmla="*/ 652 h 736"/>
                  <a:gd name="T68" fmla="*/ 239 w 962"/>
                  <a:gd name="T69" fmla="*/ 506 h 736"/>
                  <a:gd name="T70" fmla="*/ 221 w 962"/>
                  <a:gd name="T71" fmla="*/ 479 h 736"/>
                  <a:gd name="T72" fmla="*/ 165 w 962"/>
                  <a:gd name="T73" fmla="*/ 501 h 736"/>
                  <a:gd name="T74" fmla="*/ 79 w 962"/>
                  <a:gd name="T75" fmla="*/ 513 h 736"/>
                  <a:gd name="T76" fmla="*/ 33 w 962"/>
                  <a:gd name="T77" fmla="*/ 482 h 7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62"/>
                  <a:gd name="T118" fmla="*/ 0 h 736"/>
                  <a:gd name="T119" fmla="*/ 962 w 962"/>
                  <a:gd name="T120" fmla="*/ 736 h 7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62" h="736">
                    <a:moveTo>
                      <a:pt x="36" y="530"/>
                    </a:moveTo>
                    <a:cubicBezTo>
                      <a:pt x="36" y="530"/>
                      <a:pt x="50" y="516"/>
                      <a:pt x="50" y="514"/>
                    </a:cubicBezTo>
                    <a:cubicBezTo>
                      <a:pt x="50" y="513"/>
                      <a:pt x="56" y="490"/>
                      <a:pt x="56" y="490"/>
                    </a:cubicBezTo>
                    <a:cubicBezTo>
                      <a:pt x="56" y="452"/>
                      <a:pt x="56" y="452"/>
                      <a:pt x="56" y="452"/>
                    </a:cubicBezTo>
                    <a:cubicBezTo>
                      <a:pt x="183" y="407"/>
                      <a:pt x="183" y="407"/>
                      <a:pt x="183" y="407"/>
                    </a:cubicBezTo>
                    <a:cubicBezTo>
                      <a:pt x="183" y="379"/>
                      <a:pt x="183" y="379"/>
                      <a:pt x="183" y="379"/>
                    </a:cubicBezTo>
                    <a:cubicBezTo>
                      <a:pt x="125" y="337"/>
                      <a:pt x="125" y="337"/>
                      <a:pt x="125" y="337"/>
                    </a:cubicBezTo>
                    <a:cubicBezTo>
                      <a:pt x="86" y="323"/>
                      <a:pt x="86" y="323"/>
                      <a:pt x="86" y="323"/>
                    </a:cubicBezTo>
                    <a:cubicBezTo>
                      <a:pt x="51" y="321"/>
                      <a:pt x="51" y="321"/>
                      <a:pt x="51" y="321"/>
                    </a:cubicBezTo>
                    <a:cubicBezTo>
                      <a:pt x="26" y="321"/>
                      <a:pt x="26" y="321"/>
                      <a:pt x="26" y="321"/>
                    </a:cubicBezTo>
                    <a:cubicBezTo>
                      <a:pt x="0" y="298"/>
                      <a:pt x="0" y="298"/>
                      <a:pt x="0" y="298"/>
                    </a:cubicBezTo>
                    <a:cubicBezTo>
                      <a:pt x="9" y="273"/>
                      <a:pt x="9" y="273"/>
                      <a:pt x="9" y="273"/>
                    </a:cubicBezTo>
                    <a:cubicBezTo>
                      <a:pt x="10" y="242"/>
                      <a:pt x="10" y="242"/>
                      <a:pt x="10" y="242"/>
                    </a:cubicBezTo>
                    <a:cubicBezTo>
                      <a:pt x="10" y="242"/>
                      <a:pt x="50" y="238"/>
                      <a:pt x="52" y="238"/>
                    </a:cubicBezTo>
                    <a:cubicBezTo>
                      <a:pt x="53" y="238"/>
                      <a:pt x="119" y="213"/>
                      <a:pt x="119" y="213"/>
                    </a:cubicBezTo>
                    <a:cubicBezTo>
                      <a:pt x="180" y="213"/>
                      <a:pt x="180" y="213"/>
                      <a:pt x="180" y="213"/>
                    </a:cubicBezTo>
                    <a:cubicBezTo>
                      <a:pt x="242" y="263"/>
                      <a:pt x="242" y="263"/>
                      <a:pt x="242" y="263"/>
                    </a:cubicBezTo>
                    <a:cubicBezTo>
                      <a:pt x="274" y="259"/>
                      <a:pt x="274" y="259"/>
                      <a:pt x="274" y="259"/>
                    </a:cubicBezTo>
                    <a:cubicBezTo>
                      <a:pt x="293" y="202"/>
                      <a:pt x="293" y="202"/>
                      <a:pt x="293" y="202"/>
                    </a:cubicBezTo>
                    <a:cubicBezTo>
                      <a:pt x="309" y="164"/>
                      <a:pt x="309" y="164"/>
                      <a:pt x="309" y="164"/>
                    </a:cubicBezTo>
                    <a:cubicBezTo>
                      <a:pt x="326" y="143"/>
                      <a:pt x="326" y="143"/>
                      <a:pt x="326" y="143"/>
                    </a:cubicBezTo>
                    <a:cubicBezTo>
                      <a:pt x="334" y="130"/>
                      <a:pt x="334" y="130"/>
                      <a:pt x="334" y="130"/>
                    </a:cubicBezTo>
                    <a:cubicBezTo>
                      <a:pt x="396" y="133"/>
                      <a:pt x="396" y="133"/>
                      <a:pt x="396" y="133"/>
                    </a:cubicBezTo>
                    <a:cubicBezTo>
                      <a:pt x="436" y="112"/>
                      <a:pt x="436" y="112"/>
                      <a:pt x="436" y="112"/>
                    </a:cubicBezTo>
                    <a:cubicBezTo>
                      <a:pt x="463" y="102"/>
                      <a:pt x="463" y="102"/>
                      <a:pt x="463" y="102"/>
                    </a:cubicBezTo>
                    <a:cubicBezTo>
                      <a:pt x="511" y="119"/>
                      <a:pt x="511" y="119"/>
                      <a:pt x="511" y="119"/>
                    </a:cubicBezTo>
                    <a:cubicBezTo>
                      <a:pt x="526" y="96"/>
                      <a:pt x="526" y="96"/>
                      <a:pt x="526" y="96"/>
                    </a:cubicBezTo>
                    <a:cubicBezTo>
                      <a:pt x="537" y="63"/>
                      <a:pt x="537" y="63"/>
                      <a:pt x="537" y="63"/>
                    </a:cubicBezTo>
                    <a:cubicBezTo>
                      <a:pt x="550" y="27"/>
                      <a:pt x="550" y="27"/>
                      <a:pt x="550" y="27"/>
                    </a:cubicBezTo>
                    <a:cubicBezTo>
                      <a:pt x="556" y="5"/>
                      <a:pt x="556" y="5"/>
                      <a:pt x="556" y="5"/>
                    </a:cubicBezTo>
                    <a:cubicBezTo>
                      <a:pt x="588" y="12"/>
                      <a:pt x="588" y="12"/>
                      <a:pt x="588" y="12"/>
                    </a:cubicBezTo>
                    <a:cubicBezTo>
                      <a:pt x="622" y="0"/>
                      <a:pt x="622" y="0"/>
                      <a:pt x="622" y="0"/>
                    </a:cubicBezTo>
                    <a:cubicBezTo>
                      <a:pt x="683" y="7"/>
                      <a:pt x="683" y="7"/>
                      <a:pt x="683" y="7"/>
                    </a:cubicBezTo>
                    <a:cubicBezTo>
                      <a:pt x="689" y="39"/>
                      <a:pt x="689" y="39"/>
                      <a:pt x="689" y="39"/>
                    </a:cubicBezTo>
                    <a:cubicBezTo>
                      <a:pt x="723" y="79"/>
                      <a:pt x="723" y="79"/>
                      <a:pt x="723" y="79"/>
                    </a:cubicBezTo>
                    <a:cubicBezTo>
                      <a:pt x="735" y="84"/>
                      <a:pt x="735" y="84"/>
                      <a:pt x="735" y="84"/>
                    </a:cubicBezTo>
                    <a:cubicBezTo>
                      <a:pt x="735" y="84"/>
                      <a:pt x="760" y="117"/>
                      <a:pt x="762" y="118"/>
                    </a:cubicBezTo>
                    <a:cubicBezTo>
                      <a:pt x="764" y="120"/>
                      <a:pt x="794" y="139"/>
                      <a:pt x="794" y="139"/>
                    </a:cubicBezTo>
                    <a:cubicBezTo>
                      <a:pt x="837" y="154"/>
                      <a:pt x="837" y="154"/>
                      <a:pt x="837" y="154"/>
                    </a:cubicBezTo>
                    <a:cubicBezTo>
                      <a:pt x="874" y="160"/>
                      <a:pt x="874" y="160"/>
                      <a:pt x="874" y="160"/>
                    </a:cubicBezTo>
                    <a:cubicBezTo>
                      <a:pt x="928" y="158"/>
                      <a:pt x="928" y="158"/>
                      <a:pt x="928" y="158"/>
                    </a:cubicBezTo>
                    <a:cubicBezTo>
                      <a:pt x="959" y="195"/>
                      <a:pt x="959" y="195"/>
                      <a:pt x="959" y="195"/>
                    </a:cubicBezTo>
                    <a:cubicBezTo>
                      <a:pt x="962" y="272"/>
                      <a:pt x="962" y="272"/>
                      <a:pt x="962" y="272"/>
                    </a:cubicBezTo>
                    <a:cubicBezTo>
                      <a:pt x="962" y="272"/>
                      <a:pt x="953" y="284"/>
                      <a:pt x="953" y="286"/>
                    </a:cubicBezTo>
                    <a:cubicBezTo>
                      <a:pt x="952" y="288"/>
                      <a:pt x="864" y="289"/>
                      <a:pt x="864" y="289"/>
                    </a:cubicBezTo>
                    <a:cubicBezTo>
                      <a:pt x="840" y="325"/>
                      <a:pt x="840" y="325"/>
                      <a:pt x="840" y="325"/>
                    </a:cubicBezTo>
                    <a:cubicBezTo>
                      <a:pt x="821" y="388"/>
                      <a:pt x="821" y="388"/>
                      <a:pt x="821" y="388"/>
                    </a:cubicBezTo>
                    <a:cubicBezTo>
                      <a:pt x="860" y="474"/>
                      <a:pt x="860" y="474"/>
                      <a:pt x="860" y="474"/>
                    </a:cubicBezTo>
                    <a:cubicBezTo>
                      <a:pt x="866" y="524"/>
                      <a:pt x="866" y="524"/>
                      <a:pt x="866" y="524"/>
                    </a:cubicBezTo>
                    <a:cubicBezTo>
                      <a:pt x="857" y="541"/>
                      <a:pt x="857" y="541"/>
                      <a:pt x="857" y="541"/>
                    </a:cubicBezTo>
                    <a:cubicBezTo>
                      <a:pt x="802" y="523"/>
                      <a:pt x="802" y="523"/>
                      <a:pt x="802" y="523"/>
                    </a:cubicBezTo>
                    <a:cubicBezTo>
                      <a:pt x="764" y="488"/>
                      <a:pt x="764" y="488"/>
                      <a:pt x="764" y="488"/>
                    </a:cubicBezTo>
                    <a:cubicBezTo>
                      <a:pt x="691" y="496"/>
                      <a:pt x="691" y="496"/>
                      <a:pt x="691" y="496"/>
                    </a:cubicBezTo>
                    <a:cubicBezTo>
                      <a:pt x="679" y="508"/>
                      <a:pt x="679" y="508"/>
                      <a:pt x="679" y="508"/>
                    </a:cubicBezTo>
                    <a:cubicBezTo>
                      <a:pt x="680" y="549"/>
                      <a:pt x="680" y="549"/>
                      <a:pt x="680" y="549"/>
                    </a:cubicBezTo>
                    <a:cubicBezTo>
                      <a:pt x="694" y="576"/>
                      <a:pt x="694" y="576"/>
                      <a:pt x="694" y="576"/>
                    </a:cubicBezTo>
                    <a:cubicBezTo>
                      <a:pt x="690" y="661"/>
                      <a:pt x="690" y="661"/>
                      <a:pt x="690" y="661"/>
                    </a:cubicBezTo>
                    <a:cubicBezTo>
                      <a:pt x="598" y="701"/>
                      <a:pt x="598" y="701"/>
                      <a:pt x="598" y="701"/>
                    </a:cubicBezTo>
                    <a:cubicBezTo>
                      <a:pt x="584" y="701"/>
                      <a:pt x="584" y="701"/>
                      <a:pt x="584" y="701"/>
                    </a:cubicBezTo>
                    <a:cubicBezTo>
                      <a:pt x="561" y="679"/>
                      <a:pt x="561" y="679"/>
                      <a:pt x="561" y="679"/>
                    </a:cubicBezTo>
                    <a:cubicBezTo>
                      <a:pt x="547" y="648"/>
                      <a:pt x="547" y="648"/>
                      <a:pt x="547" y="648"/>
                    </a:cubicBezTo>
                    <a:cubicBezTo>
                      <a:pt x="481" y="653"/>
                      <a:pt x="481" y="653"/>
                      <a:pt x="481" y="653"/>
                    </a:cubicBezTo>
                    <a:cubicBezTo>
                      <a:pt x="475" y="657"/>
                      <a:pt x="475" y="657"/>
                      <a:pt x="475" y="657"/>
                    </a:cubicBezTo>
                    <a:cubicBezTo>
                      <a:pt x="467" y="701"/>
                      <a:pt x="467" y="701"/>
                      <a:pt x="467" y="701"/>
                    </a:cubicBezTo>
                    <a:cubicBezTo>
                      <a:pt x="428" y="732"/>
                      <a:pt x="428" y="732"/>
                      <a:pt x="428" y="732"/>
                    </a:cubicBezTo>
                    <a:cubicBezTo>
                      <a:pt x="398" y="736"/>
                      <a:pt x="398" y="736"/>
                      <a:pt x="398" y="736"/>
                    </a:cubicBezTo>
                    <a:cubicBezTo>
                      <a:pt x="329" y="733"/>
                      <a:pt x="329" y="733"/>
                      <a:pt x="329" y="733"/>
                    </a:cubicBezTo>
                    <a:cubicBezTo>
                      <a:pt x="273" y="716"/>
                      <a:pt x="273" y="716"/>
                      <a:pt x="273" y="716"/>
                    </a:cubicBezTo>
                    <a:cubicBezTo>
                      <a:pt x="201" y="653"/>
                      <a:pt x="201" y="653"/>
                      <a:pt x="201" y="653"/>
                    </a:cubicBezTo>
                    <a:cubicBezTo>
                      <a:pt x="262" y="556"/>
                      <a:pt x="262" y="556"/>
                      <a:pt x="262" y="556"/>
                    </a:cubicBezTo>
                    <a:cubicBezTo>
                      <a:pt x="262" y="540"/>
                      <a:pt x="262" y="540"/>
                      <a:pt x="262" y="540"/>
                    </a:cubicBezTo>
                    <a:cubicBezTo>
                      <a:pt x="243" y="526"/>
                      <a:pt x="243" y="526"/>
                      <a:pt x="243" y="526"/>
                    </a:cubicBezTo>
                    <a:cubicBezTo>
                      <a:pt x="201" y="527"/>
                      <a:pt x="201" y="527"/>
                      <a:pt x="201" y="527"/>
                    </a:cubicBezTo>
                    <a:cubicBezTo>
                      <a:pt x="181" y="550"/>
                      <a:pt x="181" y="550"/>
                      <a:pt x="181" y="550"/>
                    </a:cubicBezTo>
                    <a:cubicBezTo>
                      <a:pt x="120" y="568"/>
                      <a:pt x="120" y="568"/>
                      <a:pt x="120" y="568"/>
                    </a:cubicBezTo>
                    <a:cubicBezTo>
                      <a:pt x="87" y="563"/>
                      <a:pt x="87" y="563"/>
                      <a:pt x="87" y="563"/>
                    </a:cubicBezTo>
                    <a:cubicBezTo>
                      <a:pt x="44" y="538"/>
                      <a:pt x="44" y="538"/>
                      <a:pt x="44" y="538"/>
                    </a:cubicBezTo>
                    <a:lnTo>
                      <a:pt x="36" y="5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7" name="Freeform 11"/>
              <p:cNvSpPr>
                <a:spLocks/>
              </p:cNvSpPr>
              <p:nvPr/>
            </p:nvSpPr>
            <p:spPr bwMode="auto">
              <a:xfrm>
                <a:off x="8750300" y="4518026"/>
                <a:ext cx="1233487" cy="1270000"/>
              </a:xfrm>
              <a:custGeom>
                <a:avLst/>
                <a:gdLst>
                  <a:gd name="T0" fmla="*/ 25 w 854"/>
                  <a:gd name="T1" fmla="*/ 483 h 879"/>
                  <a:gd name="T2" fmla="*/ 13 w 854"/>
                  <a:gd name="T3" fmla="*/ 374 h 879"/>
                  <a:gd name="T4" fmla="*/ 25 w 854"/>
                  <a:gd name="T5" fmla="*/ 341 h 879"/>
                  <a:gd name="T6" fmla="*/ 34 w 854"/>
                  <a:gd name="T7" fmla="*/ 314 h 879"/>
                  <a:gd name="T8" fmla="*/ 34 w 854"/>
                  <a:gd name="T9" fmla="*/ 288 h 879"/>
                  <a:gd name="T10" fmla="*/ 0 w 854"/>
                  <a:gd name="T11" fmla="*/ 227 h 879"/>
                  <a:gd name="T12" fmla="*/ 0 w 854"/>
                  <a:gd name="T13" fmla="*/ 209 h 879"/>
                  <a:gd name="T14" fmla="*/ 43 w 854"/>
                  <a:gd name="T15" fmla="*/ 185 h 879"/>
                  <a:gd name="T16" fmla="*/ 55 w 854"/>
                  <a:gd name="T17" fmla="*/ 151 h 879"/>
                  <a:gd name="T18" fmla="*/ 89 w 854"/>
                  <a:gd name="T19" fmla="*/ 138 h 879"/>
                  <a:gd name="T20" fmla="*/ 116 w 854"/>
                  <a:gd name="T21" fmla="*/ 119 h 879"/>
                  <a:gd name="T22" fmla="*/ 126 w 854"/>
                  <a:gd name="T23" fmla="*/ 87 h 879"/>
                  <a:gd name="T24" fmla="*/ 130 w 854"/>
                  <a:gd name="T25" fmla="*/ 56 h 879"/>
                  <a:gd name="T26" fmla="*/ 161 w 854"/>
                  <a:gd name="T27" fmla="*/ 26 h 879"/>
                  <a:gd name="T28" fmla="*/ 202 w 854"/>
                  <a:gd name="T29" fmla="*/ 14 h 879"/>
                  <a:gd name="T30" fmla="*/ 298 w 854"/>
                  <a:gd name="T31" fmla="*/ 14 h 879"/>
                  <a:gd name="T32" fmla="*/ 374 w 854"/>
                  <a:gd name="T33" fmla="*/ 30 h 879"/>
                  <a:gd name="T34" fmla="*/ 414 w 854"/>
                  <a:gd name="T35" fmla="*/ 29 h 879"/>
                  <a:gd name="T36" fmla="*/ 459 w 854"/>
                  <a:gd name="T37" fmla="*/ 0 h 879"/>
                  <a:gd name="T38" fmla="*/ 500 w 854"/>
                  <a:gd name="T39" fmla="*/ 0 h 879"/>
                  <a:gd name="T40" fmla="*/ 518 w 854"/>
                  <a:gd name="T41" fmla="*/ 29 h 879"/>
                  <a:gd name="T42" fmla="*/ 512 w 854"/>
                  <a:gd name="T43" fmla="*/ 86 h 879"/>
                  <a:gd name="T44" fmla="*/ 612 w 854"/>
                  <a:gd name="T45" fmla="*/ 89 h 879"/>
                  <a:gd name="T46" fmla="*/ 630 w 854"/>
                  <a:gd name="T47" fmla="*/ 78 h 879"/>
                  <a:gd name="T48" fmla="*/ 684 w 854"/>
                  <a:gd name="T49" fmla="*/ 114 h 879"/>
                  <a:gd name="T50" fmla="*/ 694 w 854"/>
                  <a:gd name="T51" fmla="*/ 137 h 879"/>
                  <a:gd name="T52" fmla="*/ 715 w 854"/>
                  <a:gd name="T53" fmla="*/ 147 h 879"/>
                  <a:gd name="T54" fmla="*/ 704 w 854"/>
                  <a:gd name="T55" fmla="*/ 159 h 879"/>
                  <a:gd name="T56" fmla="*/ 687 w 854"/>
                  <a:gd name="T57" fmla="*/ 187 h 879"/>
                  <a:gd name="T58" fmla="*/ 680 w 854"/>
                  <a:gd name="T59" fmla="*/ 238 h 879"/>
                  <a:gd name="T60" fmla="*/ 733 w 854"/>
                  <a:gd name="T61" fmla="*/ 280 h 879"/>
                  <a:gd name="T62" fmla="*/ 736 w 854"/>
                  <a:gd name="T63" fmla="*/ 359 h 879"/>
                  <a:gd name="T64" fmla="*/ 747 w 854"/>
                  <a:gd name="T65" fmla="*/ 394 h 879"/>
                  <a:gd name="T66" fmla="*/ 762 w 854"/>
                  <a:gd name="T67" fmla="*/ 420 h 879"/>
                  <a:gd name="T68" fmla="*/ 742 w 854"/>
                  <a:gd name="T69" fmla="*/ 458 h 879"/>
                  <a:gd name="T70" fmla="*/ 769 w 854"/>
                  <a:gd name="T71" fmla="*/ 501 h 879"/>
                  <a:gd name="T72" fmla="*/ 777 w 854"/>
                  <a:gd name="T73" fmla="*/ 534 h 879"/>
                  <a:gd name="T74" fmla="*/ 762 w 854"/>
                  <a:gd name="T75" fmla="*/ 571 h 879"/>
                  <a:gd name="T76" fmla="*/ 751 w 854"/>
                  <a:gd name="T77" fmla="*/ 620 h 879"/>
                  <a:gd name="T78" fmla="*/ 755 w 854"/>
                  <a:gd name="T79" fmla="*/ 703 h 879"/>
                  <a:gd name="T80" fmla="*/ 726 w 854"/>
                  <a:gd name="T81" fmla="*/ 738 h 879"/>
                  <a:gd name="T82" fmla="*/ 656 w 854"/>
                  <a:gd name="T83" fmla="*/ 750 h 879"/>
                  <a:gd name="T84" fmla="*/ 615 w 854"/>
                  <a:gd name="T85" fmla="*/ 728 h 879"/>
                  <a:gd name="T86" fmla="*/ 571 w 854"/>
                  <a:gd name="T87" fmla="*/ 730 h 879"/>
                  <a:gd name="T88" fmla="*/ 520 w 854"/>
                  <a:gd name="T89" fmla="*/ 775 h 879"/>
                  <a:gd name="T90" fmla="*/ 477 w 854"/>
                  <a:gd name="T91" fmla="*/ 798 h 879"/>
                  <a:gd name="T92" fmla="*/ 427 w 854"/>
                  <a:gd name="T93" fmla="*/ 798 h 879"/>
                  <a:gd name="T94" fmla="*/ 411 w 854"/>
                  <a:gd name="T95" fmla="*/ 786 h 879"/>
                  <a:gd name="T96" fmla="*/ 378 w 854"/>
                  <a:gd name="T97" fmla="*/ 796 h 879"/>
                  <a:gd name="T98" fmla="*/ 327 w 854"/>
                  <a:gd name="T99" fmla="*/ 782 h 879"/>
                  <a:gd name="T100" fmla="*/ 234 w 854"/>
                  <a:gd name="T101" fmla="*/ 744 h 879"/>
                  <a:gd name="T102" fmla="*/ 175 w 854"/>
                  <a:gd name="T103" fmla="*/ 739 h 879"/>
                  <a:gd name="T104" fmla="*/ 141 w 854"/>
                  <a:gd name="T105" fmla="*/ 719 h 879"/>
                  <a:gd name="T106" fmla="*/ 123 w 854"/>
                  <a:gd name="T107" fmla="*/ 689 h 879"/>
                  <a:gd name="T108" fmla="*/ 129 w 854"/>
                  <a:gd name="T109" fmla="*/ 527 h 879"/>
                  <a:gd name="T110" fmla="*/ 92 w 854"/>
                  <a:gd name="T111" fmla="*/ 510 h 879"/>
                  <a:gd name="T112" fmla="*/ 25 w 854"/>
                  <a:gd name="T113" fmla="*/ 483 h 87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54"/>
                  <a:gd name="T172" fmla="*/ 0 h 879"/>
                  <a:gd name="T173" fmla="*/ 854 w 854"/>
                  <a:gd name="T174" fmla="*/ 879 h 87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54" h="879">
                    <a:moveTo>
                      <a:pt x="27" y="531"/>
                    </a:moveTo>
                    <a:cubicBezTo>
                      <a:pt x="14" y="411"/>
                      <a:pt x="14" y="411"/>
                      <a:pt x="14" y="411"/>
                    </a:cubicBezTo>
                    <a:cubicBezTo>
                      <a:pt x="27" y="375"/>
                      <a:pt x="27" y="375"/>
                      <a:pt x="27" y="375"/>
                    </a:cubicBezTo>
                    <a:cubicBezTo>
                      <a:pt x="37" y="345"/>
                      <a:pt x="37" y="345"/>
                      <a:pt x="37" y="345"/>
                    </a:cubicBezTo>
                    <a:cubicBezTo>
                      <a:pt x="37" y="316"/>
                      <a:pt x="37" y="316"/>
                      <a:pt x="37" y="316"/>
                    </a:cubicBezTo>
                    <a:cubicBezTo>
                      <a:pt x="37" y="316"/>
                      <a:pt x="0" y="251"/>
                      <a:pt x="0" y="249"/>
                    </a:cubicBezTo>
                    <a:cubicBezTo>
                      <a:pt x="0" y="248"/>
                      <a:pt x="0" y="230"/>
                      <a:pt x="0" y="230"/>
                    </a:cubicBezTo>
                    <a:cubicBezTo>
                      <a:pt x="47" y="203"/>
                      <a:pt x="47" y="203"/>
                      <a:pt x="47" y="203"/>
                    </a:cubicBezTo>
                    <a:cubicBezTo>
                      <a:pt x="60" y="166"/>
                      <a:pt x="60" y="166"/>
                      <a:pt x="60" y="166"/>
                    </a:cubicBezTo>
                    <a:cubicBezTo>
                      <a:pt x="98" y="152"/>
                      <a:pt x="98" y="152"/>
                      <a:pt x="98" y="152"/>
                    </a:cubicBezTo>
                    <a:cubicBezTo>
                      <a:pt x="128" y="131"/>
                      <a:pt x="128" y="131"/>
                      <a:pt x="128" y="131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43" y="61"/>
                      <a:pt x="143" y="61"/>
                      <a:pt x="143" y="61"/>
                    </a:cubicBezTo>
                    <a:cubicBezTo>
                      <a:pt x="177" y="29"/>
                      <a:pt x="177" y="29"/>
                      <a:pt x="177" y="29"/>
                    </a:cubicBezTo>
                    <a:cubicBezTo>
                      <a:pt x="222" y="15"/>
                      <a:pt x="222" y="15"/>
                      <a:pt x="222" y="15"/>
                    </a:cubicBezTo>
                    <a:cubicBezTo>
                      <a:pt x="328" y="15"/>
                      <a:pt x="328" y="15"/>
                      <a:pt x="328" y="15"/>
                    </a:cubicBezTo>
                    <a:cubicBezTo>
                      <a:pt x="328" y="15"/>
                      <a:pt x="410" y="33"/>
                      <a:pt x="411" y="33"/>
                    </a:cubicBezTo>
                    <a:cubicBezTo>
                      <a:pt x="412" y="33"/>
                      <a:pt x="455" y="32"/>
                      <a:pt x="455" y="32"/>
                    </a:cubicBezTo>
                    <a:cubicBezTo>
                      <a:pt x="504" y="0"/>
                      <a:pt x="504" y="0"/>
                      <a:pt x="504" y="0"/>
                    </a:cubicBezTo>
                    <a:cubicBezTo>
                      <a:pt x="550" y="0"/>
                      <a:pt x="550" y="0"/>
                      <a:pt x="550" y="0"/>
                    </a:cubicBezTo>
                    <a:cubicBezTo>
                      <a:pt x="569" y="32"/>
                      <a:pt x="569" y="32"/>
                      <a:pt x="569" y="32"/>
                    </a:cubicBezTo>
                    <a:cubicBezTo>
                      <a:pt x="569" y="32"/>
                      <a:pt x="561" y="94"/>
                      <a:pt x="563" y="95"/>
                    </a:cubicBezTo>
                    <a:cubicBezTo>
                      <a:pt x="564" y="95"/>
                      <a:pt x="673" y="98"/>
                      <a:pt x="673" y="98"/>
                    </a:cubicBezTo>
                    <a:cubicBezTo>
                      <a:pt x="692" y="86"/>
                      <a:pt x="692" y="86"/>
                      <a:pt x="692" y="86"/>
                    </a:cubicBezTo>
                    <a:cubicBezTo>
                      <a:pt x="752" y="125"/>
                      <a:pt x="752" y="125"/>
                      <a:pt x="752" y="125"/>
                    </a:cubicBezTo>
                    <a:cubicBezTo>
                      <a:pt x="752" y="125"/>
                      <a:pt x="762" y="150"/>
                      <a:pt x="763" y="151"/>
                    </a:cubicBezTo>
                    <a:cubicBezTo>
                      <a:pt x="765" y="152"/>
                      <a:pt x="786" y="161"/>
                      <a:pt x="786" y="161"/>
                    </a:cubicBezTo>
                    <a:cubicBezTo>
                      <a:pt x="774" y="175"/>
                      <a:pt x="774" y="175"/>
                      <a:pt x="774" y="175"/>
                    </a:cubicBezTo>
                    <a:cubicBezTo>
                      <a:pt x="774" y="175"/>
                      <a:pt x="755" y="204"/>
                      <a:pt x="755" y="206"/>
                    </a:cubicBezTo>
                    <a:cubicBezTo>
                      <a:pt x="755" y="207"/>
                      <a:pt x="747" y="261"/>
                      <a:pt x="747" y="261"/>
                    </a:cubicBezTo>
                    <a:cubicBezTo>
                      <a:pt x="806" y="308"/>
                      <a:pt x="806" y="308"/>
                      <a:pt x="806" y="308"/>
                    </a:cubicBezTo>
                    <a:cubicBezTo>
                      <a:pt x="809" y="394"/>
                      <a:pt x="809" y="394"/>
                      <a:pt x="809" y="394"/>
                    </a:cubicBezTo>
                    <a:cubicBezTo>
                      <a:pt x="821" y="433"/>
                      <a:pt x="821" y="433"/>
                      <a:pt x="821" y="433"/>
                    </a:cubicBezTo>
                    <a:cubicBezTo>
                      <a:pt x="821" y="433"/>
                      <a:pt x="838" y="460"/>
                      <a:pt x="837" y="461"/>
                    </a:cubicBezTo>
                    <a:cubicBezTo>
                      <a:pt x="837" y="463"/>
                      <a:pt x="816" y="503"/>
                      <a:pt x="816" y="503"/>
                    </a:cubicBezTo>
                    <a:cubicBezTo>
                      <a:pt x="845" y="551"/>
                      <a:pt x="845" y="551"/>
                      <a:pt x="845" y="551"/>
                    </a:cubicBezTo>
                    <a:cubicBezTo>
                      <a:pt x="845" y="551"/>
                      <a:pt x="854" y="586"/>
                      <a:pt x="854" y="587"/>
                    </a:cubicBezTo>
                    <a:cubicBezTo>
                      <a:pt x="853" y="589"/>
                      <a:pt x="837" y="627"/>
                      <a:pt x="837" y="627"/>
                    </a:cubicBezTo>
                    <a:cubicBezTo>
                      <a:pt x="825" y="681"/>
                      <a:pt x="825" y="681"/>
                      <a:pt x="825" y="681"/>
                    </a:cubicBezTo>
                    <a:cubicBezTo>
                      <a:pt x="830" y="772"/>
                      <a:pt x="830" y="772"/>
                      <a:pt x="830" y="772"/>
                    </a:cubicBezTo>
                    <a:cubicBezTo>
                      <a:pt x="830" y="772"/>
                      <a:pt x="800" y="810"/>
                      <a:pt x="798" y="811"/>
                    </a:cubicBezTo>
                    <a:cubicBezTo>
                      <a:pt x="797" y="811"/>
                      <a:pt x="721" y="824"/>
                      <a:pt x="721" y="824"/>
                    </a:cubicBezTo>
                    <a:cubicBezTo>
                      <a:pt x="676" y="800"/>
                      <a:pt x="676" y="800"/>
                      <a:pt x="676" y="800"/>
                    </a:cubicBezTo>
                    <a:cubicBezTo>
                      <a:pt x="628" y="802"/>
                      <a:pt x="628" y="802"/>
                      <a:pt x="628" y="802"/>
                    </a:cubicBezTo>
                    <a:cubicBezTo>
                      <a:pt x="571" y="851"/>
                      <a:pt x="571" y="851"/>
                      <a:pt x="571" y="851"/>
                    </a:cubicBezTo>
                    <a:cubicBezTo>
                      <a:pt x="571" y="851"/>
                      <a:pt x="525" y="878"/>
                      <a:pt x="524" y="877"/>
                    </a:cubicBezTo>
                    <a:cubicBezTo>
                      <a:pt x="522" y="876"/>
                      <a:pt x="470" y="879"/>
                      <a:pt x="469" y="877"/>
                    </a:cubicBezTo>
                    <a:cubicBezTo>
                      <a:pt x="469" y="875"/>
                      <a:pt x="452" y="864"/>
                      <a:pt x="452" y="864"/>
                    </a:cubicBezTo>
                    <a:cubicBezTo>
                      <a:pt x="415" y="875"/>
                      <a:pt x="415" y="875"/>
                      <a:pt x="415" y="875"/>
                    </a:cubicBezTo>
                    <a:cubicBezTo>
                      <a:pt x="359" y="859"/>
                      <a:pt x="359" y="859"/>
                      <a:pt x="359" y="859"/>
                    </a:cubicBezTo>
                    <a:cubicBezTo>
                      <a:pt x="257" y="818"/>
                      <a:pt x="257" y="818"/>
                      <a:pt x="257" y="818"/>
                    </a:cubicBezTo>
                    <a:cubicBezTo>
                      <a:pt x="192" y="812"/>
                      <a:pt x="192" y="812"/>
                      <a:pt x="192" y="812"/>
                    </a:cubicBezTo>
                    <a:cubicBezTo>
                      <a:pt x="192" y="812"/>
                      <a:pt x="156" y="791"/>
                      <a:pt x="155" y="790"/>
                    </a:cubicBezTo>
                    <a:cubicBezTo>
                      <a:pt x="154" y="789"/>
                      <a:pt x="135" y="757"/>
                      <a:pt x="135" y="757"/>
                    </a:cubicBezTo>
                    <a:cubicBezTo>
                      <a:pt x="142" y="579"/>
                      <a:pt x="142" y="579"/>
                      <a:pt x="142" y="579"/>
                    </a:cubicBezTo>
                    <a:cubicBezTo>
                      <a:pt x="101" y="560"/>
                      <a:pt x="101" y="560"/>
                      <a:pt x="101" y="560"/>
                    </a:cubicBezTo>
                    <a:lnTo>
                      <a:pt x="27" y="5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9845675" y="4160838"/>
                <a:ext cx="1223962" cy="1546225"/>
              </a:xfrm>
              <a:custGeom>
                <a:avLst/>
                <a:gdLst>
                  <a:gd name="T0" fmla="*/ 79 w 847"/>
                  <a:gd name="T1" fmla="*/ 845 h 1070"/>
                  <a:gd name="T2" fmla="*/ 104 w 847"/>
                  <a:gd name="T3" fmla="*/ 766 h 1070"/>
                  <a:gd name="T4" fmla="*/ 70 w 847"/>
                  <a:gd name="T5" fmla="*/ 683 h 1070"/>
                  <a:gd name="T6" fmla="*/ 70 w 847"/>
                  <a:gd name="T7" fmla="*/ 614 h 1070"/>
                  <a:gd name="T8" fmla="*/ 55 w 847"/>
                  <a:gd name="T9" fmla="*/ 497 h 1070"/>
                  <a:gd name="T10" fmla="*/ 7 w 847"/>
                  <a:gd name="T11" fmla="*/ 413 h 1070"/>
                  <a:gd name="T12" fmla="*/ 48 w 847"/>
                  <a:gd name="T13" fmla="*/ 356 h 1070"/>
                  <a:gd name="T14" fmla="*/ 81 w 847"/>
                  <a:gd name="T15" fmla="*/ 258 h 1070"/>
                  <a:gd name="T16" fmla="*/ 176 w 847"/>
                  <a:gd name="T17" fmla="*/ 175 h 1070"/>
                  <a:gd name="T18" fmla="*/ 251 w 847"/>
                  <a:gd name="T19" fmla="*/ 55 h 1070"/>
                  <a:gd name="T20" fmla="*/ 223 w 847"/>
                  <a:gd name="T21" fmla="*/ 2 h 1070"/>
                  <a:gd name="T22" fmla="*/ 292 w 847"/>
                  <a:gd name="T23" fmla="*/ 22 h 1070"/>
                  <a:gd name="T24" fmla="*/ 333 w 847"/>
                  <a:gd name="T25" fmla="*/ 0 h 1070"/>
                  <a:gd name="T26" fmla="*/ 299 w 847"/>
                  <a:gd name="T27" fmla="*/ 68 h 1070"/>
                  <a:gd name="T28" fmla="*/ 324 w 847"/>
                  <a:gd name="T29" fmla="*/ 143 h 1070"/>
                  <a:gd name="T30" fmla="*/ 346 w 847"/>
                  <a:gd name="T31" fmla="*/ 190 h 1070"/>
                  <a:gd name="T32" fmla="*/ 538 w 847"/>
                  <a:gd name="T33" fmla="*/ 216 h 1070"/>
                  <a:gd name="T34" fmla="*/ 571 w 847"/>
                  <a:gd name="T35" fmla="*/ 272 h 1070"/>
                  <a:gd name="T36" fmla="*/ 620 w 847"/>
                  <a:gd name="T37" fmla="*/ 294 h 1070"/>
                  <a:gd name="T38" fmla="*/ 770 w 847"/>
                  <a:gd name="T39" fmla="*/ 435 h 1070"/>
                  <a:gd name="T40" fmla="*/ 734 w 847"/>
                  <a:gd name="T41" fmla="*/ 453 h 1070"/>
                  <a:gd name="T42" fmla="*/ 676 w 847"/>
                  <a:gd name="T43" fmla="*/ 481 h 1070"/>
                  <a:gd name="T44" fmla="*/ 644 w 847"/>
                  <a:gd name="T45" fmla="*/ 538 h 1070"/>
                  <a:gd name="T46" fmla="*/ 647 w 847"/>
                  <a:gd name="T47" fmla="*/ 566 h 1070"/>
                  <a:gd name="T48" fmla="*/ 595 w 847"/>
                  <a:gd name="T49" fmla="*/ 693 h 1070"/>
                  <a:gd name="T50" fmla="*/ 516 w 847"/>
                  <a:gd name="T51" fmla="*/ 835 h 1070"/>
                  <a:gd name="T52" fmla="*/ 526 w 847"/>
                  <a:gd name="T53" fmla="*/ 888 h 1070"/>
                  <a:gd name="T54" fmla="*/ 472 w 847"/>
                  <a:gd name="T55" fmla="*/ 961 h 1070"/>
                  <a:gd name="T56" fmla="*/ 370 w 847"/>
                  <a:gd name="T57" fmla="*/ 941 h 1070"/>
                  <a:gd name="T58" fmla="*/ 327 w 847"/>
                  <a:gd name="T59" fmla="*/ 933 h 1070"/>
                  <a:gd name="T60" fmla="*/ 212 w 847"/>
                  <a:gd name="T61" fmla="*/ 928 h 1070"/>
                  <a:gd name="T62" fmla="*/ 148 w 847"/>
                  <a:gd name="T63" fmla="*/ 943 h 1070"/>
                  <a:gd name="T64" fmla="*/ 79 w 847"/>
                  <a:gd name="T65" fmla="*/ 925 h 10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47"/>
                  <a:gd name="T100" fmla="*/ 0 h 1070"/>
                  <a:gd name="T101" fmla="*/ 847 w 847"/>
                  <a:gd name="T102" fmla="*/ 1070 h 107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47" h="1070">
                    <a:moveTo>
                      <a:pt x="87" y="1016"/>
                    </a:moveTo>
                    <a:cubicBezTo>
                      <a:pt x="87" y="928"/>
                      <a:pt x="87" y="928"/>
                      <a:pt x="87" y="928"/>
                    </a:cubicBezTo>
                    <a:cubicBezTo>
                      <a:pt x="96" y="880"/>
                      <a:pt x="96" y="880"/>
                      <a:pt x="96" y="880"/>
                    </a:cubicBezTo>
                    <a:cubicBezTo>
                      <a:pt x="114" y="841"/>
                      <a:pt x="114" y="841"/>
                      <a:pt x="114" y="841"/>
                    </a:cubicBezTo>
                    <a:cubicBezTo>
                      <a:pt x="103" y="795"/>
                      <a:pt x="103" y="795"/>
                      <a:pt x="103" y="795"/>
                    </a:cubicBezTo>
                    <a:cubicBezTo>
                      <a:pt x="103" y="795"/>
                      <a:pt x="77" y="752"/>
                      <a:pt x="77" y="750"/>
                    </a:cubicBezTo>
                    <a:cubicBezTo>
                      <a:pt x="77" y="748"/>
                      <a:pt x="96" y="712"/>
                      <a:pt x="96" y="712"/>
                    </a:cubicBezTo>
                    <a:cubicBezTo>
                      <a:pt x="77" y="674"/>
                      <a:pt x="77" y="674"/>
                      <a:pt x="77" y="674"/>
                    </a:cubicBezTo>
                    <a:cubicBezTo>
                      <a:pt x="64" y="636"/>
                      <a:pt x="64" y="636"/>
                      <a:pt x="64" y="636"/>
                    </a:cubicBezTo>
                    <a:cubicBezTo>
                      <a:pt x="60" y="546"/>
                      <a:pt x="60" y="546"/>
                      <a:pt x="60" y="546"/>
                    </a:cubicBezTo>
                    <a:cubicBezTo>
                      <a:pt x="0" y="504"/>
                      <a:pt x="0" y="504"/>
                      <a:pt x="0" y="504"/>
                    </a:cubicBezTo>
                    <a:cubicBezTo>
                      <a:pt x="8" y="454"/>
                      <a:pt x="8" y="454"/>
                      <a:pt x="8" y="454"/>
                    </a:cubicBezTo>
                    <a:cubicBezTo>
                      <a:pt x="42" y="414"/>
                      <a:pt x="42" y="414"/>
                      <a:pt x="42" y="414"/>
                    </a:cubicBezTo>
                    <a:cubicBezTo>
                      <a:pt x="53" y="391"/>
                      <a:pt x="53" y="391"/>
                      <a:pt x="53" y="391"/>
                    </a:cubicBezTo>
                    <a:cubicBezTo>
                      <a:pt x="76" y="335"/>
                      <a:pt x="76" y="335"/>
                      <a:pt x="76" y="335"/>
                    </a:cubicBezTo>
                    <a:cubicBezTo>
                      <a:pt x="89" y="283"/>
                      <a:pt x="89" y="283"/>
                      <a:pt x="89" y="283"/>
                    </a:cubicBezTo>
                    <a:cubicBezTo>
                      <a:pt x="158" y="251"/>
                      <a:pt x="158" y="251"/>
                      <a:pt x="158" y="251"/>
                    </a:cubicBezTo>
                    <a:cubicBezTo>
                      <a:pt x="193" y="192"/>
                      <a:pt x="193" y="192"/>
                      <a:pt x="193" y="192"/>
                    </a:cubicBezTo>
                    <a:cubicBezTo>
                      <a:pt x="190" y="148"/>
                      <a:pt x="190" y="148"/>
                      <a:pt x="190" y="148"/>
                    </a:cubicBezTo>
                    <a:cubicBezTo>
                      <a:pt x="276" y="60"/>
                      <a:pt x="276" y="60"/>
                      <a:pt x="276" y="60"/>
                    </a:cubicBezTo>
                    <a:cubicBezTo>
                      <a:pt x="276" y="60"/>
                      <a:pt x="231" y="22"/>
                      <a:pt x="233" y="21"/>
                    </a:cubicBezTo>
                    <a:cubicBezTo>
                      <a:pt x="234" y="20"/>
                      <a:pt x="245" y="2"/>
                      <a:pt x="245" y="2"/>
                    </a:cubicBezTo>
                    <a:cubicBezTo>
                      <a:pt x="286" y="25"/>
                      <a:pt x="286" y="25"/>
                      <a:pt x="286" y="25"/>
                    </a:cubicBezTo>
                    <a:cubicBezTo>
                      <a:pt x="286" y="25"/>
                      <a:pt x="320" y="24"/>
                      <a:pt x="321" y="24"/>
                    </a:cubicBezTo>
                    <a:cubicBezTo>
                      <a:pt x="323" y="24"/>
                      <a:pt x="350" y="2"/>
                      <a:pt x="350" y="2"/>
                    </a:cubicBezTo>
                    <a:cubicBezTo>
                      <a:pt x="366" y="0"/>
                      <a:pt x="366" y="0"/>
                      <a:pt x="366" y="0"/>
                    </a:cubicBezTo>
                    <a:cubicBezTo>
                      <a:pt x="364" y="24"/>
                      <a:pt x="364" y="24"/>
                      <a:pt x="364" y="24"/>
                    </a:cubicBezTo>
                    <a:cubicBezTo>
                      <a:pt x="329" y="75"/>
                      <a:pt x="329" y="75"/>
                      <a:pt x="329" y="75"/>
                    </a:cubicBezTo>
                    <a:cubicBezTo>
                      <a:pt x="321" y="139"/>
                      <a:pt x="321" y="139"/>
                      <a:pt x="321" y="139"/>
                    </a:cubicBezTo>
                    <a:cubicBezTo>
                      <a:pt x="356" y="157"/>
                      <a:pt x="356" y="157"/>
                      <a:pt x="356" y="157"/>
                    </a:cubicBezTo>
                    <a:cubicBezTo>
                      <a:pt x="380" y="189"/>
                      <a:pt x="380" y="189"/>
                      <a:pt x="380" y="189"/>
                    </a:cubicBezTo>
                    <a:cubicBezTo>
                      <a:pt x="380" y="209"/>
                      <a:pt x="380" y="209"/>
                      <a:pt x="380" y="209"/>
                    </a:cubicBezTo>
                    <a:cubicBezTo>
                      <a:pt x="431" y="229"/>
                      <a:pt x="431" y="229"/>
                      <a:pt x="431" y="229"/>
                    </a:cubicBezTo>
                    <a:cubicBezTo>
                      <a:pt x="591" y="237"/>
                      <a:pt x="591" y="237"/>
                      <a:pt x="591" y="237"/>
                    </a:cubicBezTo>
                    <a:cubicBezTo>
                      <a:pt x="625" y="265"/>
                      <a:pt x="625" y="265"/>
                      <a:pt x="625" y="265"/>
                    </a:cubicBezTo>
                    <a:cubicBezTo>
                      <a:pt x="627" y="299"/>
                      <a:pt x="627" y="299"/>
                      <a:pt x="627" y="299"/>
                    </a:cubicBezTo>
                    <a:cubicBezTo>
                      <a:pt x="643" y="325"/>
                      <a:pt x="643" y="325"/>
                      <a:pt x="643" y="325"/>
                    </a:cubicBezTo>
                    <a:cubicBezTo>
                      <a:pt x="681" y="323"/>
                      <a:pt x="681" y="323"/>
                      <a:pt x="681" y="323"/>
                    </a:cubicBezTo>
                    <a:cubicBezTo>
                      <a:pt x="754" y="362"/>
                      <a:pt x="754" y="362"/>
                      <a:pt x="754" y="362"/>
                    </a:cubicBezTo>
                    <a:cubicBezTo>
                      <a:pt x="846" y="478"/>
                      <a:pt x="846" y="478"/>
                      <a:pt x="846" y="478"/>
                    </a:cubicBezTo>
                    <a:cubicBezTo>
                      <a:pt x="847" y="497"/>
                      <a:pt x="847" y="497"/>
                      <a:pt x="847" y="497"/>
                    </a:cubicBezTo>
                    <a:cubicBezTo>
                      <a:pt x="806" y="498"/>
                      <a:pt x="806" y="498"/>
                      <a:pt x="806" y="498"/>
                    </a:cubicBezTo>
                    <a:cubicBezTo>
                      <a:pt x="775" y="528"/>
                      <a:pt x="775" y="528"/>
                      <a:pt x="775" y="528"/>
                    </a:cubicBezTo>
                    <a:cubicBezTo>
                      <a:pt x="743" y="528"/>
                      <a:pt x="743" y="528"/>
                      <a:pt x="743" y="528"/>
                    </a:cubicBezTo>
                    <a:cubicBezTo>
                      <a:pt x="708" y="561"/>
                      <a:pt x="708" y="561"/>
                      <a:pt x="708" y="561"/>
                    </a:cubicBezTo>
                    <a:cubicBezTo>
                      <a:pt x="708" y="591"/>
                      <a:pt x="708" y="591"/>
                      <a:pt x="708" y="591"/>
                    </a:cubicBezTo>
                    <a:cubicBezTo>
                      <a:pt x="717" y="606"/>
                      <a:pt x="717" y="606"/>
                      <a:pt x="717" y="606"/>
                    </a:cubicBezTo>
                    <a:cubicBezTo>
                      <a:pt x="711" y="622"/>
                      <a:pt x="711" y="622"/>
                      <a:pt x="711" y="622"/>
                    </a:cubicBezTo>
                    <a:cubicBezTo>
                      <a:pt x="653" y="716"/>
                      <a:pt x="653" y="716"/>
                      <a:pt x="653" y="716"/>
                    </a:cubicBezTo>
                    <a:cubicBezTo>
                      <a:pt x="654" y="761"/>
                      <a:pt x="654" y="761"/>
                      <a:pt x="654" y="761"/>
                    </a:cubicBezTo>
                    <a:cubicBezTo>
                      <a:pt x="666" y="848"/>
                      <a:pt x="666" y="848"/>
                      <a:pt x="666" y="848"/>
                    </a:cubicBezTo>
                    <a:cubicBezTo>
                      <a:pt x="567" y="917"/>
                      <a:pt x="567" y="917"/>
                      <a:pt x="567" y="917"/>
                    </a:cubicBezTo>
                    <a:cubicBezTo>
                      <a:pt x="566" y="959"/>
                      <a:pt x="566" y="959"/>
                      <a:pt x="566" y="959"/>
                    </a:cubicBezTo>
                    <a:cubicBezTo>
                      <a:pt x="566" y="959"/>
                      <a:pt x="578" y="974"/>
                      <a:pt x="578" y="976"/>
                    </a:cubicBezTo>
                    <a:cubicBezTo>
                      <a:pt x="578" y="977"/>
                      <a:pt x="565" y="1054"/>
                      <a:pt x="565" y="1054"/>
                    </a:cubicBezTo>
                    <a:cubicBezTo>
                      <a:pt x="519" y="1056"/>
                      <a:pt x="519" y="1056"/>
                      <a:pt x="519" y="1056"/>
                    </a:cubicBezTo>
                    <a:cubicBezTo>
                      <a:pt x="483" y="1034"/>
                      <a:pt x="483" y="1034"/>
                      <a:pt x="483" y="1034"/>
                    </a:cubicBezTo>
                    <a:cubicBezTo>
                      <a:pt x="483" y="1034"/>
                      <a:pt x="409" y="1035"/>
                      <a:pt x="407" y="1034"/>
                    </a:cubicBezTo>
                    <a:cubicBezTo>
                      <a:pt x="406" y="1033"/>
                      <a:pt x="392" y="1027"/>
                      <a:pt x="392" y="1027"/>
                    </a:cubicBezTo>
                    <a:cubicBezTo>
                      <a:pt x="359" y="1025"/>
                      <a:pt x="359" y="1025"/>
                      <a:pt x="359" y="1025"/>
                    </a:cubicBezTo>
                    <a:cubicBezTo>
                      <a:pt x="299" y="1070"/>
                      <a:pt x="299" y="1070"/>
                      <a:pt x="299" y="1070"/>
                    </a:cubicBezTo>
                    <a:cubicBezTo>
                      <a:pt x="233" y="1020"/>
                      <a:pt x="233" y="1020"/>
                      <a:pt x="233" y="1020"/>
                    </a:cubicBezTo>
                    <a:cubicBezTo>
                      <a:pt x="185" y="1019"/>
                      <a:pt x="185" y="1019"/>
                      <a:pt x="185" y="1019"/>
                    </a:cubicBezTo>
                    <a:cubicBezTo>
                      <a:pt x="185" y="1019"/>
                      <a:pt x="164" y="1037"/>
                      <a:pt x="163" y="1036"/>
                    </a:cubicBezTo>
                    <a:cubicBezTo>
                      <a:pt x="162" y="1036"/>
                      <a:pt x="125" y="1015"/>
                      <a:pt x="125" y="1015"/>
                    </a:cubicBezTo>
                    <a:lnTo>
                      <a:pt x="87" y="10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Freeform 13"/>
              <p:cNvSpPr>
                <a:spLocks/>
              </p:cNvSpPr>
              <p:nvPr/>
            </p:nvSpPr>
            <p:spPr bwMode="auto">
              <a:xfrm>
                <a:off x="8891588" y="3395663"/>
                <a:ext cx="1331912" cy="1339850"/>
              </a:xfrm>
              <a:custGeom>
                <a:avLst/>
                <a:gdLst>
                  <a:gd name="T0" fmla="*/ 618 w 922"/>
                  <a:gd name="T1" fmla="*/ 834 h 928"/>
                  <a:gd name="T2" fmla="*/ 551 w 922"/>
                  <a:gd name="T3" fmla="*/ 773 h 928"/>
                  <a:gd name="T4" fmla="*/ 439 w 922"/>
                  <a:gd name="T5" fmla="*/ 784 h 928"/>
                  <a:gd name="T6" fmla="*/ 422 w 922"/>
                  <a:gd name="T7" fmla="*/ 702 h 928"/>
                  <a:gd name="T8" fmla="*/ 322 w 922"/>
                  <a:gd name="T9" fmla="*/ 728 h 928"/>
                  <a:gd name="T10" fmla="*/ 211 w 922"/>
                  <a:gd name="T11" fmla="*/ 712 h 928"/>
                  <a:gd name="T12" fmla="*/ 72 w 922"/>
                  <a:gd name="T13" fmla="*/ 726 h 928"/>
                  <a:gd name="T14" fmla="*/ 9 w 922"/>
                  <a:gd name="T15" fmla="*/ 715 h 928"/>
                  <a:gd name="T16" fmla="*/ 32 w 922"/>
                  <a:gd name="T17" fmla="*/ 687 h 928"/>
                  <a:gd name="T18" fmla="*/ 104 w 922"/>
                  <a:gd name="T19" fmla="*/ 676 h 928"/>
                  <a:gd name="T20" fmla="*/ 128 w 922"/>
                  <a:gd name="T21" fmla="*/ 628 h 928"/>
                  <a:gd name="T22" fmla="*/ 93 w 922"/>
                  <a:gd name="T23" fmla="*/ 580 h 928"/>
                  <a:gd name="T24" fmla="*/ 132 w 922"/>
                  <a:gd name="T25" fmla="*/ 567 h 928"/>
                  <a:gd name="T26" fmla="*/ 149 w 922"/>
                  <a:gd name="T27" fmla="*/ 526 h 928"/>
                  <a:gd name="T28" fmla="*/ 160 w 922"/>
                  <a:gd name="T29" fmla="*/ 487 h 928"/>
                  <a:gd name="T30" fmla="*/ 136 w 922"/>
                  <a:gd name="T31" fmla="*/ 431 h 928"/>
                  <a:gd name="T32" fmla="*/ 132 w 922"/>
                  <a:gd name="T33" fmla="*/ 346 h 928"/>
                  <a:gd name="T34" fmla="*/ 182 w 922"/>
                  <a:gd name="T35" fmla="*/ 356 h 928"/>
                  <a:gd name="T36" fmla="*/ 266 w 922"/>
                  <a:gd name="T37" fmla="*/ 311 h 928"/>
                  <a:gd name="T38" fmla="*/ 298 w 922"/>
                  <a:gd name="T39" fmla="*/ 215 h 928"/>
                  <a:gd name="T40" fmla="*/ 280 w 922"/>
                  <a:gd name="T41" fmla="*/ 154 h 928"/>
                  <a:gd name="T42" fmla="*/ 318 w 922"/>
                  <a:gd name="T43" fmla="*/ 56 h 928"/>
                  <a:gd name="T44" fmla="*/ 408 w 922"/>
                  <a:gd name="T45" fmla="*/ 46 h 928"/>
                  <a:gd name="T46" fmla="*/ 530 w 922"/>
                  <a:gd name="T47" fmla="*/ 0 h 928"/>
                  <a:gd name="T48" fmla="*/ 577 w 922"/>
                  <a:gd name="T49" fmla="*/ 106 h 928"/>
                  <a:gd name="T50" fmla="*/ 535 w 922"/>
                  <a:gd name="T51" fmla="*/ 116 h 928"/>
                  <a:gd name="T52" fmla="*/ 554 w 922"/>
                  <a:gd name="T53" fmla="*/ 191 h 928"/>
                  <a:gd name="T54" fmla="*/ 590 w 922"/>
                  <a:gd name="T55" fmla="*/ 280 h 928"/>
                  <a:gd name="T56" fmla="*/ 623 w 922"/>
                  <a:gd name="T57" fmla="*/ 306 h 928"/>
                  <a:gd name="T58" fmla="*/ 659 w 922"/>
                  <a:gd name="T59" fmla="*/ 357 h 928"/>
                  <a:gd name="T60" fmla="*/ 770 w 922"/>
                  <a:gd name="T61" fmla="*/ 438 h 928"/>
                  <a:gd name="T62" fmla="*/ 816 w 922"/>
                  <a:gd name="T63" fmla="*/ 477 h 928"/>
                  <a:gd name="T64" fmla="*/ 807 w 922"/>
                  <a:gd name="T65" fmla="*/ 505 h 928"/>
                  <a:gd name="T66" fmla="*/ 765 w 922"/>
                  <a:gd name="T67" fmla="*/ 610 h 928"/>
                  <a:gd name="T68" fmla="*/ 739 w 922"/>
                  <a:gd name="T69" fmla="*/ 703 h 928"/>
                  <a:gd name="T70" fmla="*/ 664 w 922"/>
                  <a:gd name="T71" fmla="*/ 786 h 928"/>
                  <a:gd name="T72" fmla="*/ 632 w 922"/>
                  <a:gd name="T73" fmla="*/ 839 h 9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22"/>
                  <a:gd name="T112" fmla="*/ 0 h 928"/>
                  <a:gd name="T113" fmla="*/ 922 w 922"/>
                  <a:gd name="T114" fmla="*/ 928 h 92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22" h="928">
                    <a:moveTo>
                      <a:pt x="694" y="923"/>
                    </a:moveTo>
                    <a:cubicBezTo>
                      <a:pt x="679" y="917"/>
                      <a:pt x="679" y="917"/>
                      <a:pt x="679" y="917"/>
                    </a:cubicBezTo>
                    <a:cubicBezTo>
                      <a:pt x="670" y="892"/>
                      <a:pt x="670" y="892"/>
                      <a:pt x="670" y="892"/>
                    </a:cubicBezTo>
                    <a:cubicBezTo>
                      <a:pt x="605" y="850"/>
                      <a:pt x="605" y="850"/>
                      <a:pt x="605" y="850"/>
                    </a:cubicBezTo>
                    <a:cubicBezTo>
                      <a:pt x="605" y="850"/>
                      <a:pt x="574" y="863"/>
                      <a:pt x="572" y="862"/>
                    </a:cubicBezTo>
                    <a:cubicBezTo>
                      <a:pt x="571" y="862"/>
                      <a:pt x="483" y="863"/>
                      <a:pt x="482" y="862"/>
                    </a:cubicBezTo>
                    <a:cubicBezTo>
                      <a:pt x="480" y="861"/>
                      <a:pt x="486" y="810"/>
                      <a:pt x="486" y="810"/>
                    </a:cubicBezTo>
                    <a:cubicBezTo>
                      <a:pt x="464" y="772"/>
                      <a:pt x="464" y="772"/>
                      <a:pt x="464" y="772"/>
                    </a:cubicBezTo>
                    <a:cubicBezTo>
                      <a:pt x="407" y="769"/>
                      <a:pt x="407" y="769"/>
                      <a:pt x="407" y="769"/>
                    </a:cubicBezTo>
                    <a:cubicBezTo>
                      <a:pt x="354" y="800"/>
                      <a:pt x="354" y="800"/>
                      <a:pt x="354" y="800"/>
                    </a:cubicBezTo>
                    <a:cubicBezTo>
                      <a:pt x="354" y="800"/>
                      <a:pt x="318" y="803"/>
                      <a:pt x="315" y="803"/>
                    </a:cubicBezTo>
                    <a:cubicBezTo>
                      <a:pt x="313" y="803"/>
                      <a:pt x="232" y="783"/>
                      <a:pt x="232" y="783"/>
                    </a:cubicBezTo>
                    <a:cubicBezTo>
                      <a:pt x="128" y="784"/>
                      <a:pt x="128" y="784"/>
                      <a:pt x="128" y="784"/>
                    </a:cubicBezTo>
                    <a:cubicBezTo>
                      <a:pt x="79" y="798"/>
                      <a:pt x="79" y="798"/>
                      <a:pt x="79" y="798"/>
                    </a:cubicBezTo>
                    <a:cubicBezTo>
                      <a:pt x="35" y="838"/>
                      <a:pt x="35" y="838"/>
                      <a:pt x="35" y="838"/>
                    </a:cubicBezTo>
                    <a:cubicBezTo>
                      <a:pt x="10" y="786"/>
                      <a:pt x="10" y="786"/>
                      <a:pt x="10" y="786"/>
                    </a:cubicBezTo>
                    <a:cubicBezTo>
                      <a:pt x="0" y="736"/>
                      <a:pt x="0" y="736"/>
                      <a:pt x="0" y="736"/>
                    </a:cubicBezTo>
                    <a:cubicBezTo>
                      <a:pt x="35" y="755"/>
                      <a:pt x="35" y="755"/>
                      <a:pt x="35" y="755"/>
                    </a:cubicBezTo>
                    <a:cubicBezTo>
                      <a:pt x="80" y="755"/>
                      <a:pt x="80" y="755"/>
                      <a:pt x="80" y="755"/>
                    </a:cubicBezTo>
                    <a:cubicBezTo>
                      <a:pt x="114" y="743"/>
                      <a:pt x="114" y="743"/>
                      <a:pt x="114" y="743"/>
                    </a:cubicBezTo>
                    <a:cubicBezTo>
                      <a:pt x="129" y="719"/>
                      <a:pt x="129" y="719"/>
                      <a:pt x="129" y="719"/>
                    </a:cubicBezTo>
                    <a:cubicBezTo>
                      <a:pt x="141" y="691"/>
                      <a:pt x="141" y="691"/>
                      <a:pt x="141" y="691"/>
                    </a:cubicBezTo>
                    <a:cubicBezTo>
                      <a:pt x="112" y="668"/>
                      <a:pt x="112" y="668"/>
                      <a:pt x="112" y="668"/>
                    </a:cubicBezTo>
                    <a:cubicBezTo>
                      <a:pt x="102" y="638"/>
                      <a:pt x="102" y="638"/>
                      <a:pt x="102" y="638"/>
                    </a:cubicBezTo>
                    <a:cubicBezTo>
                      <a:pt x="110" y="626"/>
                      <a:pt x="110" y="626"/>
                      <a:pt x="110" y="626"/>
                    </a:cubicBezTo>
                    <a:cubicBezTo>
                      <a:pt x="145" y="623"/>
                      <a:pt x="145" y="623"/>
                      <a:pt x="145" y="623"/>
                    </a:cubicBezTo>
                    <a:cubicBezTo>
                      <a:pt x="162" y="609"/>
                      <a:pt x="162" y="609"/>
                      <a:pt x="162" y="609"/>
                    </a:cubicBezTo>
                    <a:cubicBezTo>
                      <a:pt x="162" y="609"/>
                      <a:pt x="164" y="581"/>
                      <a:pt x="164" y="578"/>
                    </a:cubicBezTo>
                    <a:cubicBezTo>
                      <a:pt x="164" y="575"/>
                      <a:pt x="163" y="555"/>
                      <a:pt x="163" y="555"/>
                    </a:cubicBezTo>
                    <a:cubicBezTo>
                      <a:pt x="176" y="535"/>
                      <a:pt x="176" y="535"/>
                      <a:pt x="176" y="535"/>
                    </a:cubicBezTo>
                    <a:cubicBezTo>
                      <a:pt x="169" y="503"/>
                      <a:pt x="169" y="503"/>
                      <a:pt x="169" y="503"/>
                    </a:cubicBezTo>
                    <a:cubicBezTo>
                      <a:pt x="150" y="474"/>
                      <a:pt x="150" y="474"/>
                      <a:pt x="150" y="474"/>
                    </a:cubicBezTo>
                    <a:cubicBezTo>
                      <a:pt x="154" y="416"/>
                      <a:pt x="154" y="416"/>
                      <a:pt x="154" y="416"/>
                    </a:cubicBezTo>
                    <a:cubicBezTo>
                      <a:pt x="145" y="380"/>
                      <a:pt x="145" y="380"/>
                      <a:pt x="145" y="380"/>
                    </a:cubicBezTo>
                    <a:cubicBezTo>
                      <a:pt x="176" y="371"/>
                      <a:pt x="176" y="371"/>
                      <a:pt x="176" y="371"/>
                    </a:cubicBezTo>
                    <a:cubicBezTo>
                      <a:pt x="200" y="391"/>
                      <a:pt x="200" y="391"/>
                      <a:pt x="200" y="391"/>
                    </a:cubicBezTo>
                    <a:cubicBezTo>
                      <a:pt x="254" y="389"/>
                      <a:pt x="254" y="389"/>
                      <a:pt x="254" y="389"/>
                    </a:cubicBezTo>
                    <a:cubicBezTo>
                      <a:pt x="292" y="342"/>
                      <a:pt x="292" y="342"/>
                      <a:pt x="292" y="342"/>
                    </a:cubicBezTo>
                    <a:cubicBezTo>
                      <a:pt x="313" y="284"/>
                      <a:pt x="313" y="284"/>
                      <a:pt x="313" y="284"/>
                    </a:cubicBezTo>
                    <a:cubicBezTo>
                      <a:pt x="328" y="236"/>
                      <a:pt x="328" y="236"/>
                      <a:pt x="328" y="236"/>
                    </a:cubicBezTo>
                    <a:cubicBezTo>
                      <a:pt x="327" y="210"/>
                      <a:pt x="327" y="210"/>
                      <a:pt x="327" y="210"/>
                    </a:cubicBezTo>
                    <a:cubicBezTo>
                      <a:pt x="308" y="169"/>
                      <a:pt x="308" y="169"/>
                      <a:pt x="308" y="169"/>
                    </a:cubicBezTo>
                    <a:cubicBezTo>
                      <a:pt x="303" y="90"/>
                      <a:pt x="303" y="90"/>
                      <a:pt x="303" y="90"/>
                    </a:cubicBezTo>
                    <a:cubicBezTo>
                      <a:pt x="349" y="62"/>
                      <a:pt x="349" y="62"/>
                      <a:pt x="349" y="62"/>
                    </a:cubicBezTo>
                    <a:cubicBezTo>
                      <a:pt x="403" y="51"/>
                      <a:pt x="403" y="51"/>
                      <a:pt x="403" y="51"/>
                    </a:cubicBezTo>
                    <a:cubicBezTo>
                      <a:pt x="448" y="51"/>
                      <a:pt x="448" y="51"/>
                      <a:pt x="448" y="51"/>
                    </a:cubicBezTo>
                    <a:cubicBezTo>
                      <a:pt x="534" y="0"/>
                      <a:pt x="534" y="0"/>
                      <a:pt x="534" y="0"/>
                    </a:cubicBezTo>
                    <a:cubicBezTo>
                      <a:pt x="582" y="0"/>
                      <a:pt x="582" y="0"/>
                      <a:pt x="582" y="0"/>
                    </a:cubicBezTo>
                    <a:cubicBezTo>
                      <a:pt x="628" y="52"/>
                      <a:pt x="628" y="52"/>
                      <a:pt x="628" y="52"/>
                    </a:cubicBezTo>
                    <a:cubicBezTo>
                      <a:pt x="634" y="116"/>
                      <a:pt x="634" y="116"/>
                      <a:pt x="634" y="116"/>
                    </a:cubicBezTo>
                    <a:cubicBezTo>
                      <a:pt x="599" y="118"/>
                      <a:pt x="599" y="118"/>
                      <a:pt x="599" y="118"/>
                    </a:cubicBezTo>
                    <a:cubicBezTo>
                      <a:pt x="588" y="128"/>
                      <a:pt x="588" y="128"/>
                      <a:pt x="588" y="128"/>
                    </a:cubicBezTo>
                    <a:cubicBezTo>
                      <a:pt x="589" y="168"/>
                      <a:pt x="589" y="168"/>
                      <a:pt x="589" y="168"/>
                    </a:cubicBezTo>
                    <a:cubicBezTo>
                      <a:pt x="609" y="210"/>
                      <a:pt x="609" y="210"/>
                      <a:pt x="609" y="210"/>
                    </a:cubicBezTo>
                    <a:cubicBezTo>
                      <a:pt x="612" y="268"/>
                      <a:pt x="612" y="268"/>
                      <a:pt x="612" y="268"/>
                    </a:cubicBezTo>
                    <a:cubicBezTo>
                      <a:pt x="648" y="308"/>
                      <a:pt x="648" y="308"/>
                      <a:pt x="648" y="308"/>
                    </a:cubicBezTo>
                    <a:cubicBezTo>
                      <a:pt x="700" y="313"/>
                      <a:pt x="700" y="313"/>
                      <a:pt x="700" y="313"/>
                    </a:cubicBezTo>
                    <a:cubicBezTo>
                      <a:pt x="685" y="337"/>
                      <a:pt x="685" y="337"/>
                      <a:pt x="685" y="337"/>
                    </a:cubicBezTo>
                    <a:cubicBezTo>
                      <a:pt x="684" y="374"/>
                      <a:pt x="684" y="374"/>
                      <a:pt x="684" y="374"/>
                    </a:cubicBezTo>
                    <a:cubicBezTo>
                      <a:pt x="684" y="374"/>
                      <a:pt x="721" y="392"/>
                      <a:pt x="724" y="393"/>
                    </a:cubicBezTo>
                    <a:cubicBezTo>
                      <a:pt x="726" y="394"/>
                      <a:pt x="756" y="395"/>
                      <a:pt x="756" y="395"/>
                    </a:cubicBezTo>
                    <a:cubicBezTo>
                      <a:pt x="846" y="482"/>
                      <a:pt x="846" y="482"/>
                      <a:pt x="846" y="482"/>
                    </a:cubicBezTo>
                    <a:cubicBezTo>
                      <a:pt x="879" y="484"/>
                      <a:pt x="879" y="484"/>
                      <a:pt x="879" y="484"/>
                    </a:cubicBezTo>
                    <a:cubicBezTo>
                      <a:pt x="897" y="525"/>
                      <a:pt x="897" y="525"/>
                      <a:pt x="897" y="525"/>
                    </a:cubicBezTo>
                    <a:cubicBezTo>
                      <a:pt x="884" y="547"/>
                      <a:pt x="884" y="547"/>
                      <a:pt x="884" y="547"/>
                    </a:cubicBezTo>
                    <a:cubicBezTo>
                      <a:pt x="887" y="555"/>
                      <a:pt x="887" y="555"/>
                      <a:pt x="887" y="555"/>
                    </a:cubicBezTo>
                    <a:cubicBezTo>
                      <a:pt x="922" y="588"/>
                      <a:pt x="922" y="588"/>
                      <a:pt x="922" y="588"/>
                    </a:cubicBezTo>
                    <a:cubicBezTo>
                      <a:pt x="841" y="671"/>
                      <a:pt x="841" y="671"/>
                      <a:pt x="841" y="671"/>
                    </a:cubicBezTo>
                    <a:cubicBezTo>
                      <a:pt x="844" y="721"/>
                      <a:pt x="844" y="721"/>
                      <a:pt x="844" y="721"/>
                    </a:cubicBezTo>
                    <a:cubicBezTo>
                      <a:pt x="812" y="773"/>
                      <a:pt x="812" y="773"/>
                      <a:pt x="812" y="773"/>
                    </a:cubicBezTo>
                    <a:cubicBezTo>
                      <a:pt x="742" y="806"/>
                      <a:pt x="742" y="806"/>
                      <a:pt x="742" y="806"/>
                    </a:cubicBezTo>
                    <a:cubicBezTo>
                      <a:pt x="742" y="806"/>
                      <a:pt x="730" y="863"/>
                      <a:pt x="730" y="864"/>
                    </a:cubicBezTo>
                    <a:cubicBezTo>
                      <a:pt x="731" y="865"/>
                      <a:pt x="702" y="928"/>
                      <a:pt x="702" y="928"/>
                    </a:cubicBezTo>
                    <a:lnTo>
                      <a:pt x="694" y="9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Freeform 14"/>
              <p:cNvSpPr>
                <a:spLocks/>
              </p:cNvSpPr>
              <p:nvPr/>
            </p:nvSpPr>
            <p:spPr bwMode="auto">
              <a:xfrm>
                <a:off x="8159750" y="3103224"/>
                <a:ext cx="1262062" cy="1657350"/>
              </a:xfrm>
              <a:custGeom>
                <a:avLst/>
                <a:gdLst>
                  <a:gd name="T0" fmla="*/ 333 w 873"/>
                  <a:gd name="T1" fmla="*/ 1024 h 1147"/>
                  <a:gd name="T2" fmla="*/ 387 w 873"/>
                  <a:gd name="T3" fmla="*/ 1044 h 1147"/>
                  <a:gd name="T4" fmla="*/ 458 w 873"/>
                  <a:gd name="T5" fmla="*/ 1029 h 1147"/>
                  <a:gd name="T6" fmla="*/ 490 w 873"/>
                  <a:gd name="T7" fmla="*/ 989 h 1147"/>
                  <a:gd name="T8" fmla="*/ 461 w 873"/>
                  <a:gd name="T9" fmla="*/ 915 h 1147"/>
                  <a:gd name="T10" fmla="*/ 458 w 873"/>
                  <a:gd name="T11" fmla="*/ 852 h 1147"/>
                  <a:gd name="T12" fmla="*/ 525 w 873"/>
                  <a:gd name="T13" fmla="*/ 874 h 1147"/>
                  <a:gd name="T14" fmla="*/ 562 w 873"/>
                  <a:gd name="T15" fmla="*/ 860 h 1147"/>
                  <a:gd name="T16" fmla="*/ 555 w 873"/>
                  <a:gd name="T17" fmla="*/ 808 h 1147"/>
                  <a:gd name="T18" fmla="*/ 542 w 873"/>
                  <a:gd name="T19" fmla="*/ 765 h 1147"/>
                  <a:gd name="T20" fmla="*/ 589 w 873"/>
                  <a:gd name="T21" fmla="*/ 750 h 1147"/>
                  <a:gd name="T22" fmla="*/ 599 w 873"/>
                  <a:gd name="T23" fmla="*/ 699 h 1147"/>
                  <a:gd name="T24" fmla="*/ 605 w 873"/>
                  <a:gd name="T25" fmla="*/ 657 h 1147"/>
                  <a:gd name="T26" fmla="*/ 590 w 873"/>
                  <a:gd name="T27" fmla="*/ 572 h 1147"/>
                  <a:gd name="T28" fmla="*/ 622 w 873"/>
                  <a:gd name="T29" fmla="*/ 518 h 1147"/>
                  <a:gd name="T30" fmla="*/ 687 w 873"/>
                  <a:gd name="T31" fmla="*/ 537 h 1147"/>
                  <a:gd name="T32" fmla="*/ 745 w 873"/>
                  <a:gd name="T33" fmla="*/ 410 h 1147"/>
                  <a:gd name="T34" fmla="*/ 731 w 873"/>
                  <a:gd name="T35" fmla="*/ 350 h 1147"/>
                  <a:gd name="T36" fmla="*/ 729 w 873"/>
                  <a:gd name="T37" fmla="*/ 264 h 1147"/>
                  <a:gd name="T38" fmla="*/ 795 w 873"/>
                  <a:gd name="T39" fmla="*/ 204 h 1147"/>
                  <a:gd name="T40" fmla="*/ 739 w 873"/>
                  <a:gd name="T41" fmla="*/ 180 h 1147"/>
                  <a:gd name="T42" fmla="*/ 645 w 873"/>
                  <a:gd name="T43" fmla="*/ 82 h 1147"/>
                  <a:gd name="T44" fmla="*/ 653 w 873"/>
                  <a:gd name="T45" fmla="*/ 14 h 1147"/>
                  <a:gd name="T46" fmla="*/ 555 w 873"/>
                  <a:gd name="T47" fmla="*/ 17 h 1147"/>
                  <a:gd name="T48" fmla="*/ 485 w 873"/>
                  <a:gd name="T49" fmla="*/ 56 h 1147"/>
                  <a:gd name="T50" fmla="*/ 464 w 873"/>
                  <a:gd name="T51" fmla="*/ 90 h 1147"/>
                  <a:gd name="T52" fmla="*/ 355 w 873"/>
                  <a:gd name="T53" fmla="*/ 150 h 1147"/>
                  <a:gd name="T54" fmla="*/ 248 w 873"/>
                  <a:gd name="T55" fmla="*/ 179 h 1147"/>
                  <a:gd name="T56" fmla="*/ 202 w 873"/>
                  <a:gd name="T57" fmla="*/ 202 h 1147"/>
                  <a:gd name="T58" fmla="*/ 171 w 873"/>
                  <a:gd name="T59" fmla="*/ 237 h 1147"/>
                  <a:gd name="T60" fmla="*/ 93 w 873"/>
                  <a:gd name="T61" fmla="*/ 193 h 1147"/>
                  <a:gd name="T62" fmla="*/ 59 w 873"/>
                  <a:gd name="T63" fmla="*/ 202 h 1147"/>
                  <a:gd name="T64" fmla="*/ 51 w 873"/>
                  <a:gd name="T65" fmla="*/ 322 h 1147"/>
                  <a:gd name="T66" fmla="*/ 1 w 873"/>
                  <a:gd name="T67" fmla="*/ 367 h 1147"/>
                  <a:gd name="T68" fmla="*/ 39 w 873"/>
                  <a:gd name="T69" fmla="*/ 406 h 1147"/>
                  <a:gd name="T70" fmla="*/ 25 w 873"/>
                  <a:gd name="T71" fmla="*/ 445 h 1147"/>
                  <a:gd name="T72" fmla="*/ 107 w 873"/>
                  <a:gd name="T73" fmla="*/ 437 h 1147"/>
                  <a:gd name="T74" fmla="*/ 156 w 873"/>
                  <a:gd name="T75" fmla="*/ 456 h 1147"/>
                  <a:gd name="T76" fmla="*/ 219 w 873"/>
                  <a:gd name="T77" fmla="*/ 435 h 1147"/>
                  <a:gd name="T78" fmla="*/ 264 w 873"/>
                  <a:gd name="T79" fmla="*/ 488 h 1147"/>
                  <a:gd name="T80" fmla="*/ 198 w 873"/>
                  <a:gd name="T81" fmla="*/ 519 h 1147"/>
                  <a:gd name="T82" fmla="*/ 131 w 873"/>
                  <a:gd name="T83" fmla="*/ 553 h 1147"/>
                  <a:gd name="T84" fmla="*/ 204 w 873"/>
                  <a:gd name="T85" fmla="*/ 628 h 1147"/>
                  <a:gd name="T86" fmla="*/ 188 w 873"/>
                  <a:gd name="T87" fmla="*/ 720 h 1147"/>
                  <a:gd name="T88" fmla="*/ 158 w 873"/>
                  <a:gd name="T89" fmla="*/ 812 h 1147"/>
                  <a:gd name="T90" fmla="*/ 155 w 873"/>
                  <a:gd name="T91" fmla="*/ 856 h 1147"/>
                  <a:gd name="T92" fmla="*/ 193 w 873"/>
                  <a:gd name="T93" fmla="*/ 881 h 1147"/>
                  <a:gd name="T94" fmla="*/ 218 w 873"/>
                  <a:gd name="T95" fmla="*/ 956 h 1147"/>
                  <a:gd name="T96" fmla="*/ 286 w 873"/>
                  <a:gd name="T97" fmla="*/ 975 h 114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873"/>
                  <a:gd name="T148" fmla="*/ 0 h 1147"/>
                  <a:gd name="T149" fmla="*/ 873 w 873"/>
                  <a:gd name="T150" fmla="*/ 1147 h 114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873" h="1147">
                    <a:moveTo>
                      <a:pt x="314" y="1071"/>
                    </a:moveTo>
                    <a:cubicBezTo>
                      <a:pt x="366" y="1125"/>
                      <a:pt x="366" y="1125"/>
                      <a:pt x="366" y="1125"/>
                    </a:cubicBezTo>
                    <a:cubicBezTo>
                      <a:pt x="413" y="1130"/>
                      <a:pt x="413" y="1130"/>
                      <a:pt x="413" y="1130"/>
                    </a:cubicBezTo>
                    <a:cubicBezTo>
                      <a:pt x="425" y="1147"/>
                      <a:pt x="425" y="1147"/>
                      <a:pt x="425" y="1147"/>
                    </a:cubicBezTo>
                    <a:cubicBezTo>
                      <a:pt x="478" y="1144"/>
                      <a:pt x="478" y="1144"/>
                      <a:pt x="478" y="1144"/>
                    </a:cubicBezTo>
                    <a:cubicBezTo>
                      <a:pt x="478" y="1144"/>
                      <a:pt x="501" y="1132"/>
                      <a:pt x="503" y="1131"/>
                    </a:cubicBezTo>
                    <a:cubicBezTo>
                      <a:pt x="505" y="1131"/>
                      <a:pt x="523" y="1120"/>
                      <a:pt x="523" y="1120"/>
                    </a:cubicBezTo>
                    <a:cubicBezTo>
                      <a:pt x="538" y="1087"/>
                      <a:pt x="538" y="1087"/>
                      <a:pt x="538" y="1087"/>
                    </a:cubicBezTo>
                    <a:cubicBezTo>
                      <a:pt x="533" y="1055"/>
                      <a:pt x="533" y="1055"/>
                      <a:pt x="533" y="1055"/>
                    </a:cubicBezTo>
                    <a:cubicBezTo>
                      <a:pt x="506" y="1005"/>
                      <a:pt x="506" y="1005"/>
                      <a:pt x="506" y="1005"/>
                    </a:cubicBezTo>
                    <a:cubicBezTo>
                      <a:pt x="494" y="936"/>
                      <a:pt x="494" y="936"/>
                      <a:pt x="494" y="936"/>
                    </a:cubicBezTo>
                    <a:cubicBezTo>
                      <a:pt x="503" y="936"/>
                      <a:pt x="503" y="936"/>
                      <a:pt x="503" y="936"/>
                    </a:cubicBezTo>
                    <a:cubicBezTo>
                      <a:pt x="543" y="958"/>
                      <a:pt x="543" y="958"/>
                      <a:pt x="543" y="958"/>
                    </a:cubicBezTo>
                    <a:cubicBezTo>
                      <a:pt x="576" y="960"/>
                      <a:pt x="576" y="960"/>
                      <a:pt x="576" y="960"/>
                    </a:cubicBezTo>
                    <a:cubicBezTo>
                      <a:pt x="604" y="953"/>
                      <a:pt x="604" y="953"/>
                      <a:pt x="604" y="953"/>
                    </a:cubicBezTo>
                    <a:cubicBezTo>
                      <a:pt x="617" y="945"/>
                      <a:pt x="617" y="945"/>
                      <a:pt x="617" y="945"/>
                    </a:cubicBezTo>
                    <a:cubicBezTo>
                      <a:pt x="634" y="906"/>
                      <a:pt x="634" y="906"/>
                      <a:pt x="634" y="906"/>
                    </a:cubicBezTo>
                    <a:cubicBezTo>
                      <a:pt x="609" y="888"/>
                      <a:pt x="609" y="888"/>
                      <a:pt x="609" y="888"/>
                    </a:cubicBezTo>
                    <a:cubicBezTo>
                      <a:pt x="589" y="859"/>
                      <a:pt x="589" y="859"/>
                      <a:pt x="589" y="859"/>
                    </a:cubicBezTo>
                    <a:cubicBezTo>
                      <a:pt x="595" y="840"/>
                      <a:pt x="595" y="840"/>
                      <a:pt x="595" y="840"/>
                    </a:cubicBezTo>
                    <a:cubicBezTo>
                      <a:pt x="611" y="829"/>
                      <a:pt x="611" y="829"/>
                      <a:pt x="611" y="829"/>
                    </a:cubicBezTo>
                    <a:cubicBezTo>
                      <a:pt x="647" y="824"/>
                      <a:pt x="647" y="824"/>
                      <a:pt x="647" y="824"/>
                    </a:cubicBezTo>
                    <a:cubicBezTo>
                      <a:pt x="658" y="815"/>
                      <a:pt x="658" y="815"/>
                      <a:pt x="658" y="815"/>
                    </a:cubicBezTo>
                    <a:cubicBezTo>
                      <a:pt x="658" y="768"/>
                      <a:pt x="658" y="768"/>
                      <a:pt x="658" y="768"/>
                    </a:cubicBezTo>
                    <a:cubicBezTo>
                      <a:pt x="668" y="746"/>
                      <a:pt x="668" y="746"/>
                      <a:pt x="668" y="746"/>
                    </a:cubicBezTo>
                    <a:cubicBezTo>
                      <a:pt x="664" y="722"/>
                      <a:pt x="664" y="722"/>
                      <a:pt x="664" y="722"/>
                    </a:cubicBezTo>
                    <a:cubicBezTo>
                      <a:pt x="644" y="696"/>
                      <a:pt x="644" y="696"/>
                      <a:pt x="644" y="696"/>
                    </a:cubicBezTo>
                    <a:cubicBezTo>
                      <a:pt x="648" y="628"/>
                      <a:pt x="648" y="628"/>
                      <a:pt x="648" y="628"/>
                    </a:cubicBezTo>
                    <a:cubicBezTo>
                      <a:pt x="635" y="587"/>
                      <a:pt x="635" y="587"/>
                      <a:pt x="635" y="587"/>
                    </a:cubicBezTo>
                    <a:cubicBezTo>
                      <a:pt x="683" y="569"/>
                      <a:pt x="683" y="569"/>
                      <a:pt x="683" y="569"/>
                    </a:cubicBezTo>
                    <a:cubicBezTo>
                      <a:pt x="709" y="594"/>
                      <a:pt x="709" y="594"/>
                      <a:pt x="709" y="594"/>
                    </a:cubicBezTo>
                    <a:cubicBezTo>
                      <a:pt x="754" y="590"/>
                      <a:pt x="754" y="590"/>
                      <a:pt x="754" y="590"/>
                    </a:cubicBezTo>
                    <a:cubicBezTo>
                      <a:pt x="787" y="548"/>
                      <a:pt x="787" y="548"/>
                      <a:pt x="787" y="548"/>
                    </a:cubicBezTo>
                    <a:cubicBezTo>
                      <a:pt x="818" y="450"/>
                      <a:pt x="818" y="450"/>
                      <a:pt x="818" y="450"/>
                    </a:cubicBezTo>
                    <a:cubicBezTo>
                      <a:pt x="820" y="426"/>
                      <a:pt x="820" y="426"/>
                      <a:pt x="820" y="426"/>
                    </a:cubicBezTo>
                    <a:cubicBezTo>
                      <a:pt x="803" y="385"/>
                      <a:pt x="803" y="385"/>
                      <a:pt x="803" y="385"/>
                    </a:cubicBezTo>
                    <a:cubicBezTo>
                      <a:pt x="795" y="306"/>
                      <a:pt x="795" y="306"/>
                      <a:pt x="795" y="306"/>
                    </a:cubicBezTo>
                    <a:cubicBezTo>
                      <a:pt x="801" y="290"/>
                      <a:pt x="801" y="290"/>
                      <a:pt x="801" y="290"/>
                    </a:cubicBezTo>
                    <a:cubicBezTo>
                      <a:pt x="857" y="262"/>
                      <a:pt x="857" y="262"/>
                      <a:pt x="857" y="262"/>
                    </a:cubicBezTo>
                    <a:cubicBezTo>
                      <a:pt x="873" y="224"/>
                      <a:pt x="873" y="224"/>
                      <a:pt x="873" y="224"/>
                    </a:cubicBezTo>
                    <a:cubicBezTo>
                      <a:pt x="873" y="201"/>
                      <a:pt x="873" y="201"/>
                      <a:pt x="873" y="201"/>
                    </a:cubicBezTo>
                    <a:cubicBezTo>
                      <a:pt x="812" y="198"/>
                      <a:pt x="812" y="198"/>
                      <a:pt x="812" y="198"/>
                    </a:cubicBezTo>
                    <a:cubicBezTo>
                      <a:pt x="702" y="131"/>
                      <a:pt x="702" y="131"/>
                      <a:pt x="702" y="131"/>
                    </a:cubicBezTo>
                    <a:cubicBezTo>
                      <a:pt x="708" y="90"/>
                      <a:pt x="708" y="90"/>
                      <a:pt x="708" y="90"/>
                    </a:cubicBezTo>
                    <a:cubicBezTo>
                      <a:pt x="718" y="56"/>
                      <a:pt x="718" y="56"/>
                      <a:pt x="718" y="56"/>
                    </a:cubicBezTo>
                    <a:cubicBezTo>
                      <a:pt x="717" y="15"/>
                      <a:pt x="717" y="15"/>
                      <a:pt x="717" y="15"/>
                    </a:cubicBezTo>
                    <a:cubicBezTo>
                      <a:pt x="717" y="15"/>
                      <a:pt x="680" y="0"/>
                      <a:pt x="678" y="0"/>
                    </a:cubicBezTo>
                    <a:cubicBezTo>
                      <a:pt x="677" y="0"/>
                      <a:pt x="609" y="19"/>
                      <a:pt x="609" y="19"/>
                    </a:cubicBezTo>
                    <a:cubicBezTo>
                      <a:pt x="571" y="25"/>
                      <a:pt x="571" y="25"/>
                      <a:pt x="571" y="25"/>
                    </a:cubicBezTo>
                    <a:cubicBezTo>
                      <a:pt x="571" y="25"/>
                      <a:pt x="535" y="59"/>
                      <a:pt x="533" y="61"/>
                    </a:cubicBezTo>
                    <a:cubicBezTo>
                      <a:pt x="531" y="63"/>
                      <a:pt x="514" y="74"/>
                      <a:pt x="514" y="74"/>
                    </a:cubicBezTo>
                    <a:cubicBezTo>
                      <a:pt x="510" y="99"/>
                      <a:pt x="510" y="99"/>
                      <a:pt x="510" y="99"/>
                    </a:cubicBezTo>
                    <a:cubicBezTo>
                      <a:pt x="386" y="134"/>
                      <a:pt x="386" y="134"/>
                      <a:pt x="386" y="134"/>
                    </a:cubicBezTo>
                    <a:cubicBezTo>
                      <a:pt x="390" y="165"/>
                      <a:pt x="390" y="165"/>
                      <a:pt x="390" y="165"/>
                    </a:cubicBezTo>
                    <a:cubicBezTo>
                      <a:pt x="328" y="194"/>
                      <a:pt x="328" y="194"/>
                      <a:pt x="328" y="194"/>
                    </a:cubicBezTo>
                    <a:cubicBezTo>
                      <a:pt x="272" y="197"/>
                      <a:pt x="272" y="197"/>
                      <a:pt x="272" y="197"/>
                    </a:cubicBezTo>
                    <a:cubicBezTo>
                      <a:pt x="272" y="197"/>
                      <a:pt x="241" y="205"/>
                      <a:pt x="239" y="206"/>
                    </a:cubicBezTo>
                    <a:cubicBezTo>
                      <a:pt x="238" y="208"/>
                      <a:pt x="222" y="222"/>
                      <a:pt x="222" y="222"/>
                    </a:cubicBezTo>
                    <a:cubicBezTo>
                      <a:pt x="218" y="247"/>
                      <a:pt x="218" y="247"/>
                      <a:pt x="218" y="247"/>
                    </a:cubicBezTo>
                    <a:cubicBezTo>
                      <a:pt x="188" y="260"/>
                      <a:pt x="188" y="260"/>
                      <a:pt x="188" y="260"/>
                    </a:cubicBezTo>
                    <a:cubicBezTo>
                      <a:pt x="150" y="230"/>
                      <a:pt x="150" y="230"/>
                      <a:pt x="150" y="230"/>
                    </a:cubicBezTo>
                    <a:cubicBezTo>
                      <a:pt x="102" y="212"/>
                      <a:pt x="102" y="212"/>
                      <a:pt x="102" y="212"/>
                    </a:cubicBezTo>
                    <a:cubicBezTo>
                      <a:pt x="78" y="212"/>
                      <a:pt x="78" y="212"/>
                      <a:pt x="78" y="212"/>
                    </a:cubicBezTo>
                    <a:cubicBezTo>
                      <a:pt x="65" y="222"/>
                      <a:pt x="65" y="222"/>
                      <a:pt x="65" y="222"/>
                    </a:cubicBezTo>
                    <a:cubicBezTo>
                      <a:pt x="60" y="309"/>
                      <a:pt x="60" y="309"/>
                      <a:pt x="60" y="309"/>
                    </a:cubicBezTo>
                    <a:cubicBezTo>
                      <a:pt x="56" y="354"/>
                      <a:pt x="56" y="354"/>
                      <a:pt x="56" y="354"/>
                    </a:cubicBezTo>
                    <a:cubicBezTo>
                      <a:pt x="56" y="354"/>
                      <a:pt x="0" y="393"/>
                      <a:pt x="1" y="394"/>
                    </a:cubicBezTo>
                    <a:cubicBezTo>
                      <a:pt x="1" y="396"/>
                      <a:pt x="1" y="403"/>
                      <a:pt x="1" y="403"/>
                    </a:cubicBezTo>
                    <a:cubicBezTo>
                      <a:pt x="44" y="428"/>
                      <a:pt x="44" y="428"/>
                      <a:pt x="44" y="428"/>
                    </a:cubicBezTo>
                    <a:cubicBezTo>
                      <a:pt x="43" y="446"/>
                      <a:pt x="43" y="446"/>
                      <a:pt x="43" y="446"/>
                    </a:cubicBezTo>
                    <a:cubicBezTo>
                      <a:pt x="18" y="466"/>
                      <a:pt x="18" y="466"/>
                      <a:pt x="18" y="466"/>
                    </a:cubicBezTo>
                    <a:cubicBezTo>
                      <a:pt x="28" y="489"/>
                      <a:pt x="28" y="489"/>
                      <a:pt x="28" y="489"/>
                    </a:cubicBezTo>
                    <a:cubicBezTo>
                      <a:pt x="28" y="489"/>
                      <a:pt x="88" y="498"/>
                      <a:pt x="90" y="495"/>
                    </a:cubicBezTo>
                    <a:cubicBezTo>
                      <a:pt x="91" y="493"/>
                      <a:pt x="118" y="480"/>
                      <a:pt x="118" y="480"/>
                    </a:cubicBezTo>
                    <a:cubicBezTo>
                      <a:pt x="154" y="501"/>
                      <a:pt x="154" y="501"/>
                      <a:pt x="154" y="501"/>
                    </a:cubicBezTo>
                    <a:cubicBezTo>
                      <a:pt x="154" y="501"/>
                      <a:pt x="171" y="503"/>
                      <a:pt x="171" y="501"/>
                    </a:cubicBezTo>
                    <a:cubicBezTo>
                      <a:pt x="171" y="499"/>
                      <a:pt x="183" y="482"/>
                      <a:pt x="183" y="482"/>
                    </a:cubicBezTo>
                    <a:cubicBezTo>
                      <a:pt x="240" y="478"/>
                      <a:pt x="240" y="478"/>
                      <a:pt x="240" y="478"/>
                    </a:cubicBezTo>
                    <a:cubicBezTo>
                      <a:pt x="286" y="511"/>
                      <a:pt x="286" y="511"/>
                      <a:pt x="286" y="511"/>
                    </a:cubicBezTo>
                    <a:cubicBezTo>
                      <a:pt x="290" y="536"/>
                      <a:pt x="290" y="536"/>
                      <a:pt x="290" y="536"/>
                    </a:cubicBezTo>
                    <a:cubicBezTo>
                      <a:pt x="270" y="556"/>
                      <a:pt x="270" y="556"/>
                      <a:pt x="270" y="556"/>
                    </a:cubicBezTo>
                    <a:cubicBezTo>
                      <a:pt x="217" y="570"/>
                      <a:pt x="217" y="570"/>
                      <a:pt x="217" y="570"/>
                    </a:cubicBezTo>
                    <a:cubicBezTo>
                      <a:pt x="154" y="579"/>
                      <a:pt x="154" y="579"/>
                      <a:pt x="154" y="579"/>
                    </a:cubicBezTo>
                    <a:cubicBezTo>
                      <a:pt x="144" y="608"/>
                      <a:pt x="144" y="608"/>
                      <a:pt x="144" y="608"/>
                    </a:cubicBezTo>
                    <a:cubicBezTo>
                      <a:pt x="147" y="655"/>
                      <a:pt x="147" y="655"/>
                      <a:pt x="147" y="655"/>
                    </a:cubicBezTo>
                    <a:cubicBezTo>
                      <a:pt x="224" y="690"/>
                      <a:pt x="224" y="690"/>
                      <a:pt x="224" y="690"/>
                    </a:cubicBezTo>
                    <a:cubicBezTo>
                      <a:pt x="218" y="731"/>
                      <a:pt x="218" y="731"/>
                      <a:pt x="218" y="731"/>
                    </a:cubicBezTo>
                    <a:cubicBezTo>
                      <a:pt x="206" y="791"/>
                      <a:pt x="206" y="791"/>
                      <a:pt x="206" y="791"/>
                    </a:cubicBezTo>
                    <a:cubicBezTo>
                      <a:pt x="191" y="851"/>
                      <a:pt x="191" y="851"/>
                      <a:pt x="191" y="851"/>
                    </a:cubicBezTo>
                    <a:cubicBezTo>
                      <a:pt x="173" y="892"/>
                      <a:pt x="173" y="892"/>
                      <a:pt x="173" y="892"/>
                    </a:cubicBezTo>
                    <a:cubicBezTo>
                      <a:pt x="165" y="901"/>
                      <a:pt x="165" y="901"/>
                      <a:pt x="165" y="901"/>
                    </a:cubicBezTo>
                    <a:cubicBezTo>
                      <a:pt x="170" y="940"/>
                      <a:pt x="170" y="940"/>
                      <a:pt x="170" y="940"/>
                    </a:cubicBezTo>
                    <a:cubicBezTo>
                      <a:pt x="183" y="957"/>
                      <a:pt x="183" y="957"/>
                      <a:pt x="183" y="957"/>
                    </a:cubicBezTo>
                    <a:cubicBezTo>
                      <a:pt x="212" y="968"/>
                      <a:pt x="212" y="968"/>
                      <a:pt x="212" y="968"/>
                    </a:cubicBezTo>
                    <a:cubicBezTo>
                      <a:pt x="228" y="1016"/>
                      <a:pt x="228" y="1016"/>
                      <a:pt x="228" y="1016"/>
                    </a:cubicBezTo>
                    <a:cubicBezTo>
                      <a:pt x="239" y="1050"/>
                      <a:pt x="239" y="1050"/>
                      <a:pt x="239" y="1050"/>
                    </a:cubicBezTo>
                    <a:cubicBezTo>
                      <a:pt x="239" y="1050"/>
                      <a:pt x="263" y="1063"/>
                      <a:pt x="265" y="1063"/>
                    </a:cubicBezTo>
                    <a:cubicBezTo>
                      <a:pt x="266" y="1064"/>
                      <a:pt x="314" y="1071"/>
                      <a:pt x="314" y="10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1" name="Freeform 15"/>
              <p:cNvSpPr>
                <a:spLocks/>
              </p:cNvSpPr>
              <p:nvPr/>
            </p:nvSpPr>
            <p:spPr bwMode="auto">
              <a:xfrm>
                <a:off x="6069013" y="2514262"/>
                <a:ext cx="1395412" cy="1177925"/>
              </a:xfrm>
              <a:custGeom>
                <a:avLst/>
                <a:gdLst>
                  <a:gd name="T0" fmla="*/ 548 w 966"/>
                  <a:gd name="T1" fmla="*/ 697 h 816"/>
                  <a:gd name="T2" fmla="*/ 631 w 966"/>
                  <a:gd name="T3" fmla="*/ 738 h 816"/>
                  <a:gd name="T4" fmla="*/ 681 w 966"/>
                  <a:gd name="T5" fmla="*/ 625 h 816"/>
                  <a:gd name="T6" fmla="*/ 787 w 966"/>
                  <a:gd name="T7" fmla="*/ 599 h 816"/>
                  <a:gd name="T8" fmla="*/ 844 w 966"/>
                  <a:gd name="T9" fmla="*/ 607 h 816"/>
                  <a:gd name="T10" fmla="*/ 879 w 966"/>
                  <a:gd name="T11" fmla="*/ 509 h 816"/>
                  <a:gd name="T12" fmla="*/ 780 w 966"/>
                  <a:gd name="T13" fmla="*/ 459 h 816"/>
                  <a:gd name="T14" fmla="*/ 741 w 966"/>
                  <a:gd name="T15" fmla="*/ 389 h 816"/>
                  <a:gd name="T16" fmla="*/ 821 w 966"/>
                  <a:gd name="T17" fmla="*/ 307 h 816"/>
                  <a:gd name="T18" fmla="*/ 794 w 966"/>
                  <a:gd name="T19" fmla="*/ 241 h 816"/>
                  <a:gd name="T20" fmla="*/ 754 w 966"/>
                  <a:gd name="T21" fmla="*/ 187 h 816"/>
                  <a:gd name="T22" fmla="*/ 750 w 966"/>
                  <a:gd name="T23" fmla="*/ 150 h 816"/>
                  <a:gd name="T24" fmla="*/ 802 w 966"/>
                  <a:gd name="T25" fmla="*/ 105 h 816"/>
                  <a:gd name="T26" fmla="*/ 760 w 966"/>
                  <a:gd name="T27" fmla="*/ 31 h 816"/>
                  <a:gd name="T28" fmla="*/ 721 w 966"/>
                  <a:gd name="T29" fmla="*/ 120 h 816"/>
                  <a:gd name="T30" fmla="*/ 656 w 966"/>
                  <a:gd name="T31" fmla="*/ 153 h 816"/>
                  <a:gd name="T32" fmla="*/ 641 w 966"/>
                  <a:gd name="T33" fmla="*/ 209 h 816"/>
                  <a:gd name="T34" fmla="*/ 557 w 966"/>
                  <a:gd name="T35" fmla="*/ 198 h 816"/>
                  <a:gd name="T36" fmla="*/ 538 w 966"/>
                  <a:gd name="T37" fmla="*/ 84 h 816"/>
                  <a:gd name="T38" fmla="*/ 380 w 966"/>
                  <a:gd name="T39" fmla="*/ 83 h 816"/>
                  <a:gd name="T40" fmla="*/ 305 w 966"/>
                  <a:gd name="T41" fmla="*/ 26 h 816"/>
                  <a:gd name="T42" fmla="*/ 136 w 966"/>
                  <a:gd name="T43" fmla="*/ 0 h 816"/>
                  <a:gd name="T44" fmla="*/ 76 w 966"/>
                  <a:gd name="T45" fmla="*/ 49 h 816"/>
                  <a:gd name="T46" fmla="*/ 30 w 966"/>
                  <a:gd name="T47" fmla="*/ 118 h 816"/>
                  <a:gd name="T48" fmla="*/ 5 w 966"/>
                  <a:gd name="T49" fmla="*/ 160 h 816"/>
                  <a:gd name="T50" fmla="*/ 0 w 966"/>
                  <a:gd name="T51" fmla="*/ 249 h 816"/>
                  <a:gd name="T52" fmla="*/ 34 w 966"/>
                  <a:gd name="T53" fmla="*/ 294 h 816"/>
                  <a:gd name="T54" fmla="*/ 79 w 966"/>
                  <a:gd name="T55" fmla="*/ 262 h 816"/>
                  <a:gd name="T56" fmla="*/ 210 w 966"/>
                  <a:gd name="T57" fmla="*/ 283 h 816"/>
                  <a:gd name="T58" fmla="*/ 241 w 966"/>
                  <a:gd name="T59" fmla="*/ 351 h 816"/>
                  <a:gd name="T60" fmla="*/ 282 w 966"/>
                  <a:gd name="T61" fmla="*/ 410 h 816"/>
                  <a:gd name="T62" fmla="*/ 278 w 966"/>
                  <a:gd name="T63" fmla="*/ 486 h 816"/>
                  <a:gd name="T64" fmla="*/ 349 w 966"/>
                  <a:gd name="T65" fmla="*/ 626 h 816"/>
                  <a:gd name="T66" fmla="*/ 383 w 966"/>
                  <a:gd name="T67" fmla="*/ 599 h 816"/>
                  <a:gd name="T68" fmla="*/ 427 w 966"/>
                  <a:gd name="T69" fmla="*/ 580 h 816"/>
                  <a:gd name="T70" fmla="*/ 436 w 966"/>
                  <a:gd name="T71" fmla="*/ 643 h 816"/>
                  <a:gd name="T72" fmla="*/ 480 w 966"/>
                  <a:gd name="T73" fmla="*/ 697 h 81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66"/>
                  <a:gd name="T112" fmla="*/ 0 h 816"/>
                  <a:gd name="T113" fmla="*/ 966 w 966"/>
                  <a:gd name="T114" fmla="*/ 816 h 81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66" h="816">
                    <a:moveTo>
                      <a:pt x="537" y="766"/>
                    </a:moveTo>
                    <a:cubicBezTo>
                      <a:pt x="538" y="766"/>
                      <a:pt x="602" y="766"/>
                      <a:pt x="602" y="766"/>
                    </a:cubicBezTo>
                    <a:cubicBezTo>
                      <a:pt x="602" y="766"/>
                      <a:pt x="665" y="816"/>
                      <a:pt x="666" y="816"/>
                    </a:cubicBezTo>
                    <a:cubicBezTo>
                      <a:pt x="668" y="815"/>
                      <a:pt x="693" y="812"/>
                      <a:pt x="693" y="812"/>
                    </a:cubicBezTo>
                    <a:cubicBezTo>
                      <a:pt x="693" y="812"/>
                      <a:pt x="720" y="724"/>
                      <a:pt x="721" y="723"/>
                    </a:cubicBezTo>
                    <a:cubicBezTo>
                      <a:pt x="721" y="723"/>
                      <a:pt x="748" y="687"/>
                      <a:pt x="748" y="687"/>
                    </a:cubicBezTo>
                    <a:cubicBezTo>
                      <a:pt x="816" y="686"/>
                      <a:pt x="816" y="686"/>
                      <a:pt x="816" y="686"/>
                    </a:cubicBezTo>
                    <a:cubicBezTo>
                      <a:pt x="816" y="686"/>
                      <a:pt x="863" y="659"/>
                      <a:pt x="865" y="659"/>
                    </a:cubicBezTo>
                    <a:cubicBezTo>
                      <a:pt x="866" y="659"/>
                      <a:pt x="885" y="655"/>
                      <a:pt x="885" y="655"/>
                    </a:cubicBezTo>
                    <a:cubicBezTo>
                      <a:pt x="928" y="668"/>
                      <a:pt x="928" y="668"/>
                      <a:pt x="928" y="668"/>
                    </a:cubicBezTo>
                    <a:cubicBezTo>
                      <a:pt x="942" y="653"/>
                      <a:pt x="942" y="653"/>
                      <a:pt x="942" y="653"/>
                    </a:cubicBezTo>
                    <a:cubicBezTo>
                      <a:pt x="966" y="560"/>
                      <a:pt x="966" y="560"/>
                      <a:pt x="966" y="560"/>
                    </a:cubicBezTo>
                    <a:cubicBezTo>
                      <a:pt x="865" y="531"/>
                      <a:pt x="865" y="531"/>
                      <a:pt x="865" y="531"/>
                    </a:cubicBezTo>
                    <a:cubicBezTo>
                      <a:pt x="857" y="505"/>
                      <a:pt x="857" y="505"/>
                      <a:pt x="857" y="505"/>
                    </a:cubicBezTo>
                    <a:cubicBezTo>
                      <a:pt x="808" y="449"/>
                      <a:pt x="808" y="449"/>
                      <a:pt x="808" y="449"/>
                    </a:cubicBezTo>
                    <a:cubicBezTo>
                      <a:pt x="814" y="428"/>
                      <a:pt x="814" y="428"/>
                      <a:pt x="814" y="428"/>
                    </a:cubicBezTo>
                    <a:cubicBezTo>
                      <a:pt x="877" y="370"/>
                      <a:pt x="877" y="370"/>
                      <a:pt x="877" y="370"/>
                    </a:cubicBezTo>
                    <a:cubicBezTo>
                      <a:pt x="877" y="370"/>
                      <a:pt x="901" y="342"/>
                      <a:pt x="902" y="338"/>
                    </a:cubicBezTo>
                    <a:cubicBezTo>
                      <a:pt x="902" y="335"/>
                      <a:pt x="904" y="301"/>
                      <a:pt x="904" y="301"/>
                    </a:cubicBezTo>
                    <a:cubicBezTo>
                      <a:pt x="873" y="265"/>
                      <a:pt x="873" y="265"/>
                      <a:pt x="873" y="265"/>
                    </a:cubicBezTo>
                    <a:cubicBezTo>
                      <a:pt x="860" y="237"/>
                      <a:pt x="860" y="237"/>
                      <a:pt x="860" y="237"/>
                    </a:cubicBezTo>
                    <a:cubicBezTo>
                      <a:pt x="829" y="206"/>
                      <a:pt x="829" y="206"/>
                      <a:pt x="829" y="206"/>
                    </a:cubicBezTo>
                    <a:cubicBezTo>
                      <a:pt x="821" y="188"/>
                      <a:pt x="821" y="188"/>
                      <a:pt x="821" y="188"/>
                    </a:cubicBezTo>
                    <a:cubicBezTo>
                      <a:pt x="824" y="165"/>
                      <a:pt x="824" y="165"/>
                      <a:pt x="824" y="165"/>
                    </a:cubicBezTo>
                    <a:cubicBezTo>
                      <a:pt x="850" y="133"/>
                      <a:pt x="850" y="133"/>
                      <a:pt x="850" y="133"/>
                    </a:cubicBezTo>
                    <a:cubicBezTo>
                      <a:pt x="881" y="115"/>
                      <a:pt x="881" y="115"/>
                      <a:pt x="881" y="115"/>
                    </a:cubicBezTo>
                    <a:cubicBezTo>
                      <a:pt x="874" y="67"/>
                      <a:pt x="874" y="67"/>
                      <a:pt x="874" y="67"/>
                    </a:cubicBezTo>
                    <a:cubicBezTo>
                      <a:pt x="835" y="34"/>
                      <a:pt x="835" y="34"/>
                      <a:pt x="835" y="34"/>
                    </a:cubicBezTo>
                    <a:cubicBezTo>
                      <a:pt x="831" y="91"/>
                      <a:pt x="831" y="91"/>
                      <a:pt x="831" y="91"/>
                    </a:cubicBezTo>
                    <a:cubicBezTo>
                      <a:pt x="792" y="132"/>
                      <a:pt x="792" y="132"/>
                      <a:pt x="792" y="132"/>
                    </a:cubicBezTo>
                    <a:cubicBezTo>
                      <a:pt x="792" y="132"/>
                      <a:pt x="753" y="143"/>
                      <a:pt x="753" y="144"/>
                    </a:cubicBezTo>
                    <a:cubicBezTo>
                      <a:pt x="752" y="145"/>
                      <a:pt x="721" y="168"/>
                      <a:pt x="721" y="168"/>
                    </a:cubicBezTo>
                    <a:cubicBezTo>
                      <a:pt x="709" y="201"/>
                      <a:pt x="709" y="201"/>
                      <a:pt x="709" y="201"/>
                    </a:cubicBezTo>
                    <a:cubicBezTo>
                      <a:pt x="704" y="230"/>
                      <a:pt x="704" y="230"/>
                      <a:pt x="704" y="230"/>
                    </a:cubicBezTo>
                    <a:cubicBezTo>
                      <a:pt x="628" y="236"/>
                      <a:pt x="628" y="236"/>
                      <a:pt x="628" y="236"/>
                    </a:cubicBezTo>
                    <a:cubicBezTo>
                      <a:pt x="612" y="218"/>
                      <a:pt x="612" y="218"/>
                      <a:pt x="612" y="218"/>
                    </a:cubicBezTo>
                    <a:cubicBezTo>
                      <a:pt x="605" y="164"/>
                      <a:pt x="605" y="164"/>
                      <a:pt x="605" y="164"/>
                    </a:cubicBezTo>
                    <a:cubicBezTo>
                      <a:pt x="591" y="92"/>
                      <a:pt x="591" y="92"/>
                      <a:pt x="591" y="92"/>
                    </a:cubicBezTo>
                    <a:cubicBezTo>
                      <a:pt x="508" y="90"/>
                      <a:pt x="508" y="90"/>
                      <a:pt x="508" y="90"/>
                    </a:cubicBezTo>
                    <a:cubicBezTo>
                      <a:pt x="418" y="91"/>
                      <a:pt x="418" y="91"/>
                      <a:pt x="418" y="91"/>
                    </a:cubicBezTo>
                    <a:cubicBezTo>
                      <a:pt x="387" y="65"/>
                      <a:pt x="387" y="65"/>
                      <a:pt x="387" y="65"/>
                    </a:cubicBezTo>
                    <a:cubicBezTo>
                      <a:pt x="335" y="29"/>
                      <a:pt x="335" y="29"/>
                      <a:pt x="335" y="29"/>
                    </a:cubicBezTo>
                    <a:cubicBezTo>
                      <a:pt x="236" y="44"/>
                      <a:pt x="236" y="44"/>
                      <a:pt x="236" y="44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79" y="92"/>
                      <a:pt x="79" y="92"/>
                      <a:pt x="79" y="92"/>
                    </a:cubicBezTo>
                    <a:cubicBezTo>
                      <a:pt x="33" y="130"/>
                      <a:pt x="33" y="130"/>
                      <a:pt x="33" y="130"/>
                    </a:cubicBezTo>
                    <a:cubicBezTo>
                      <a:pt x="31" y="146"/>
                      <a:pt x="31" y="146"/>
                      <a:pt x="31" y="146"/>
                    </a:cubicBezTo>
                    <a:cubicBezTo>
                      <a:pt x="5" y="176"/>
                      <a:pt x="5" y="176"/>
                      <a:pt x="5" y="176"/>
                    </a:cubicBezTo>
                    <a:cubicBezTo>
                      <a:pt x="5" y="176"/>
                      <a:pt x="2" y="239"/>
                      <a:pt x="2" y="240"/>
                    </a:cubicBezTo>
                    <a:cubicBezTo>
                      <a:pt x="2" y="240"/>
                      <a:pt x="0" y="274"/>
                      <a:pt x="0" y="274"/>
                    </a:cubicBezTo>
                    <a:cubicBezTo>
                      <a:pt x="0" y="275"/>
                      <a:pt x="18" y="346"/>
                      <a:pt x="18" y="346"/>
                    </a:cubicBezTo>
                    <a:cubicBezTo>
                      <a:pt x="37" y="323"/>
                      <a:pt x="37" y="323"/>
                      <a:pt x="37" y="323"/>
                    </a:cubicBezTo>
                    <a:cubicBezTo>
                      <a:pt x="75" y="289"/>
                      <a:pt x="75" y="289"/>
                      <a:pt x="75" y="289"/>
                    </a:cubicBezTo>
                    <a:cubicBezTo>
                      <a:pt x="87" y="288"/>
                      <a:pt x="87" y="288"/>
                      <a:pt x="87" y="288"/>
                    </a:cubicBezTo>
                    <a:cubicBezTo>
                      <a:pt x="165" y="312"/>
                      <a:pt x="165" y="312"/>
                      <a:pt x="165" y="312"/>
                    </a:cubicBezTo>
                    <a:cubicBezTo>
                      <a:pt x="231" y="311"/>
                      <a:pt x="231" y="311"/>
                      <a:pt x="231" y="311"/>
                    </a:cubicBezTo>
                    <a:cubicBezTo>
                      <a:pt x="248" y="332"/>
                      <a:pt x="248" y="332"/>
                      <a:pt x="248" y="332"/>
                    </a:cubicBezTo>
                    <a:cubicBezTo>
                      <a:pt x="265" y="386"/>
                      <a:pt x="265" y="386"/>
                      <a:pt x="265" y="386"/>
                    </a:cubicBezTo>
                    <a:cubicBezTo>
                      <a:pt x="307" y="405"/>
                      <a:pt x="307" y="405"/>
                      <a:pt x="307" y="405"/>
                    </a:cubicBezTo>
                    <a:cubicBezTo>
                      <a:pt x="310" y="451"/>
                      <a:pt x="310" y="451"/>
                      <a:pt x="310" y="451"/>
                    </a:cubicBezTo>
                    <a:cubicBezTo>
                      <a:pt x="310" y="451"/>
                      <a:pt x="275" y="468"/>
                      <a:pt x="276" y="468"/>
                    </a:cubicBezTo>
                    <a:cubicBezTo>
                      <a:pt x="277" y="468"/>
                      <a:pt x="305" y="534"/>
                      <a:pt x="305" y="534"/>
                    </a:cubicBezTo>
                    <a:cubicBezTo>
                      <a:pt x="318" y="604"/>
                      <a:pt x="318" y="604"/>
                      <a:pt x="318" y="604"/>
                    </a:cubicBezTo>
                    <a:cubicBezTo>
                      <a:pt x="318" y="604"/>
                      <a:pt x="382" y="688"/>
                      <a:pt x="383" y="688"/>
                    </a:cubicBezTo>
                    <a:cubicBezTo>
                      <a:pt x="384" y="687"/>
                      <a:pt x="417" y="689"/>
                      <a:pt x="417" y="688"/>
                    </a:cubicBezTo>
                    <a:cubicBezTo>
                      <a:pt x="417" y="686"/>
                      <a:pt x="421" y="660"/>
                      <a:pt x="421" y="659"/>
                    </a:cubicBezTo>
                    <a:cubicBezTo>
                      <a:pt x="421" y="658"/>
                      <a:pt x="439" y="625"/>
                      <a:pt x="439" y="625"/>
                    </a:cubicBezTo>
                    <a:cubicBezTo>
                      <a:pt x="469" y="638"/>
                      <a:pt x="469" y="638"/>
                      <a:pt x="469" y="638"/>
                    </a:cubicBezTo>
                    <a:cubicBezTo>
                      <a:pt x="470" y="687"/>
                      <a:pt x="470" y="687"/>
                      <a:pt x="470" y="687"/>
                    </a:cubicBezTo>
                    <a:cubicBezTo>
                      <a:pt x="479" y="707"/>
                      <a:pt x="479" y="707"/>
                      <a:pt x="479" y="707"/>
                    </a:cubicBezTo>
                    <a:cubicBezTo>
                      <a:pt x="524" y="744"/>
                      <a:pt x="524" y="744"/>
                      <a:pt x="524" y="744"/>
                    </a:cubicBezTo>
                    <a:cubicBezTo>
                      <a:pt x="528" y="766"/>
                      <a:pt x="528" y="766"/>
                      <a:pt x="528" y="766"/>
                    </a:cubicBezTo>
                    <a:lnTo>
                      <a:pt x="537" y="7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2" name="Freeform 16"/>
              <p:cNvSpPr>
                <a:spLocks/>
              </p:cNvSpPr>
              <p:nvPr/>
            </p:nvSpPr>
            <p:spPr bwMode="auto">
              <a:xfrm>
                <a:off x="7258050" y="2555876"/>
                <a:ext cx="1054100" cy="1030288"/>
              </a:xfrm>
              <a:custGeom>
                <a:avLst/>
                <a:gdLst>
                  <a:gd name="T0" fmla="*/ 26 w 729"/>
                  <a:gd name="T1" fmla="*/ 130 h 713"/>
                  <a:gd name="T2" fmla="*/ 8 w 729"/>
                  <a:gd name="T3" fmla="*/ 180 h 713"/>
                  <a:gd name="T4" fmla="*/ 42 w 729"/>
                  <a:gd name="T5" fmla="*/ 218 h 713"/>
                  <a:gd name="T6" fmla="*/ 85 w 729"/>
                  <a:gd name="T7" fmla="*/ 273 h 713"/>
                  <a:gd name="T8" fmla="*/ 64 w 729"/>
                  <a:gd name="T9" fmla="*/ 344 h 713"/>
                  <a:gd name="T10" fmla="*/ 5 w 729"/>
                  <a:gd name="T11" fmla="*/ 397 h 713"/>
                  <a:gd name="T12" fmla="*/ 29 w 729"/>
                  <a:gd name="T13" fmla="*/ 445 h 713"/>
                  <a:gd name="T14" fmla="*/ 46 w 729"/>
                  <a:gd name="T15" fmla="*/ 479 h 713"/>
                  <a:gd name="T16" fmla="*/ 167 w 729"/>
                  <a:gd name="T17" fmla="*/ 512 h 713"/>
                  <a:gd name="T18" fmla="*/ 265 w 729"/>
                  <a:gd name="T19" fmla="*/ 509 h 713"/>
                  <a:gd name="T20" fmla="*/ 303 w 729"/>
                  <a:gd name="T21" fmla="*/ 573 h 713"/>
                  <a:gd name="T22" fmla="*/ 330 w 729"/>
                  <a:gd name="T23" fmla="*/ 601 h 713"/>
                  <a:gd name="T24" fmla="*/ 405 w 729"/>
                  <a:gd name="T25" fmla="*/ 644 h 713"/>
                  <a:gd name="T26" fmla="*/ 475 w 729"/>
                  <a:gd name="T27" fmla="*/ 649 h 713"/>
                  <a:gd name="T28" fmla="*/ 464 w 729"/>
                  <a:gd name="T29" fmla="*/ 596 h 713"/>
                  <a:gd name="T30" fmla="*/ 516 w 729"/>
                  <a:gd name="T31" fmla="*/ 567 h 713"/>
                  <a:gd name="T32" fmla="*/ 569 w 729"/>
                  <a:gd name="T33" fmla="*/ 496 h 713"/>
                  <a:gd name="T34" fmla="*/ 574 w 729"/>
                  <a:gd name="T35" fmla="*/ 429 h 713"/>
                  <a:gd name="T36" fmla="*/ 606 w 729"/>
                  <a:gd name="T37" fmla="*/ 388 h 713"/>
                  <a:gd name="T38" fmla="*/ 634 w 729"/>
                  <a:gd name="T39" fmla="*/ 373 h 713"/>
                  <a:gd name="T40" fmla="*/ 606 w 729"/>
                  <a:gd name="T41" fmla="*/ 323 h 713"/>
                  <a:gd name="T42" fmla="*/ 664 w 729"/>
                  <a:gd name="T43" fmla="*/ 289 h 713"/>
                  <a:gd name="T44" fmla="*/ 635 w 729"/>
                  <a:gd name="T45" fmla="*/ 271 h 713"/>
                  <a:gd name="T46" fmla="*/ 557 w 729"/>
                  <a:gd name="T47" fmla="*/ 296 h 713"/>
                  <a:gd name="T48" fmla="*/ 546 w 729"/>
                  <a:gd name="T49" fmla="*/ 260 h 713"/>
                  <a:gd name="T50" fmla="*/ 515 w 729"/>
                  <a:gd name="T51" fmla="*/ 236 h 713"/>
                  <a:gd name="T52" fmla="*/ 460 w 729"/>
                  <a:gd name="T53" fmla="*/ 189 h 713"/>
                  <a:gd name="T54" fmla="*/ 463 w 729"/>
                  <a:gd name="T55" fmla="*/ 139 h 713"/>
                  <a:gd name="T56" fmla="*/ 419 w 729"/>
                  <a:gd name="T57" fmla="*/ 110 h 713"/>
                  <a:gd name="T58" fmla="*/ 403 w 729"/>
                  <a:gd name="T59" fmla="*/ 42 h 713"/>
                  <a:gd name="T60" fmla="*/ 335 w 729"/>
                  <a:gd name="T61" fmla="*/ 14 h 713"/>
                  <a:gd name="T62" fmla="*/ 278 w 729"/>
                  <a:gd name="T63" fmla="*/ 0 h 713"/>
                  <a:gd name="T64" fmla="*/ 124 w 729"/>
                  <a:gd name="T65" fmla="*/ 56 h 713"/>
                  <a:gd name="T66" fmla="*/ 112 w 729"/>
                  <a:gd name="T67" fmla="*/ 128 h 713"/>
                  <a:gd name="T68" fmla="*/ 57 w 729"/>
                  <a:gd name="T69" fmla="*/ 112 h 71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729"/>
                  <a:gd name="T106" fmla="*/ 0 h 713"/>
                  <a:gd name="T107" fmla="*/ 729 w 729"/>
                  <a:gd name="T108" fmla="*/ 713 h 713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729" h="713">
                    <a:moveTo>
                      <a:pt x="63" y="123"/>
                    </a:moveTo>
                    <a:cubicBezTo>
                      <a:pt x="29" y="143"/>
                      <a:pt x="29" y="143"/>
                      <a:pt x="29" y="143"/>
                    </a:cubicBezTo>
                    <a:cubicBezTo>
                      <a:pt x="9" y="173"/>
                      <a:pt x="9" y="173"/>
                      <a:pt x="9" y="173"/>
                    </a:cubicBezTo>
                    <a:cubicBezTo>
                      <a:pt x="9" y="198"/>
                      <a:pt x="9" y="198"/>
                      <a:pt x="9" y="198"/>
                    </a:cubicBezTo>
                    <a:cubicBezTo>
                      <a:pt x="33" y="224"/>
                      <a:pt x="33" y="224"/>
                      <a:pt x="33" y="224"/>
                    </a:cubicBezTo>
                    <a:cubicBezTo>
                      <a:pt x="46" y="240"/>
                      <a:pt x="46" y="240"/>
                      <a:pt x="46" y="240"/>
                    </a:cubicBezTo>
                    <a:cubicBezTo>
                      <a:pt x="58" y="264"/>
                      <a:pt x="58" y="264"/>
                      <a:pt x="58" y="264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90" y="341"/>
                      <a:pt x="90" y="341"/>
                      <a:pt x="90" y="341"/>
                    </a:cubicBezTo>
                    <a:cubicBezTo>
                      <a:pt x="70" y="378"/>
                      <a:pt x="70" y="378"/>
                      <a:pt x="70" y="378"/>
                    </a:cubicBezTo>
                    <a:cubicBezTo>
                      <a:pt x="35" y="410"/>
                      <a:pt x="35" y="410"/>
                      <a:pt x="35" y="410"/>
                    </a:cubicBezTo>
                    <a:cubicBezTo>
                      <a:pt x="35" y="410"/>
                      <a:pt x="5" y="435"/>
                      <a:pt x="5" y="436"/>
                    </a:cubicBezTo>
                    <a:cubicBezTo>
                      <a:pt x="4" y="438"/>
                      <a:pt x="0" y="453"/>
                      <a:pt x="0" y="453"/>
                    </a:cubicBezTo>
                    <a:cubicBezTo>
                      <a:pt x="32" y="489"/>
                      <a:pt x="32" y="489"/>
                      <a:pt x="32" y="489"/>
                    </a:cubicBezTo>
                    <a:cubicBezTo>
                      <a:pt x="46" y="504"/>
                      <a:pt x="46" y="504"/>
                      <a:pt x="46" y="504"/>
                    </a:cubicBezTo>
                    <a:cubicBezTo>
                      <a:pt x="50" y="526"/>
                      <a:pt x="50" y="526"/>
                      <a:pt x="50" y="526"/>
                    </a:cubicBezTo>
                    <a:cubicBezTo>
                      <a:pt x="151" y="557"/>
                      <a:pt x="151" y="557"/>
                      <a:pt x="151" y="557"/>
                    </a:cubicBezTo>
                    <a:cubicBezTo>
                      <a:pt x="183" y="562"/>
                      <a:pt x="183" y="562"/>
                      <a:pt x="183" y="562"/>
                    </a:cubicBezTo>
                    <a:cubicBezTo>
                      <a:pt x="220" y="552"/>
                      <a:pt x="220" y="552"/>
                      <a:pt x="220" y="552"/>
                    </a:cubicBezTo>
                    <a:cubicBezTo>
                      <a:pt x="291" y="559"/>
                      <a:pt x="291" y="559"/>
                      <a:pt x="291" y="559"/>
                    </a:cubicBezTo>
                    <a:cubicBezTo>
                      <a:pt x="303" y="598"/>
                      <a:pt x="303" y="598"/>
                      <a:pt x="303" y="598"/>
                    </a:cubicBezTo>
                    <a:cubicBezTo>
                      <a:pt x="333" y="630"/>
                      <a:pt x="333" y="630"/>
                      <a:pt x="333" y="630"/>
                    </a:cubicBezTo>
                    <a:cubicBezTo>
                      <a:pt x="333" y="630"/>
                      <a:pt x="339" y="632"/>
                      <a:pt x="341" y="632"/>
                    </a:cubicBezTo>
                    <a:cubicBezTo>
                      <a:pt x="342" y="632"/>
                      <a:pt x="362" y="660"/>
                      <a:pt x="362" y="660"/>
                    </a:cubicBezTo>
                    <a:cubicBezTo>
                      <a:pt x="392" y="682"/>
                      <a:pt x="392" y="682"/>
                      <a:pt x="392" y="682"/>
                    </a:cubicBezTo>
                    <a:cubicBezTo>
                      <a:pt x="445" y="707"/>
                      <a:pt x="445" y="707"/>
                      <a:pt x="445" y="707"/>
                    </a:cubicBezTo>
                    <a:cubicBezTo>
                      <a:pt x="445" y="707"/>
                      <a:pt x="476" y="711"/>
                      <a:pt x="478" y="711"/>
                    </a:cubicBezTo>
                    <a:cubicBezTo>
                      <a:pt x="481" y="711"/>
                      <a:pt x="521" y="713"/>
                      <a:pt x="521" y="713"/>
                    </a:cubicBezTo>
                    <a:cubicBezTo>
                      <a:pt x="509" y="702"/>
                      <a:pt x="509" y="702"/>
                      <a:pt x="509" y="702"/>
                    </a:cubicBezTo>
                    <a:cubicBezTo>
                      <a:pt x="509" y="655"/>
                      <a:pt x="509" y="655"/>
                      <a:pt x="509" y="655"/>
                    </a:cubicBezTo>
                    <a:cubicBezTo>
                      <a:pt x="509" y="655"/>
                      <a:pt x="533" y="648"/>
                      <a:pt x="534" y="648"/>
                    </a:cubicBezTo>
                    <a:cubicBezTo>
                      <a:pt x="535" y="647"/>
                      <a:pt x="566" y="623"/>
                      <a:pt x="566" y="623"/>
                    </a:cubicBezTo>
                    <a:cubicBezTo>
                      <a:pt x="601" y="577"/>
                      <a:pt x="601" y="577"/>
                      <a:pt x="601" y="577"/>
                    </a:cubicBezTo>
                    <a:cubicBezTo>
                      <a:pt x="601" y="577"/>
                      <a:pt x="624" y="547"/>
                      <a:pt x="625" y="545"/>
                    </a:cubicBezTo>
                    <a:cubicBezTo>
                      <a:pt x="626" y="543"/>
                      <a:pt x="659" y="501"/>
                      <a:pt x="659" y="501"/>
                    </a:cubicBezTo>
                    <a:cubicBezTo>
                      <a:pt x="630" y="471"/>
                      <a:pt x="630" y="471"/>
                      <a:pt x="630" y="471"/>
                    </a:cubicBezTo>
                    <a:cubicBezTo>
                      <a:pt x="631" y="441"/>
                      <a:pt x="631" y="441"/>
                      <a:pt x="631" y="441"/>
                    </a:cubicBezTo>
                    <a:cubicBezTo>
                      <a:pt x="665" y="426"/>
                      <a:pt x="665" y="426"/>
                      <a:pt x="665" y="426"/>
                    </a:cubicBezTo>
                    <a:cubicBezTo>
                      <a:pt x="696" y="424"/>
                      <a:pt x="696" y="424"/>
                      <a:pt x="696" y="424"/>
                    </a:cubicBezTo>
                    <a:cubicBezTo>
                      <a:pt x="696" y="410"/>
                      <a:pt x="696" y="410"/>
                      <a:pt x="696" y="410"/>
                    </a:cubicBezTo>
                    <a:cubicBezTo>
                      <a:pt x="662" y="369"/>
                      <a:pt x="662" y="369"/>
                      <a:pt x="662" y="369"/>
                    </a:cubicBezTo>
                    <a:cubicBezTo>
                      <a:pt x="662" y="369"/>
                      <a:pt x="664" y="356"/>
                      <a:pt x="665" y="355"/>
                    </a:cubicBezTo>
                    <a:cubicBezTo>
                      <a:pt x="665" y="354"/>
                      <a:pt x="708" y="331"/>
                      <a:pt x="708" y="331"/>
                    </a:cubicBezTo>
                    <a:cubicBezTo>
                      <a:pt x="729" y="317"/>
                      <a:pt x="729" y="317"/>
                      <a:pt x="729" y="317"/>
                    </a:cubicBezTo>
                    <a:cubicBezTo>
                      <a:pt x="727" y="306"/>
                      <a:pt x="727" y="306"/>
                      <a:pt x="727" y="306"/>
                    </a:cubicBezTo>
                    <a:cubicBezTo>
                      <a:pt x="697" y="298"/>
                      <a:pt x="697" y="298"/>
                      <a:pt x="697" y="298"/>
                    </a:cubicBezTo>
                    <a:cubicBezTo>
                      <a:pt x="672" y="317"/>
                      <a:pt x="672" y="317"/>
                      <a:pt x="672" y="317"/>
                    </a:cubicBezTo>
                    <a:cubicBezTo>
                      <a:pt x="611" y="325"/>
                      <a:pt x="611" y="325"/>
                      <a:pt x="611" y="325"/>
                    </a:cubicBezTo>
                    <a:cubicBezTo>
                      <a:pt x="586" y="314"/>
                      <a:pt x="586" y="314"/>
                      <a:pt x="586" y="314"/>
                    </a:cubicBezTo>
                    <a:cubicBezTo>
                      <a:pt x="599" y="286"/>
                      <a:pt x="599" y="286"/>
                      <a:pt x="599" y="286"/>
                    </a:cubicBezTo>
                    <a:cubicBezTo>
                      <a:pt x="599" y="286"/>
                      <a:pt x="596" y="270"/>
                      <a:pt x="594" y="269"/>
                    </a:cubicBezTo>
                    <a:cubicBezTo>
                      <a:pt x="593" y="269"/>
                      <a:pt x="566" y="259"/>
                      <a:pt x="565" y="259"/>
                    </a:cubicBezTo>
                    <a:cubicBezTo>
                      <a:pt x="563" y="259"/>
                      <a:pt x="533" y="250"/>
                      <a:pt x="533" y="250"/>
                    </a:cubicBezTo>
                    <a:cubicBezTo>
                      <a:pt x="505" y="208"/>
                      <a:pt x="505" y="208"/>
                      <a:pt x="505" y="208"/>
                    </a:cubicBezTo>
                    <a:cubicBezTo>
                      <a:pt x="502" y="173"/>
                      <a:pt x="502" y="173"/>
                      <a:pt x="502" y="173"/>
                    </a:cubicBezTo>
                    <a:cubicBezTo>
                      <a:pt x="508" y="153"/>
                      <a:pt x="508" y="153"/>
                      <a:pt x="508" y="153"/>
                    </a:cubicBezTo>
                    <a:cubicBezTo>
                      <a:pt x="497" y="137"/>
                      <a:pt x="497" y="137"/>
                      <a:pt x="497" y="137"/>
                    </a:cubicBezTo>
                    <a:cubicBezTo>
                      <a:pt x="460" y="121"/>
                      <a:pt x="460" y="121"/>
                      <a:pt x="460" y="121"/>
                    </a:cubicBezTo>
                    <a:cubicBezTo>
                      <a:pt x="460" y="121"/>
                      <a:pt x="456" y="78"/>
                      <a:pt x="455" y="77"/>
                    </a:cubicBezTo>
                    <a:cubicBezTo>
                      <a:pt x="454" y="76"/>
                      <a:pt x="442" y="46"/>
                      <a:pt x="442" y="46"/>
                    </a:cubicBezTo>
                    <a:cubicBezTo>
                      <a:pt x="394" y="26"/>
                      <a:pt x="394" y="26"/>
                      <a:pt x="394" y="26"/>
                    </a:cubicBezTo>
                    <a:cubicBezTo>
                      <a:pt x="368" y="15"/>
                      <a:pt x="368" y="15"/>
                      <a:pt x="368" y="15"/>
                    </a:cubicBezTo>
                    <a:cubicBezTo>
                      <a:pt x="332" y="15"/>
                      <a:pt x="332" y="15"/>
                      <a:pt x="332" y="15"/>
                    </a:cubicBezTo>
                    <a:cubicBezTo>
                      <a:pt x="305" y="0"/>
                      <a:pt x="305" y="0"/>
                      <a:pt x="305" y="0"/>
                    </a:cubicBezTo>
                    <a:cubicBezTo>
                      <a:pt x="203" y="2"/>
                      <a:pt x="203" y="2"/>
                      <a:pt x="203" y="2"/>
                    </a:cubicBezTo>
                    <a:cubicBezTo>
                      <a:pt x="136" y="61"/>
                      <a:pt x="136" y="61"/>
                      <a:pt x="136" y="61"/>
                    </a:cubicBezTo>
                    <a:cubicBezTo>
                      <a:pt x="134" y="128"/>
                      <a:pt x="134" y="128"/>
                      <a:pt x="134" y="128"/>
                    </a:cubicBezTo>
                    <a:cubicBezTo>
                      <a:pt x="123" y="141"/>
                      <a:pt x="123" y="141"/>
                      <a:pt x="123" y="141"/>
                    </a:cubicBezTo>
                    <a:cubicBezTo>
                      <a:pt x="80" y="142"/>
                      <a:pt x="80" y="142"/>
                      <a:pt x="80" y="142"/>
                    </a:cubicBezTo>
                    <a:lnTo>
                      <a:pt x="63" y="12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8875713" y="2527301"/>
                <a:ext cx="1200150" cy="939800"/>
              </a:xfrm>
              <a:custGeom>
                <a:avLst/>
                <a:gdLst>
                  <a:gd name="T0" fmla="*/ 338 w 830"/>
                  <a:gd name="T1" fmla="*/ 592 h 650"/>
                  <a:gd name="T2" fmla="*/ 416 w 830"/>
                  <a:gd name="T3" fmla="*/ 586 h 650"/>
                  <a:gd name="T4" fmla="*/ 542 w 830"/>
                  <a:gd name="T5" fmla="*/ 541 h 650"/>
                  <a:gd name="T6" fmla="*/ 569 w 830"/>
                  <a:gd name="T7" fmla="*/ 499 h 650"/>
                  <a:gd name="T8" fmla="*/ 624 w 830"/>
                  <a:gd name="T9" fmla="*/ 468 h 650"/>
                  <a:gd name="T10" fmla="*/ 659 w 830"/>
                  <a:gd name="T11" fmla="*/ 478 h 650"/>
                  <a:gd name="T12" fmla="*/ 670 w 830"/>
                  <a:gd name="T13" fmla="*/ 443 h 650"/>
                  <a:gd name="T14" fmla="*/ 711 w 830"/>
                  <a:gd name="T15" fmla="*/ 407 h 650"/>
                  <a:gd name="T16" fmla="*/ 666 w 830"/>
                  <a:gd name="T17" fmla="*/ 297 h 650"/>
                  <a:gd name="T18" fmla="*/ 704 w 830"/>
                  <a:gd name="T19" fmla="*/ 198 h 650"/>
                  <a:gd name="T20" fmla="*/ 756 w 830"/>
                  <a:gd name="T21" fmla="*/ 172 h 650"/>
                  <a:gd name="T22" fmla="*/ 725 w 830"/>
                  <a:gd name="T23" fmla="*/ 94 h 650"/>
                  <a:gd name="T24" fmla="*/ 626 w 830"/>
                  <a:gd name="T25" fmla="*/ 137 h 650"/>
                  <a:gd name="T26" fmla="*/ 580 w 830"/>
                  <a:gd name="T27" fmla="*/ 76 h 650"/>
                  <a:gd name="T28" fmla="*/ 563 w 830"/>
                  <a:gd name="T29" fmla="*/ 5 h 650"/>
                  <a:gd name="T30" fmla="*/ 473 w 830"/>
                  <a:gd name="T31" fmla="*/ 17 h 650"/>
                  <a:gd name="T32" fmla="*/ 312 w 830"/>
                  <a:gd name="T33" fmla="*/ 42 h 650"/>
                  <a:gd name="T34" fmla="*/ 254 w 830"/>
                  <a:gd name="T35" fmla="*/ 78 h 650"/>
                  <a:gd name="T36" fmla="*/ 136 w 830"/>
                  <a:gd name="T37" fmla="*/ 104 h 650"/>
                  <a:gd name="T38" fmla="*/ 110 w 830"/>
                  <a:gd name="T39" fmla="*/ 137 h 650"/>
                  <a:gd name="T40" fmla="*/ 136 w 830"/>
                  <a:gd name="T41" fmla="*/ 162 h 650"/>
                  <a:gd name="T42" fmla="*/ 157 w 830"/>
                  <a:gd name="T43" fmla="*/ 209 h 650"/>
                  <a:gd name="T44" fmla="*/ 116 w 830"/>
                  <a:gd name="T45" fmla="*/ 241 h 650"/>
                  <a:gd name="T46" fmla="*/ 61 w 830"/>
                  <a:gd name="T47" fmla="*/ 308 h 650"/>
                  <a:gd name="T48" fmla="*/ 8 w 830"/>
                  <a:gd name="T49" fmla="*/ 353 h 650"/>
                  <a:gd name="T50" fmla="*/ 0 w 830"/>
                  <a:gd name="T51" fmla="*/ 387 h 650"/>
                  <a:gd name="T52" fmla="*/ 14 w 830"/>
                  <a:gd name="T53" fmla="*/ 412 h 650"/>
                  <a:gd name="T54" fmla="*/ 47 w 830"/>
                  <a:gd name="T55" fmla="*/ 389 h 650"/>
                  <a:gd name="T56" fmla="*/ 96 w 830"/>
                  <a:gd name="T57" fmla="*/ 365 h 650"/>
                  <a:gd name="T58" fmla="*/ 145 w 830"/>
                  <a:gd name="T59" fmla="*/ 353 h 650"/>
                  <a:gd name="T60" fmla="*/ 180 w 830"/>
                  <a:gd name="T61" fmla="*/ 353 h 650"/>
                  <a:gd name="T62" fmla="*/ 207 w 830"/>
                  <a:gd name="T63" fmla="*/ 373 h 650"/>
                  <a:gd name="T64" fmla="*/ 201 w 830"/>
                  <a:gd name="T65" fmla="*/ 435 h 650"/>
                  <a:gd name="T66" fmla="*/ 197 w 830"/>
                  <a:gd name="T67" fmla="*/ 468 h 650"/>
                  <a:gd name="T68" fmla="*/ 264 w 830"/>
                  <a:gd name="T69" fmla="*/ 513 h 650"/>
                  <a:gd name="T70" fmla="*/ 348 w 830"/>
                  <a:gd name="T71" fmla="*/ 533 h 650"/>
                  <a:gd name="T72" fmla="*/ 350 w 830"/>
                  <a:gd name="T73" fmla="*/ 563 h 6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30"/>
                  <a:gd name="T112" fmla="*/ 0 h 650"/>
                  <a:gd name="T113" fmla="*/ 830 w 830"/>
                  <a:gd name="T114" fmla="*/ 650 h 6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30" h="650">
                    <a:moveTo>
                      <a:pt x="384" y="618"/>
                    </a:moveTo>
                    <a:cubicBezTo>
                      <a:pt x="371" y="650"/>
                      <a:pt x="371" y="650"/>
                      <a:pt x="371" y="650"/>
                    </a:cubicBezTo>
                    <a:cubicBezTo>
                      <a:pt x="409" y="644"/>
                      <a:pt x="409" y="644"/>
                      <a:pt x="409" y="644"/>
                    </a:cubicBezTo>
                    <a:cubicBezTo>
                      <a:pt x="457" y="643"/>
                      <a:pt x="457" y="643"/>
                      <a:pt x="457" y="643"/>
                    </a:cubicBezTo>
                    <a:cubicBezTo>
                      <a:pt x="535" y="594"/>
                      <a:pt x="535" y="594"/>
                      <a:pt x="535" y="594"/>
                    </a:cubicBezTo>
                    <a:cubicBezTo>
                      <a:pt x="595" y="594"/>
                      <a:pt x="595" y="594"/>
                      <a:pt x="595" y="594"/>
                    </a:cubicBezTo>
                    <a:cubicBezTo>
                      <a:pt x="595" y="564"/>
                      <a:pt x="595" y="564"/>
                      <a:pt x="595" y="564"/>
                    </a:cubicBezTo>
                    <a:cubicBezTo>
                      <a:pt x="625" y="548"/>
                      <a:pt x="625" y="548"/>
                      <a:pt x="625" y="548"/>
                    </a:cubicBezTo>
                    <a:cubicBezTo>
                      <a:pt x="650" y="512"/>
                      <a:pt x="650" y="512"/>
                      <a:pt x="650" y="512"/>
                    </a:cubicBezTo>
                    <a:cubicBezTo>
                      <a:pt x="685" y="514"/>
                      <a:pt x="685" y="514"/>
                      <a:pt x="685" y="514"/>
                    </a:cubicBezTo>
                    <a:cubicBezTo>
                      <a:pt x="692" y="525"/>
                      <a:pt x="692" y="525"/>
                      <a:pt x="692" y="525"/>
                    </a:cubicBezTo>
                    <a:cubicBezTo>
                      <a:pt x="724" y="525"/>
                      <a:pt x="724" y="525"/>
                      <a:pt x="724" y="525"/>
                    </a:cubicBezTo>
                    <a:cubicBezTo>
                      <a:pt x="724" y="495"/>
                      <a:pt x="724" y="495"/>
                      <a:pt x="724" y="495"/>
                    </a:cubicBezTo>
                    <a:cubicBezTo>
                      <a:pt x="736" y="486"/>
                      <a:pt x="736" y="486"/>
                      <a:pt x="736" y="486"/>
                    </a:cubicBezTo>
                    <a:cubicBezTo>
                      <a:pt x="771" y="486"/>
                      <a:pt x="771" y="486"/>
                      <a:pt x="771" y="486"/>
                    </a:cubicBezTo>
                    <a:cubicBezTo>
                      <a:pt x="771" y="486"/>
                      <a:pt x="780" y="449"/>
                      <a:pt x="781" y="447"/>
                    </a:cubicBezTo>
                    <a:cubicBezTo>
                      <a:pt x="783" y="446"/>
                      <a:pt x="775" y="365"/>
                      <a:pt x="775" y="365"/>
                    </a:cubicBezTo>
                    <a:cubicBezTo>
                      <a:pt x="775" y="365"/>
                      <a:pt x="731" y="332"/>
                      <a:pt x="731" y="326"/>
                    </a:cubicBezTo>
                    <a:cubicBezTo>
                      <a:pt x="730" y="321"/>
                      <a:pt x="728" y="267"/>
                      <a:pt x="728" y="267"/>
                    </a:cubicBezTo>
                    <a:cubicBezTo>
                      <a:pt x="773" y="217"/>
                      <a:pt x="773" y="217"/>
                      <a:pt x="773" y="217"/>
                    </a:cubicBezTo>
                    <a:cubicBezTo>
                      <a:pt x="809" y="216"/>
                      <a:pt x="809" y="216"/>
                      <a:pt x="809" y="216"/>
                    </a:cubicBezTo>
                    <a:cubicBezTo>
                      <a:pt x="830" y="189"/>
                      <a:pt x="830" y="189"/>
                      <a:pt x="830" y="189"/>
                    </a:cubicBezTo>
                    <a:cubicBezTo>
                      <a:pt x="828" y="161"/>
                      <a:pt x="828" y="161"/>
                      <a:pt x="828" y="161"/>
                    </a:cubicBezTo>
                    <a:cubicBezTo>
                      <a:pt x="796" y="103"/>
                      <a:pt x="796" y="103"/>
                      <a:pt x="796" y="103"/>
                    </a:cubicBezTo>
                    <a:cubicBezTo>
                      <a:pt x="738" y="135"/>
                      <a:pt x="738" y="135"/>
                      <a:pt x="738" y="135"/>
                    </a:cubicBezTo>
                    <a:cubicBezTo>
                      <a:pt x="687" y="150"/>
                      <a:pt x="687" y="150"/>
                      <a:pt x="687" y="150"/>
                    </a:cubicBezTo>
                    <a:cubicBezTo>
                      <a:pt x="635" y="121"/>
                      <a:pt x="635" y="121"/>
                      <a:pt x="635" y="121"/>
                    </a:cubicBezTo>
                    <a:cubicBezTo>
                      <a:pt x="637" y="83"/>
                      <a:pt x="637" y="83"/>
                      <a:pt x="637" y="83"/>
                    </a:cubicBezTo>
                    <a:cubicBezTo>
                      <a:pt x="615" y="48"/>
                      <a:pt x="615" y="48"/>
                      <a:pt x="615" y="48"/>
                    </a:cubicBezTo>
                    <a:cubicBezTo>
                      <a:pt x="618" y="6"/>
                      <a:pt x="618" y="6"/>
                      <a:pt x="618" y="6"/>
                    </a:cubicBezTo>
                    <a:cubicBezTo>
                      <a:pt x="587" y="0"/>
                      <a:pt x="587" y="0"/>
                      <a:pt x="587" y="0"/>
                    </a:cubicBezTo>
                    <a:cubicBezTo>
                      <a:pt x="519" y="19"/>
                      <a:pt x="519" y="19"/>
                      <a:pt x="519" y="19"/>
                    </a:cubicBezTo>
                    <a:cubicBezTo>
                      <a:pt x="373" y="23"/>
                      <a:pt x="373" y="23"/>
                      <a:pt x="373" y="23"/>
                    </a:cubicBezTo>
                    <a:cubicBezTo>
                      <a:pt x="343" y="46"/>
                      <a:pt x="343" y="46"/>
                      <a:pt x="343" y="46"/>
                    </a:cubicBezTo>
                    <a:cubicBezTo>
                      <a:pt x="325" y="83"/>
                      <a:pt x="325" y="83"/>
                      <a:pt x="325" y="83"/>
                    </a:cubicBezTo>
                    <a:cubicBezTo>
                      <a:pt x="279" y="86"/>
                      <a:pt x="279" y="86"/>
                      <a:pt x="279" y="86"/>
                    </a:cubicBezTo>
                    <a:cubicBezTo>
                      <a:pt x="195" y="97"/>
                      <a:pt x="195" y="97"/>
                      <a:pt x="195" y="97"/>
                    </a:cubicBezTo>
                    <a:cubicBezTo>
                      <a:pt x="149" y="114"/>
                      <a:pt x="149" y="114"/>
                      <a:pt x="149" y="114"/>
                    </a:cubicBezTo>
                    <a:cubicBezTo>
                      <a:pt x="125" y="137"/>
                      <a:pt x="125" y="137"/>
                      <a:pt x="125" y="137"/>
                    </a:cubicBezTo>
                    <a:cubicBezTo>
                      <a:pt x="121" y="150"/>
                      <a:pt x="121" y="150"/>
                      <a:pt x="121" y="150"/>
                    </a:cubicBezTo>
                    <a:cubicBezTo>
                      <a:pt x="121" y="150"/>
                      <a:pt x="130" y="165"/>
                      <a:pt x="131" y="165"/>
                    </a:cubicBezTo>
                    <a:cubicBezTo>
                      <a:pt x="132" y="165"/>
                      <a:pt x="149" y="178"/>
                      <a:pt x="149" y="178"/>
                    </a:cubicBezTo>
                    <a:cubicBezTo>
                      <a:pt x="157" y="191"/>
                      <a:pt x="157" y="191"/>
                      <a:pt x="157" y="191"/>
                    </a:cubicBezTo>
                    <a:cubicBezTo>
                      <a:pt x="172" y="230"/>
                      <a:pt x="172" y="230"/>
                      <a:pt x="172" y="230"/>
                    </a:cubicBezTo>
                    <a:cubicBezTo>
                      <a:pt x="160" y="244"/>
                      <a:pt x="160" y="244"/>
                      <a:pt x="160" y="244"/>
                    </a:cubicBezTo>
                    <a:cubicBezTo>
                      <a:pt x="127" y="265"/>
                      <a:pt x="127" y="265"/>
                      <a:pt x="127" y="265"/>
                    </a:cubicBezTo>
                    <a:cubicBezTo>
                      <a:pt x="93" y="300"/>
                      <a:pt x="93" y="300"/>
                      <a:pt x="93" y="300"/>
                    </a:cubicBezTo>
                    <a:cubicBezTo>
                      <a:pt x="67" y="338"/>
                      <a:pt x="67" y="338"/>
                      <a:pt x="67" y="338"/>
                    </a:cubicBezTo>
                    <a:cubicBezTo>
                      <a:pt x="35" y="369"/>
                      <a:pt x="35" y="369"/>
                      <a:pt x="35" y="369"/>
                    </a:cubicBezTo>
                    <a:cubicBezTo>
                      <a:pt x="9" y="388"/>
                      <a:pt x="9" y="388"/>
                      <a:pt x="9" y="388"/>
                    </a:cubicBezTo>
                    <a:cubicBezTo>
                      <a:pt x="3" y="404"/>
                      <a:pt x="3" y="404"/>
                      <a:pt x="3" y="404"/>
                    </a:cubicBezTo>
                    <a:cubicBezTo>
                      <a:pt x="0" y="425"/>
                      <a:pt x="0" y="425"/>
                      <a:pt x="0" y="425"/>
                    </a:cubicBezTo>
                    <a:cubicBezTo>
                      <a:pt x="0" y="439"/>
                      <a:pt x="0" y="439"/>
                      <a:pt x="0" y="439"/>
                    </a:cubicBezTo>
                    <a:cubicBezTo>
                      <a:pt x="15" y="452"/>
                      <a:pt x="15" y="452"/>
                      <a:pt x="15" y="452"/>
                    </a:cubicBezTo>
                    <a:cubicBezTo>
                      <a:pt x="32" y="445"/>
                      <a:pt x="32" y="445"/>
                      <a:pt x="32" y="445"/>
                    </a:cubicBezTo>
                    <a:cubicBezTo>
                      <a:pt x="52" y="427"/>
                      <a:pt x="52" y="427"/>
                      <a:pt x="52" y="427"/>
                    </a:cubicBezTo>
                    <a:cubicBezTo>
                      <a:pt x="68" y="409"/>
                      <a:pt x="68" y="409"/>
                      <a:pt x="68" y="409"/>
                    </a:cubicBezTo>
                    <a:cubicBezTo>
                      <a:pt x="105" y="401"/>
                      <a:pt x="105" y="401"/>
                      <a:pt x="105" y="401"/>
                    </a:cubicBezTo>
                    <a:cubicBezTo>
                      <a:pt x="138" y="393"/>
                      <a:pt x="138" y="393"/>
                      <a:pt x="138" y="393"/>
                    </a:cubicBezTo>
                    <a:cubicBezTo>
                      <a:pt x="138" y="393"/>
                      <a:pt x="158" y="389"/>
                      <a:pt x="159" y="388"/>
                    </a:cubicBezTo>
                    <a:cubicBezTo>
                      <a:pt x="160" y="387"/>
                      <a:pt x="178" y="380"/>
                      <a:pt x="179" y="382"/>
                    </a:cubicBezTo>
                    <a:cubicBezTo>
                      <a:pt x="180" y="383"/>
                      <a:pt x="196" y="389"/>
                      <a:pt x="198" y="388"/>
                    </a:cubicBezTo>
                    <a:cubicBezTo>
                      <a:pt x="200" y="388"/>
                      <a:pt x="223" y="396"/>
                      <a:pt x="223" y="396"/>
                    </a:cubicBezTo>
                    <a:cubicBezTo>
                      <a:pt x="227" y="409"/>
                      <a:pt x="227" y="409"/>
                      <a:pt x="227" y="409"/>
                    </a:cubicBezTo>
                    <a:cubicBezTo>
                      <a:pt x="229" y="443"/>
                      <a:pt x="229" y="443"/>
                      <a:pt x="229" y="443"/>
                    </a:cubicBezTo>
                    <a:cubicBezTo>
                      <a:pt x="221" y="478"/>
                      <a:pt x="221" y="478"/>
                      <a:pt x="221" y="478"/>
                    </a:cubicBezTo>
                    <a:cubicBezTo>
                      <a:pt x="213" y="505"/>
                      <a:pt x="213" y="505"/>
                      <a:pt x="213" y="505"/>
                    </a:cubicBezTo>
                    <a:cubicBezTo>
                      <a:pt x="216" y="514"/>
                      <a:pt x="216" y="514"/>
                      <a:pt x="216" y="514"/>
                    </a:cubicBezTo>
                    <a:cubicBezTo>
                      <a:pt x="241" y="535"/>
                      <a:pt x="241" y="535"/>
                      <a:pt x="241" y="535"/>
                    </a:cubicBezTo>
                    <a:cubicBezTo>
                      <a:pt x="290" y="563"/>
                      <a:pt x="290" y="563"/>
                      <a:pt x="290" y="563"/>
                    </a:cubicBezTo>
                    <a:cubicBezTo>
                      <a:pt x="290" y="563"/>
                      <a:pt x="315" y="578"/>
                      <a:pt x="317" y="579"/>
                    </a:cubicBezTo>
                    <a:cubicBezTo>
                      <a:pt x="319" y="580"/>
                      <a:pt x="382" y="585"/>
                      <a:pt x="382" y="585"/>
                    </a:cubicBezTo>
                    <a:cubicBezTo>
                      <a:pt x="383" y="598"/>
                      <a:pt x="383" y="598"/>
                      <a:pt x="383" y="598"/>
                    </a:cubicBezTo>
                    <a:lnTo>
                      <a:pt x="384" y="6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Freeform 18"/>
              <p:cNvSpPr>
                <a:spLocks/>
              </p:cNvSpPr>
              <p:nvPr/>
            </p:nvSpPr>
            <p:spPr bwMode="auto">
              <a:xfrm>
                <a:off x="7546975" y="2301876"/>
                <a:ext cx="1585912" cy="1128713"/>
              </a:xfrm>
              <a:custGeom>
                <a:avLst/>
                <a:gdLst>
                  <a:gd name="T0" fmla="*/ 98 w 1097"/>
                  <a:gd name="T1" fmla="*/ 151 h 782"/>
                  <a:gd name="T2" fmla="*/ 157 w 1097"/>
                  <a:gd name="T3" fmla="*/ 165 h 782"/>
                  <a:gd name="T4" fmla="*/ 249 w 1097"/>
                  <a:gd name="T5" fmla="*/ 226 h 782"/>
                  <a:gd name="T6" fmla="*/ 285 w 1097"/>
                  <a:gd name="T7" fmla="*/ 277 h 782"/>
                  <a:gd name="T8" fmla="*/ 291 w 1097"/>
                  <a:gd name="T9" fmla="*/ 321 h 782"/>
                  <a:gd name="T10" fmla="*/ 306 w 1097"/>
                  <a:gd name="T11" fmla="*/ 366 h 782"/>
                  <a:gd name="T12" fmla="*/ 351 w 1097"/>
                  <a:gd name="T13" fmla="*/ 388 h 782"/>
                  <a:gd name="T14" fmla="*/ 379 w 1097"/>
                  <a:gd name="T15" fmla="*/ 422 h 782"/>
                  <a:gd name="T16" fmla="*/ 398 w 1097"/>
                  <a:gd name="T17" fmla="*/ 441 h 782"/>
                  <a:gd name="T18" fmla="*/ 454 w 1097"/>
                  <a:gd name="T19" fmla="*/ 416 h 782"/>
                  <a:gd name="T20" fmla="*/ 504 w 1097"/>
                  <a:gd name="T21" fmla="*/ 449 h 782"/>
                  <a:gd name="T22" fmla="*/ 440 w 1097"/>
                  <a:gd name="T23" fmla="*/ 493 h 782"/>
                  <a:gd name="T24" fmla="*/ 470 w 1097"/>
                  <a:gd name="T25" fmla="*/ 552 h 782"/>
                  <a:gd name="T26" fmla="*/ 421 w 1097"/>
                  <a:gd name="T27" fmla="*/ 564 h 782"/>
                  <a:gd name="T28" fmla="*/ 415 w 1097"/>
                  <a:gd name="T29" fmla="*/ 597 h 782"/>
                  <a:gd name="T30" fmla="*/ 433 w 1097"/>
                  <a:gd name="T31" fmla="*/ 622 h 782"/>
                  <a:gd name="T32" fmla="*/ 440 w 1097"/>
                  <a:gd name="T33" fmla="*/ 648 h 782"/>
                  <a:gd name="T34" fmla="*/ 454 w 1097"/>
                  <a:gd name="T35" fmla="*/ 677 h 782"/>
                  <a:gd name="T36" fmla="*/ 517 w 1097"/>
                  <a:gd name="T37" fmla="*/ 687 h 782"/>
                  <a:gd name="T38" fmla="*/ 577 w 1097"/>
                  <a:gd name="T39" fmla="*/ 702 h 782"/>
                  <a:gd name="T40" fmla="*/ 603 w 1097"/>
                  <a:gd name="T41" fmla="*/ 659 h 782"/>
                  <a:gd name="T42" fmla="*/ 694 w 1097"/>
                  <a:gd name="T43" fmla="*/ 651 h 782"/>
                  <a:gd name="T44" fmla="*/ 724 w 1097"/>
                  <a:gd name="T45" fmla="*/ 602 h 782"/>
                  <a:gd name="T46" fmla="*/ 838 w 1097"/>
                  <a:gd name="T47" fmla="*/ 556 h 782"/>
                  <a:gd name="T48" fmla="*/ 827 w 1097"/>
                  <a:gd name="T49" fmla="*/ 492 h 782"/>
                  <a:gd name="T50" fmla="*/ 932 w 1097"/>
                  <a:gd name="T51" fmla="*/ 381 h 782"/>
                  <a:gd name="T52" fmla="*/ 952 w 1097"/>
                  <a:gd name="T53" fmla="*/ 305 h 782"/>
                  <a:gd name="T54" fmla="*/ 937 w 1097"/>
                  <a:gd name="T55" fmla="*/ 259 h 782"/>
                  <a:gd name="T56" fmla="*/ 999 w 1097"/>
                  <a:gd name="T57" fmla="*/ 225 h 782"/>
                  <a:gd name="T58" fmla="*/ 965 w 1097"/>
                  <a:gd name="T59" fmla="*/ 115 h 782"/>
                  <a:gd name="T60" fmla="*/ 904 w 1097"/>
                  <a:gd name="T61" fmla="*/ 64 h 782"/>
                  <a:gd name="T62" fmla="*/ 859 w 1097"/>
                  <a:gd name="T63" fmla="*/ 134 h 782"/>
                  <a:gd name="T64" fmla="*/ 811 w 1097"/>
                  <a:gd name="T65" fmla="*/ 164 h 782"/>
                  <a:gd name="T66" fmla="*/ 678 w 1097"/>
                  <a:gd name="T67" fmla="*/ 8 h 782"/>
                  <a:gd name="T68" fmla="*/ 597 w 1097"/>
                  <a:gd name="T69" fmla="*/ 32 h 782"/>
                  <a:gd name="T70" fmla="*/ 514 w 1097"/>
                  <a:gd name="T71" fmla="*/ 65 h 782"/>
                  <a:gd name="T72" fmla="*/ 539 w 1097"/>
                  <a:gd name="T73" fmla="*/ 126 h 782"/>
                  <a:gd name="T74" fmla="*/ 461 w 1097"/>
                  <a:gd name="T75" fmla="*/ 141 h 782"/>
                  <a:gd name="T76" fmla="*/ 412 w 1097"/>
                  <a:gd name="T77" fmla="*/ 112 h 782"/>
                  <a:gd name="T78" fmla="*/ 368 w 1097"/>
                  <a:gd name="T79" fmla="*/ 173 h 782"/>
                  <a:gd name="T80" fmla="*/ 228 w 1097"/>
                  <a:gd name="T81" fmla="*/ 100 h 782"/>
                  <a:gd name="T82" fmla="*/ 87 w 1097"/>
                  <a:gd name="T83" fmla="*/ 75 h 782"/>
                  <a:gd name="T84" fmla="*/ 73 w 1097"/>
                  <a:gd name="T85" fmla="*/ 2 h 782"/>
                  <a:gd name="T86" fmla="*/ 5 w 1097"/>
                  <a:gd name="T87" fmla="*/ 33 h 782"/>
                  <a:gd name="T88" fmla="*/ 15 w 1097"/>
                  <a:gd name="T89" fmla="*/ 99 h 7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097"/>
                  <a:gd name="T136" fmla="*/ 0 h 782"/>
                  <a:gd name="T137" fmla="*/ 1097 w 1097"/>
                  <a:gd name="T138" fmla="*/ 782 h 7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097" h="782">
                    <a:moveTo>
                      <a:pt x="0" y="166"/>
                    </a:moveTo>
                    <a:cubicBezTo>
                      <a:pt x="108" y="166"/>
                      <a:pt x="108" y="166"/>
                      <a:pt x="108" y="166"/>
                    </a:cubicBezTo>
                    <a:cubicBezTo>
                      <a:pt x="138" y="181"/>
                      <a:pt x="138" y="181"/>
                      <a:pt x="138" y="181"/>
                    </a:cubicBezTo>
                    <a:cubicBezTo>
                      <a:pt x="172" y="181"/>
                      <a:pt x="172" y="181"/>
                      <a:pt x="172" y="181"/>
                    </a:cubicBezTo>
                    <a:cubicBezTo>
                      <a:pt x="255" y="211"/>
                      <a:pt x="255" y="211"/>
                      <a:pt x="255" y="211"/>
                    </a:cubicBezTo>
                    <a:cubicBezTo>
                      <a:pt x="273" y="249"/>
                      <a:pt x="273" y="249"/>
                      <a:pt x="273" y="249"/>
                    </a:cubicBezTo>
                    <a:cubicBezTo>
                      <a:pt x="278" y="290"/>
                      <a:pt x="278" y="290"/>
                      <a:pt x="278" y="290"/>
                    </a:cubicBezTo>
                    <a:cubicBezTo>
                      <a:pt x="313" y="305"/>
                      <a:pt x="313" y="305"/>
                      <a:pt x="313" y="305"/>
                    </a:cubicBezTo>
                    <a:cubicBezTo>
                      <a:pt x="326" y="332"/>
                      <a:pt x="326" y="332"/>
                      <a:pt x="326" y="332"/>
                    </a:cubicBezTo>
                    <a:cubicBezTo>
                      <a:pt x="320" y="353"/>
                      <a:pt x="320" y="353"/>
                      <a:pt x="320" y="353"/>
                    </a:cubicBezTo>
                    <a:cubicBezTo>
                      <a:pt x="320" y="353"/>
                      <a:pt x="326" y="383"/>
                      <a:pt x="326" y="385"/>
                    </a:cubicBezTo>
                    <a:cubicBezTo>
                      <a:pt x="326" y="387"/>
                      <a:pt x="334" y="401"/>
                      <a:pt x="336" y="403"/>
                    </a:cubicBezTo>
                    <a:cubicBezTo>
                      <a:pt x="339" y="405"/>
                      <a:pt x="355" y="413"/>
                      <a:pt x="358" y="415"/>
                    </a:cubicBezTo>
                    <a:cubicBezTo>
                      <a:pt x="361" y="416"/>
                      <a:pt x="383" y="426"/>
                      <a:pt x="385" y="427"/>
                    </a:cubicBezTo>
                    <a:cubicBezTo>
                      <a:pt x="388" y="429"/>
                      <a:pt x="409" y="439"/>
                      <a:pt x="409" y="439"/>
                    </a:cubicBezTo>
                    <a:cubicBezTo>
                      <a:pt x="416" y="464"/>
                      <a:pt x="416" y="464"/>
                      <a:pt x="416" y="464"/>
                    </a:cubicBezTo>
                    <a:cubicBezTo>
                      <a:pt x="416" y="482"/>
                      <a:pt x="416" y="482"/>
                      <a:pt x="416" y="482"/>
                    </a:cubicBezTo>
                    <a:cubicBezTo>
                      <a:pt x="416" y="482"/>
                      <a:pt x="431" y="487"/>
                      <a:pt x="437" y="485"/>
                    </a:cubicBezTo>
                    <a:cubicBezTo>
                      <a:pt x="443" y="484"/>
                      <a:pt x="457" y="477"/>
                      <a:pt x="460" y="474"/>
                    </a:cubicBezTo>
                    <a:cubicBezTo>
                      <a:pt x="463" y="471"/>
                      <a:pt x="499" y="458"/>
                      <a:pt x="499" y="458"/>
                    </a:cubicBezTo>
                    <a:cubicBezTo>
                      <a:pt x="499" y="458"/>
                      <a:pt x="522" y="468"/>
                      <a:pt x="526" y="470"/>
                    </a:cubicBezTo>
                    <a:cubicBezTo>
                      <a:pt x="529" y="472"/>
                      <a:pt x="553" y="494"/>
                      <a:pt x="553" y="494"/>
                    </a:cubicBezTo>
                    <a:cubicBezTo>
                      <a:pt x="518" y="525"/>
                      <a:pt x="518" y="525"/>
                      <a:pt x="518" y="525"/>
                    </a:cubicBezTo>
                    <a:cubicBezTo>
                      <a:pt x="483" y="542"/>
                      <a:pt x="483" y="542"/>
                      <a:pt x="483" y="542"/>
                    </a:cubicBezTo>
                    <a:cubicBezTo>
                      <a:pt x="515" y="591"/>
                      <a:pt x="515" y="591"/>
                      <a:pt x="515" y="591"/>
                    </a:cubicBezTo>
                    <a:cubicBezTo>
                      <a:pt x="516" y="607"/>
                      <a:pt x="516" y="607"/>
                      <a:pt x="516" y="607"/>
                    </a:cubicBezTo>
                    <a:cubicBezTo>
                      <a:pt x="490" y="623"/>
                      <a:pt x="490" y="623"/>
                      <a:pt x="490" y="623"/>
                    </a:cubicBezTo>
                    <a:cubicBezTo>
                      <a:pt x="462" y="620"/>
                      <a:pt x="462" y="620"/>
                      <a:pt x="462" y="620"/>
                    </a:cubicBezTo>
                    <a:cubicBezTo>
                      <a:pt x="450" y="635"/>
                      <a:pt x="450" y="635"/>
                      <a:pt x="450" y="635"/>
                    </a:cubicBezTo>
                    <a:cubicBezTo>
                      <a:pt x="456" y="657"/>
                      <a:pt x="456" y="657"/>
                      <a:pt x="456" y="657"/>
                    </a:cubicBezTo>
                    <a:cubicBezTo>
                      <a:pt x="467" y="668"/>
                      <a:pt x="467" y="668"/>
                      <a:pt x="467" y="668"/>
                    </a:cubicBezTo>
                    <a:cubicBezTo>
                      <a:pt x="476" y="684"/>
                      <a:pt x="476" y="684"/>
                      <a:pt x="476" y="684"/>
                    </a:cubicBezTo>
                    <a:cubicBezTo>
                      <a:pt x="475" y="701"/>
                      <a:pt x="475" y="701"/>
                      <a:pt x="475" y="701"/>
                    </a:cubicBezTo>
                    <a:cubicBezTo>
                      <a:pt x="483" y="713"/>
                      <a:pt x="483" y="713"/>
                      <a:pt x="483" y="713"/>
                    </a:cubicBezTo>
                    <a:cubicBezTo>
                      <a:pt x="478" y="734"/>
                      <a:pt x="478" y="734"/>
                      <a:pt x="478" y="734"/>
                    </a:cubicBezTo>
                    <a:cubicBezTo>
                      <a:pt x="498" y="745"/>
                      <a:pt x="498" y="745"/>
                      <a:pt x="498" y="745"/>
                    </a:cubicBezTo>
                    <a:cubicBezTo>
                      <a:pt x="538" y="740"/>
                      <a:pt x="538" y="740"/>
                      <a:pt x="538" y="740"/>
                    </a:cubicBezTo>
                    <a:cubicBezTo>
                      <a:pt x="568" y="756"/>
                      <a:pt x="568" y="756"/>
                      <a:pt x="568" y="756"/>
                    </a:cubicBezTo>
                    <a:cubicBezTo>
                      <a:pt x="609" y="782"/>
                      <a:pt x="609" y="782"/>
                      <a:pt x="609" y="782"/>
                    </a:cubicBezTo>
                    <a:cubicBezTo>
                      <a:pt x="609" y="782"/>
                      <a:pt x="635" y="772"/>
                      <a:pt x="634" y="772"/>
                    </a:cubicBezTo>
                    <a:cubicBezTo>
                      <a:pt x="633" y="772"/>
                      <a:pt x="634" y="743"/>
                      <a:pt x="634" y="743"/>
                    </a:cubicBezTo>
                    <a:cubicBezTo>
                      <a:pt x="662" y="725"/>
                      <a:pt x="662" y="725"/>
                      <a:pt x="662" y="725"/>
                    </a:cubicBezTo>
                    <a:cubicBezTo>
                      <a:pt x="662" y="725"/>
                      <a:pt x="705" y="727"/>
                      <a:pt x="708" y="727"/>
                    </a:cubicBezTo>
                    <a:cubicBezTo>
                      <a:pt x="710" y="727"/>
                      <a:pt x="760" y="717"/>
                      <a:pt x="762" y="716"/>
                    </a:cubicBezTo>
                    <a:cubicBezTo>
                      <a:pt x="765" y="715"/>
                      <a:pt x="795" y="699"/>
                      <a:pt x="795" y="699"/>
                    </a:cubicBezTo>
                    <a:cubicBezTo>
                      <a:pt x="795" y="662"/>
                      <a:pt x="795" y="662"/>
                      <a:pt x="795" y="662"/>
                    </a:cubicBezTo>
                    <a:cubicBezTo>
                      <a:pt x="920" y="634"/>
                      <a:pt x="920" y="634"/>
                      <a:pt x="920" y="634"/>
                    </a:cubicBezTo>
                    <a:cubicBezTo>
                      <a:pt x="920" y="612"/>
                      <a:pt x="920" y="612"/>
                      <a:pt x="920" y="612"/>
                    </a:cubicBezTo>
                    <a:cubicBezTo>
                      <a:pt x="920" y="612"/>
                      <a:pt x="900" y="600"/>
                      <a:pt x="899" y="598"/>
                    </a:cubicBezTo>
                    <a:cubicBezTo>
                      <a:pt x="899" y="596"/>
                      <a:pt x="908" y="541"/>
                      <a:pt x="908" y="541"/>
                    </a:cubicBezTo>
                    <a:cubicBezTo>
                      <a:pt x="960" y="497"/>
                      <a:pt x="960" y="497"/>
                      <a:pt x="960" y="497"/>
                    </a:cubicBezTo>
                    <a:cubicBezTo>
                      <a:pt x="1023" y="419"/>
                      <a:pt x="1023" y="419"/>
                      <a:pt x="1023" y="419"/>
                    </a:cubicBezTo>
                    <a:cubicBezTo>
                      <a:pt x="1070" y="379"/>
                      <a:pt x="1070" y="379"/>
                      <a:pt x="1070" y="379"/>
                    </a:cubicBezTo>
                    <a:cubicBezTo>
                      <a:pt x="1045" y="336"/>
                      <a:pt x="1045" y="336"/>
                      <a:pt x="1045" y="336"/>
                    </a:cubicBezTo>
                    <a:cubicBezTo>
                      <a:pt x="1018" y="318"/>
                      <a:pt x="1018" y="318"/>
                      <a:pt x="1018" y="318"/>
                    </a:cubicBezTo>
                    <a:cubicBezTo>
                      <a:pt x="1029" y="285"/>
                      <a:pt x="1029" y="285"/>
                      <a:pt x="1029" y="285"/>
                    </a:cubicBezTo>
                    <a:cubicBezTo>
                      <a:pt x="1067" y="257"/>
                      <a:pt x="1067" y="257"/>
                      <a:pt x="1067" y="257"/>
                    </a:cubicBezTo>
                    <a:cubicBezTo>
                      <a:pt x="1097" y="247"/>
                      <a:pt x="1097" y="247"/>
                      <a:pt x="1097" y="247"/>
                    </a:cubicBezTo>
                    <a:cubicBezTo>
                      <a:pt x="1067" y="192"/>
                      <a:pt x="1067" y="192"/>
                      <a:pt x="1067" y="192"/>
                    </a:cubicBezTo>
                    <a:cubicBezTo>
                      <a:pt x="1060" y="126"/>
                      <a:pt x="1060" y="126"/>
                      <a:pt x="1060" y="126"/>
                    </a:cubicBezTo>
                    <a:cubicBezTo>
                      <a:pt x="1033" y="81"/>
                      <a:pt x="1033" y="81"/>
                      <a:pt x="1033" y="81"/>
                    </a:cubicBezTo>
                    <a:cubicBezTo>
                      <a:pt x="1033" y="81"/>
                      <a:pt x="997" y="69"/>
                      <a:pt x="993" y="70"/>
                    </a:cubicBezTo>
                    <a:cubicBezTo>
                      <a:pt x="989" y="71"/>
                      <a:pt x="948" y="101"/>
                      <a:pt x="948" y="101"/>
                    </a:cubicBezTo>
                    <a:cubicBezTo>
                      <a:pt x="943" y="147"/>
                      <a:pt x="943" y="147"/>
                      <a:pt x="943" y="147"/>
                    </a:cubicBezTo>
                    <a:cubicBezTo>
                      <a:pt x="913" y="180"/>
                      <a:pt x="913" y="180"/>
                      <a:pt x="913" y="180"/>
                    </a:cubicBezTo>
                    <a:cubicBezTo>
                      <a:pt x="913" y="180"/>
                      <a:pt x="894" y="181"/>
                      <a:pt x="891" y="180"/>
                    </a:cubicBezTo>
                    <a:cubicBezTo>
                      <a:pt x="888" y="179"/>
                      <a:pt x="742" y="35"/>
                      <a:pt x="742" y="35"/>
                    </a:cubicBezTo>
                    <a:cubicBezTo>
                      <a:pt x="742" y="35"/>
                      <a:pt x="748" y="9"/>
                      <a:pt x="745" y="9"/>
                    </a:cubicBezTo>
                    <a:cubicBezTo>
                      <a:pt x="743" y="8"/>
                      <a:pt x="698" y="0"/>
                      <a:pt x="696" y="3"/>
                    </a:cubicBezTo>
                    <a:cubicBezTo>
                      <a:pt x="695" y="6"/>
                      <a:pt x="658" y="34"/>
                      <a:pt x="656" y="35"/>
                    </a:cubicBezTo>
                    <a:cubicBezTo>
                      <a:pt x="654" y="36"/>
                      <a:pt x="587" y="40"/>
                      <a:pt x="587" y="40"/>
                    </a:cubicBezTo>
                    <a:cubicBezTo>
                      <a:pt x="564" y="72"/>
                      <a:pt x="564" y="72"/>
                      <a:pt x="564" y="72"/>
                    </a:cubicBezTo>
                    <a:cubicBezTo>
                      <a:pt x="593" y="115"/>
                      <a:pt x="593" y="115"/>
                      <a:pt x="593" y="115"/>
                    </a:cubicBezTo>
                    <a:cubicBezTo>
                      <a:pt x="593" y="115"/>
                      <a:pt x="594" y="138"/>
                      <a:pt x="592" y="139"/>
                    </a:cubicBezTo>
                    <a:cubicBezTo>
                      <a:pt x="590" y="139"/>
                      <a:pt x="550" y="163"/>
                      <a:pt x="549" y="163"/>
                    </a:cubicBezTo>
                    <a:cubicBezTo>
                      <a:pt x="548" y="163"/>
                      <a:pt x="506" y="155"/>
                      <a:pt x="506" y="155"/>
                    </a:cubicBezTo>
                    <a:cubicBezTo>
                      <a:pt x="469" y="114"/>
                      <a:pt x="469" y="114"/>
                      <a:pt x="469" y="114"/>
                    </a:cubicBezTo>
                    <a:cubicBezTo>
                      <a:pt x="452" y="123"/>
                      <a:pt x="452" y="123"/>
                      <a:pt x="452" y="123"/>
                    </a:cubicBezTo>
                    <a:cubicBezTo>
                      <a:pt x="411" y="163"/>
                      <a:pt x="411" y="163"/>
                      <a:pt x="411" y="163"/>
                    </a:cubicBezTo>
                    <a:cubicBezTo>
                      <a:pt x="404" y="190"/>
                      <a:pt x="404" y="190"/>
                      <a:pt x="404" y="190"/>
                    </a:cubicBezTo>
                    <a:cubicBezTo>
                      <a:pt x="339" y="174"/>
                      <a:pt x="339" y="174"/>
                      <a:pt x="339" y="174"/>
                    </a:cubicBezTo>
                    <a:cubicBezTo>
                      <a:pt x="250" y="110"/>
                      <a:pt x="250" y="110"/>
                      <a:pt x="250" y="110"/>
                    </a:cubicBezTo>
                    <a:cubicBezTo>
                      <a:pt x="210" y="89"/>
                      <a:pt x="210" y="89"/>
                      <a:pt x="210" y="89"/>
                    </a:cubicBezTo>
                    <a:cubicBezTo>
                      <a:pt x="210" y="89"/>
                      <a:pt x="96" y="83"/>
                      <a:pt x="95" y="82"/>
                    </a:cubicBezTo>
                    <a:cubicBezTo>
                      <a:pt x="94" y="80"/>
                      <a:pt x="77" y="53"/>
                      <a:pt x="77" y="53"/>
                    </a:cubicBezTo>
                    <a:cubicBezTo>
                      <a:pt x="77" y="53"/>
                      <a:pt x="81" y="1"/>
                      <a:pt x="80" y="2"/>
                    </a:cubicBezTo>
                    <a:cubicBezTo>
                      <a:pt x="78" y="3"/>
                      <a:pt x="55" y="11"/>
                      <a:pt x="55" y="11"/>
                    </a:cubicBezTo>
                    <a:cubicBezTo>
                      <a:pt x="55" y="11"/>
                      <a:pt x="5" y="34"/>
                      <a:pt x="5" y="36"/>
                    </a:cubicBezTo>
                    <a:cubicBezTo>
                      <a:pt x="5" y="37"/>
                      <a:pt x="19" y="59"/>
                      <a:pt x="19" y="59"/>
                    </a:cubicBezTo>
                    <a:cubicBezTo>
                      <a:pt x="17" y="109"/>
                      <a:pt x="17" y="109"/>
                      <a:pt x="17" y="109"/>
                    </a:cubicBezTo>
                    <a:lnTo>
                      <a:pt x="0" y="16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Freeform 19"/>
              <p:cNvSpPr>
                <a:spLocks/>
              </p:cNvSpPr>
              <p:nvPr/>
            </p:nvSpPr>
            <p:spPr bwMode="auto">
              <a:xfrm>
                <a:off x="7359650" y="1125538"/>
                <a:ext cx="1651000" cy="1420813"/>
              </a:xfrm>
              <a:custGeom>
                <a:avLst/>
                <a:gdLst>
                  <a:gd name="T0" fmla="*/ 168 w 1143"/>
                  <a:gd name="T1" fmla="*/ 735 h 984"/>
                  <a:gd name="T2" fmla="*/ 197 w 1143"/>
                  <a:gd name="T3" fmla="*/ 765 h 984"/>
                  <a:gd name="T4" fmla="*/ 220 w 1143"/>
                  <a:gd name="T5" fmla="*/ 804 h 984"/>
                  <a:gd name="T6" fmla="*/ 344 w 1143"/>
                  <a:gd name="T7" fmla="*/ 823 h 984"/>
                  <a:gd name="T8" fmla="*/ 423 w 1143"/>
                  <a:gd name="T9" fmla="*/ 880 h 984"/>
                  <a:gd name="T10" fmla="*/ 490 w 1143"/>
                  <a:gd name="T11" fmla="*/ 866 h 984"/>
                  <a:gd name="T12" fmla="*/ 548 w 1143"/>
                  <a:gd name="T13" fmla="*/ 832 h 984"/>
                  <a:gd name="T14" fmla="*/ 609 w 1143"/>
                  <a:gd name="T15" fmla="*/ 876 h 984"/>
                  <a:gd name="T16" fmla="*/ 646 w 1143"/>
                  <a:gd name="T17" fmla="*/ 848 h 984"/>
                  <a:gd name="T18" fmla="*/ 637 w 1143"/>
                  <a:gd name="T19" fmla="*/ 762 h 984"/>
                  <a:gd name="T20" fmla="*/ 745 w 1143"/>
                  <a:gd name="T21" fmla="*/ 731 h 984"/>
                  <a:gd name="T22" fmla="*/ 832 w 1143"/>
                  <a:gd name="T23" fmla="*/ 705 h 984"/>
                  <a:gd name="T24" fmla="*/ 863 w 1143"/>
                  <a:gd name="T25" fmla="*/ 648 h 984"/>
                  <a:gd name="T26" fmla="*/ 891 w 1143"/>
                  <a:gd name="T27" fmla="*/ 572 h 984"/>
                  <a:gd name="T28" fmla="*/ 920 w 1143"/>
                  <a:gd name="T29" fmla="*/ 528 h 984"/>
                  <a:gd name="T30" fmla="*/ 944 w 1143"/>
                  <a:gd name="T31" fmla="*/ 414 h 984"/>
                  <a:gd name="T32" fmla="*/ 1016 w 1143"/>
                  <a:gd name="T33" fmla="*/ 357 h 984"/>
                  <a:gd name="T34" fmla="*/ 980 w 1143"/>
                  <a:gd name="T35" fmla="*/ 314 h 984"/>
                  <a:gd name="T36" fmla="*/ 881 w 1143"/>
                  <a:gd name="T37" fmla="*/ 289 h 984"/>
                  <a:gd name="T38" fmla="*/ 767 w 1143"/>
                  <a:gd name="T39" fmla="*/ 312 h 984"/>
                  <a:gd name="T40" fmla="*/ 693 w 1143"/>
                  <a:gd name="T41" fmla="*/ 271 h 984"/>
                  <a:gd name="T42" fmla="*/ 666 w 1143"/>
                  <a:gd name="T43" fmla="*/ 193 h 984"/>
                  <a:gd name="T44" fmla="*/ 651 w 1143"/>
                  <a:gd name="T45" fmla="*/ 131 h 984"/>
                  <a:gd name="T46" fmla="*/ 574 w 1143"/>
                  <a:gd name="T47" fmla="*/ 3 h 984"/>
                  <a:gd name="T48" fmla="*/ 449 w 1143"/>
                  <a:gd name="T49" fmla="*/ 0 h 984"/>
                  <a:gd name="T50" fmla="*/ 380 w 1143"/>
                  <a:gd name="T51" fmla="*/ 74 h 984"/>
                  <a:gd name="T52" fmla="*/ 299 w 1143"/>
                  <a:gd name="T53" fmla="*/ 45 h 984"/>
                  <a:gd name="T54" fmla="*/ 212 w 1143"/>
                  <a:gd name="T55" fmla="*/ 121 h 984"/>
                  <a:gd name="T56" fmla="*/ 239 w 1143"/>
                  <a:gd name="T57" fmla="*/ 224 h 984"/>
                  <a:gd name="T58" fmla="*/ 258 w 1143"/>
                  <a:gd name="T59" fmla="*/ 399 h 984"/>
                  <a:gd name="T60" fmla="*/ 107 w 1143"/>
                  <a:gd name="T61" fmla="*/ 403 h 984"/>
                  <a:gd name="T62" fmla="*/ 24 w 1143"/>
                  <a:gd name="T63" fmla="*/ 557 h 984"/>
                  <a:gd name="T64" fmla="*/ 105 w 1143"/>
                  <a:gd name="T65" fmla="*/ 608 h 984"/>
                  <a:gd name="T66" fmla="*/ 45 w 1143"/>
                  <a:gd name="T67" fmla="*/ 708 h 984"/>
                  <a:gd name="T68" fmla="*/ 104 w 1143"/>
                  <a:gd name="T69" fmla="*/ 737 h 98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143"/>
                  <a:gd name="T106" fmla="*/ 0 h 984"/>
                  <a:gd name="T107" fmla="*/ 1143 w 1143"/>
                  <a:gd name="T108" fmla="*/ 984 h 98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143" h="984">
                    <a:moveTo>
                      <a:pt x="130" y="836"/>
                    </a:moveTo>
                    <a:cubicBezTo>
                      <a:pt x="185" y="808"/>
                      <a:pt x="185" y="808"/>
                      <a:pt x="185" y="808"/>
                    </a:cubicBezTo>
                    <a:cubicBezTo>
                      <a:pt x="220" y="808"/>
                      <a:pt x="220" y="808"/>
                      <a:pt x="220" y="808"/>
                    </a:cubicBezTo>
                    <a:cubicBezTo>
                      <a:pt x="217" y="841"/>
                      <a:pt x="217" y="841"/>
                      <a:pt x="217" y="841"/>
                    </a:cubicBezTo>
                    <a:cubicBezTo>
                      <a:pt x="222" y="871"/>
                      <a:pt x="222" y="871"/>
                      <a:pt x="222" y="871"/>
                    </a:cubicBezTo>
                    <a:cubicBezTo>
                      <a:pt x="242" y="884"/>
                      <a:pt x="242" y="884"/>
                      <a:pt x="242" y="884"/>
                    </a:cubicBezTo>
                    <a:cubicBezTo>
                      <a:pt x="337" y="891"/>
                      <a:pt x="337" y="891"/>
                      <a:pt x="337" y="891"/>
                    </a:cubicBezTo>
                    <a:cubicBezTo>
                      <a:pt x="378" y="905"/>
                      <a:pt x="378" y="905"/>
                      <a:pt x="378" y="905"/>
                    </a:cubicBezTo>
                    <a:cubicBezTo>
                      <a:pt x="422" y="939"/>
                      <a:pt x="422" y="939"/>
                      <a:pt x="422" y="939"/>
                    </a:cubicBezTo>
                    <a:cubicBezTo>
                      <a:pt x="465" y="968"/>
                      <a:pt x="465" y="968"/>
                      <a:pt x="465" y="968"/>
                    </a:cubicBezTo>
                    <a:cubicBezTo>
                      <a:pt x="517" y="984"/>
                      <a:pt x="517" y="984"/>
                      <a:pt x="517" y="984"/>
                    </a:cubicBezTo>
                    <a:cubicBezTo>
                      <a:pt x="517" y="984"/>
                      <a:pt x="538" y="953"/>
                      <a:pt x="539" y="952"/>
                    </a:cubicBezTo>
                    <a:cubicBezTo>
                      <a:pt x="541" y="951"/>
                      <a:pt x="579" y="921"/>
                      <a:pt x="579" y="921"/>
                    </a:cubicBezTo>
                    <a:cubicBezTo>
                      <a:pt x="602" y="915"/>
                      <a:pt x="602" y="915"/>
                      <a:pt x="602" y="915"/>
                    </a:cubicBezTo>
                    <a:cubicBezTo>
                      <a:pt x="635" y="949"/>
                      <a:pt x="635" y="949"/>
                      <a:pt x="635" y="949"/>
                    </a:cubicBezTo>
                    <a:cubicBezTo>
                      <a:pt x="669" y="963"/>
                      <a:pt x="669" y="963"/>
                      <a:pt x="669" y="963"/>
                    </a:cubicBezTo>
                    <a:cubicBezTo>
                      <a:pt x="712" y="948"/>
                      <a:pt x="712" y="948"/>
                      <a:pt x="712" y="948"/>
                    </a:cubicBezTo>
                    <a:cubicBezTo>
                      <a:pt x="710" y="932"/>
                      <a:pt x="710" y="932"/>
                      <a:pt x="710" y="932"/>
                    </a:cubicBezTo>
                    <a:cubicBezTo>
                      <a:pt x="672" y="880"/>
                      <a:pt x="672" y="880"/>
                      <a:pt x="672" y="880"/>
                    </a:cubicBezTo>
                    <a:cubicBezTo>
                      <a:pt x="700" y="838"/>
                      <a:pt x="700" y="838"/>
                      <a:pt x="700" y="838"/>
                    </a:cubicBezTo>
                    <a:cubicBezTo>
                      <a:pt x="775" y="835"/>
                      <a:pt x="775" y="835"/>
                      <a:pt x="775" y="835"/>
                    </a:cubicBezTo>
                    <a:cubicBezTo>
                      <a:pt x="819" y="804"/>
                      <a:pt x="819" y="804"/>
                      <a:pt x="819" y="804"/>
                    </a:cubicBezTo>
                    <a:cubicBezTo>
                      <a:pt x="879" y="812"/>
                      <a:pt x="879" y="812"/>
                      <a:pt x="879" y="812"/>
                    </a:cubicBezTo>
                    <a:cubicBezTo>
                      <a:pt x="914" y="775"/>
                      <a:pt x="914" y="775"/>
                      <a:pt x="914" y="775"/>
                    </a:cubicBezTo>
                    <a:cubicBezTo>
                      <a:pt x="945" y="740"/>
                      <a:pt x="945" y="740"/>
                      <a:pt x="945" y="740"/>
                    </a:cubicBezTo>
                    <a:cubicBezTo>
                      <a:pt x="949" y="712"/>
                      <a:pt x="949" y="712"/>
                      <a:pt x="949" y="712"/>
                    </a:cubicBezTo>
                    <a:cubicBezTo>
                      <a:pt x="949" y="712"/>
                      <a:pt x="907" y="669"/>
                      <a:pt x="907" y="667"/>
                    </a:cubicBezTo>
                    <a:cubicBezTo>
                      <a:pt x="908" y="666"/>
                      <a:pt x="979" y="629"/>
                      <a:pt x="979" y="629"/>
                    </a:cubicBezTo>
                    <a:cubicBezTo>
                      <a:pt x="985" y="603"/>
                      <a:pt x="985" y="603"/>
                      <a:pt x="985" y="603"/>
                    </a:cubicBezTo>
                    <a:cubicBezTo>
                      <a:pt x="1011" y="580"/>
                      <a:pt x="1011" y="580"/>
                      <a:pt x="1011" y="580"/>
                    </a:cubicBezTo>
                    <a:cubicBezTo>
                      <a:pt x="1018" y="483"/>
                      <a:pt x="1018" y="483"/>
                      <a:pt x="1018" y="483"/>
                    </a:cubicBezTo>
                    <a:cubicBezTo>
                      <a:pt x="1037" y="455"/>
                      <a:pt x="1037" y="455"/>
                      <a:pt x="1037" y="455"/>
                    </a:cubicBezTo>
                    <a:cubicBezTo>
                      <a:pt x="1090" y="435"/>
                      <a:pt x="1090" y="435"/>
                      <a:pt x="1090" y="435"/>
                    </a:cubicBezTo>
                    <a:cubicBezTo>
                      <a:pt x="1090" y="435"/>
                      <a:pt x="1116" y="395"/>
                      <a:pt x="1117" y="393"/>
                    </a:cubicBezTo>
                    <a:cubicBezTo>
                      <a:pt x="1117" y="391"/>
                      <a:pt x="1143" y="365"/>
                      <a:pt x="1143" y="365"/>
                    </a:cubicBezTo>
                    <a:cubicBezTo>
                      <a:pt x="1143" y="365"/>
                      <a:pt x="1079" y="345"/>
                      <a:pt x="1077" y="345"/>
                    </a:cubicBezTo>
                    <a:cubicBezTo>
                      <a:pt x="1075" y="344"/>
                      <a:pt x="1042" y="325"/>
                      <a:pt x="1042" y="325"/>
                    </a:cubicBezTo>
                    <a:cubicBezTo>
                      <a:pt x="1042" y="325"/>
                      <a:pt x="969" y="318"/>
                      <a:pt x="968" y="318"/>
                    </a:cubicBezTo>
                    <a:cubicBezTo>
                      <a:pt x="967" y="318"/>
                      <a:pt x="908" y="318"/>
                      <a:pt x="908" y="318"/>
                    </a:cubicBezTo>
                    <a:cubicBezTo>
                      <a:pt x="843" y="343"/>
                      <a:pt x="843" y="343"/>
                      <a:pt x="843" y="343"/>
                    </a:cubicBezTo>
                    <a:cubicBezTo>
                      <a:pt x="843" y="343"/>
                      <a:pt x="803" y="341"/>
                      <a:pt x="802" y="338"/>
                    </a:cubicBezTo>
                    <a:cubicBezTo>
                      <a:pt x="800" y="335"/>
                      <a:pt x="762" y="298"/>
                      <a:pt x="762" y="298"/>
                    </a:cubicBezTo>
                    <a:cubicBezTo>
                      <a:pt x="762" y="298"/>
                      <a:pt x="759" y="241"/>
                      <a:pt x="758" y="240"/>
                    </a:cubicBezTo>
                    <a:cubicBezTo>
                      <a:pt x="757" y="239"/>
                      <a:pt x="732" y="216"/>
                      <a:pt x="732" y="212"/>
                    </a:cubicBezTo>
                    <a:cubicBezTo>
                      <a:pt x="731" y="207"/>
                      <a:pt x="733" y="176"/>
                      <a:pt x="733" y="176"/>
                    </a:cubicBezTo>
                    <a:cubicBezTo>
                      <a:pt x="716" y="144"/>
                      <a:pt x="716" y="144"/>
                      <a:pt x="716" y="144"/>
                    </a:cubicBezTo>
                    <a:cubicBezTo>
                      <a:pt x="674" y="50"/>
                      <a:pt x="674" y="50"/>
                      <a:pt x="674" y="50"/>
                    </a:cubicBezTo>
                    <a:cubicBezTo>
                      <a:pt x="631" y="3"/>
                      <a:pt x="631" y="3"/>
                      <a:pt x="631" y="3"/>
                    </a:cubicBezTo>
                    <a:cubicBezTo>
                      <a:pt x="579" y="27"/>
                      <a:pt x="579" y="27"/>
                      <a:pt x="579" y="27"/>
                    </a:cubicBezTo>
                    <a:cubicBezTo>
                      <a:pt x="493" y="0"/>
                      <a:pt x="493" y="0"/>
                      <a:pt x="493" y="0"/>
                    </a:cubicBezTo>
                    <a:cubicBezTo>
                      <a:pt x="493" y="0"/>
                      <a:pt x="454" y="81"/>
                      <a:pt x="452" y="82"/>
                    </a:cubicBezTo>
                    <a:cubicBezTo>
                      <a:pt x="449" y="82"/>
                      <a:pt x="425" y="84"/>
                      <a:pt x="418" y="81"/>
                    </a:cubicBezTo>
                    <a:cubicBezTo>
                      <a:pt x="412" y="78"/>
                      <a:pt x="382" y="46"/>
                      <a:pt x="378" y="45"/>
                    </a:cubicBezTo>
                    <a:cubicBezTo>
                      <a:pt x="374" y="45"/>
                      <a:pt x="329" y="50"/>
                      <a:pt x="329" y="50"/>
                    </a:cubicBezTo>
                    <a:cubicBezTo>
                      <a:pt x="261" y="88"/>
                      <a:pt x="261" y="88"/>
                      <a:pt x="261" y="88"/>
                    </a:cubicBezTo>
                    <a:cubicBezTo>
                      <a:pt x="261" y="88"/>
                      <a:pt x="232" y="133"/>
                      <a:pt x="233" y="133"/>
                    </a:cubicBezTo>
                    <a:cubicBezTo>
                      <a:pt x="234" y="134"/>
                      <a:pt x="274" y="174"/>
                      <a:pt x="275" y="176"/>
                    </a:cubicBezTo>
                    <a:cubicBezTo>
                      <a:pt x="275" y="177"/>
                      <a:pt x="263" y="246"/>
                      <a:pt x="263" y="246"/>
                    </a:cubicBezTo>
                    <a:cubicBezTo>
                      <a:pt x="286" y="288"/>
                      <a:pt x="286" y="288"/>
                      <a:pt x="286" y="288"/>
                    </a:cubicBezTo>
                    <a:cubicBezTo>
                      <a:pt x="284" y="439"/>
                      <a:pt x="284" y="439"/>
                      <a:pt x="284" y="439"/>
                    </a:cubicBezTo>
                    <a:cubicBezTo>
                      <a:pt x="225" y="435"/>
                      <a:pt x="225" y="435"/>
                      <a:pt x="225" y="435"/>
                    </a:cubicBezTo>
                    <a:cubicBezTo>
                      <a:pt x="118" y="443"/>
                      <a:pt x="118" y="443"/>
                      <a:pt x="118" y="443"/>
                    </a:cubicBezTo>
                    <a:cubicBezTo>
                      <a:pt x="0" y="529"/>
                      <a:pt x="0" y="529"/>
                      <a:pt x="0" y="529"/>
                    </a:cubicBezTo>
                    <a:cubicBezTo>
                      <a:pt x="0" y="529"/>
                      <a:pt x="23" y="611"/>
                      <a:pt x="26" y="612"/>
                    </a:cubicBezTo>
                    <a:cubicBezTo>
                      <a:pt x="29" y="613"/>
                      <a:pt x="74" y="614"/>
                      <a:pt x="75" y="616"/>
                    </a:cubicBezTo>
                    <a:cubicBezTo>
                      <a:pt x="76" y="619"/>
                      <a:pt x="115" y="668"/>
                      <a:pt x="115" y="668"/>
                    </a:cubicBezTo>
                    <a:cubicBezTo>
                      <a:pt x="103" y="746"/>
                      <a:pt x="103" y="746"/>
                      <a:pt x="103" y="746"/>
                    </a:cubicBezTo>
                    <a:cubicBezTo>
                      <a:pt x="49" y="778"/>
                      <a:pt x="49" y="778"/>
                      <a:pt x="49" y="778"/>
                    </a:cubicBezTo>
                    <a:cubicBezTo>
                      <a:pt x="65" y="809"/>
                      <a:pt x="65" y="809"/>
                      <a:pt x="65" y="809"/>
                    </a:cubicBezTo>
                    <a:cubicBezTo>
                      <a:pt x="65" y="809"/>
                      <a:pt x="113" y="809"/>
                      <a:pt x="114" y="810"/>
                    </a:cubicBezTo>
                    <a:cubicBezTo>
                      <a:pt x="115" y="812"/>
                      <a:pt x="130" y="836"/>
                      <a:pt x="130" y="8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6" name="Freeform 20"/>
              <p:cNvSpPr>
                <a:spLocks/>
              </p:cNvSpPr>
              <p:nvPr/>
            </p:nvSpPr>
            <p:spPr bwMode="auto">
              <a:xfrm>
                <a:off x="8639175" y="1517651"/>
                <a:ext cx="984250" cy="1136650"/>
              </a:xfrm>
              <a:custGeom>
                <a:avLst/>
                <a:gdLst>
                  <a:gd name="T0" fmla="*/ 0 w 681"/>
                  <a:gd name="T1" fmla="*/ 524 h 786"/>
                  <a:gd name="T2" fmla="*/ 120 w 681"/>
                  <a:gd name="T3" fmla="*/ 639 h 786"/>
                  <a:gd name="T4" fmla="*/ 157 w 681"/>
                  <a:gd name="T5" fmla="*/ 635 h 786"/>
                  <a:gd name="T6" fmla="*/ 163 w 681"/>
                  <a:gd name="T7" fmla="*/ 583 h 786"/>
                  <a:gd name="T8" fmla="*/ 230 w 681"/>
                  <a:gd name="T9" fmla="*/ 549 h 786"/>
                  <a:gd name="T10" fmla="*/ 279 w 681"/>
                  <a:gd name="T11" fmla="*/ 593 h 786"/>
                  <a:gd name="T12" fmla="*/ 293 w 681"/>
                  <a:gd name="T13" fmla="*/ 670 h 786"/>
                  <a:gd name="T14" fmla="*/ 388 w 681"/>
                  <a:gd name="T15" fmla="*/ 705 h 786"/>
                  <a:gd name="T16" fmla="*/ 454 w 681"/>
                  <a:gd name="T17" fmla="*/ 674 h 786"/>
                  <a:gd name="T18" fmla="*/ 469 w 681"/>
                  <a:gd name="T19" fmla="*/ 635 h 786"/>
                  <a:gd name="T20" fmla="*/ 408 w 681"/>
                  <a:gd name="T21" fmla="*/ 596 h 786"/>
                  <a:gd name="T22" fmla="*/ 335 w 681"/>
                  <a:gd name="T23" fmla="*/ 527 h 786"/>
                  <a:gd name="T24" fmla="*/ 415 w 681"/>
                  <a:gd name="T25" fmla="*/ 546 h 786"/>
                  <a:gd name="T26" fmla="*/ 442 w 681"/>
                  <a:gd name="T27" fmla="*/ 496 h 786"/>
                  <a:gd name="T28" fmla="*/ 490 w 681"/>
                  <a:gd name="T29" fmla="*/ 457 h 786"/>
                  <a:gd name="T30" fmla="*/ 509 w 681"/>
                  <a:gd name="T31" fmla="*/ 404 h 786"/>
                  <a:gd name="T32" fmla="*/ 486 w 681"/>
                  <a:gd name="T33" fmla="*/ 295 h 786"/>
                  <a:gd name="T34" fmla="*/ 500 w 681"/>
                  <a:gd name="T35" fmla="*/ 247 h 786"/>
                  <a:gd name="T36" fmla="*/ 479 w 681"/>
                  <a:gd name="T37" fmla="*/ 197 h 786"/>
                  <a:gd name="T38" fmla="*/ 546 w 681"/>
                  <a:gd name="T39" fmla="*/ 193 h 786"/>
                  <a:gd name="T40" fmla="*/ 606 w 681"/>
                  <a:gd name="T41" fmla="*/ 173 h 786"/>
                  <a:gd name="T42" fmla="*/ 579 w 681"/>
                  <a:gd name="T43" fmla="*/ 69 h 786"/>
                  <a:gd name="T44" fmla="*/ 491 w 681"/>
                  <a:gd name="T45" fmla="*/ 88 h 786"/>
                  <a:gd name="T46" fmla="*/ 404 w 681"/>
                  <a:gd name="T47" fmla="*/ 56 h 786"/>
                  <a:gd name="T48" fmla="*/ 397 w 681"/>
                  <a:gd name="T49" fmla="*/ 26 h 786"/>
                  <a:gd name="T50" fmla="*/ 310 w 681"/>
                  <a:gd name="T51" fmla="*/ 14 h 786"/>
                  <a:gd name="T52" fmla="*/ 274 w 681"/>
                  <a:gd name="T53" fmla="*/ 0 h 786"/>
                  <a:gd name="T54" fmla="*/ 148 w 681"/>
                  <a:gd name="T55" fmla="*/ 42 h 786"/>
                  <a:gd name="T56" fmla="*/ 237 w 681"/>
                  <a:gd name="T57" fmla="*/ 99 h 786"/>
                  <a:gd name="T58" fmla="*/ 160 w 681"/>
                  <a:gd name="T59" fmla="*/ 169 h 786"/>
                  <a:gd name="T60" fmla="*/ 129 w 681"/>
                  <a:gd name="T61" fmla="*/ 198 h 786"/>
                  <a:gd name="T62" fmla="*/ 101 w 681"/>
                  <a:gd name="T63" fmla="*/ 301 h 786"/>
                  <a:gd name="T64" fmla="*/ 36 w 681"/>
                  <a:gd name="T65" fmla="*/ 363 h 786"/>
                  <a:gd name="T66" fmla="*/ 58 w 681"/>
                  <a:gd name="T67" fmla="*/ 431 h 786"/>
                  <a:gd name="T68" fmla="*/ 9 w 681"/>
                  <a:gd name="T69" fmla="*/ 494 h 78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81"/>
                  <a:gd name="T106" fmla="*/ 0 h 786"/>
                  <a:gd name="T107" fmla="*/ 681 w 681"/>
                  <a:gd name="T108" fmla="*/ 786 h 78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81" h="786">
                    <a:moveTo>
                      <a:pt x="10" y="542"/>
                    </a:moveTo>
                    <a:cubicBezTo>
                      <a:pt x="0" y="575"/>
                      <a:pt x="0" y="575"/>
                      <a:pt x="0" y="575"/>
                    </a:cubicBezTo>
                    <a:cubicBezTo>
                      <a:pt x="0" y="575"/>
                      <a:pt x="94" y="665"/>
                      <a:pt x="94" y="667"/>
                    </a:cubicBezTo>
                    <a:cubicBezTo>
                      <a:pt x="94" y="668"/>
                      <a:pt x="132" y="702"/>
                      <a:pt x="132" y="702"/>
                    </a:cubicBezTo>
                    <a:cubicBezTo>
                      <a:pt x="147" y="710"/>
                      <a:pt x="147" y="710"/>
                      <a:pt x="147" y="710"/>
                    </a:cubicBezTo>
                    <a:cubicBezTo>
                      <a:pt x="147" y="710"/>
                      <a:pt x="171" y="698"/>
                      <a:pt x="172" y="697"/>
                    </a:cubicBezTo>
                    <a:cubicBezTo>
                      <a:pt x="172" y="696"/>
                      <a:pt x="181" y="662"/>
                      <a:pt x="181" y="662"/>
                    </a:cubicBezTo>
                    <a:cubicBezTo>
                      <a:pt x="181" y="662"/>
                      <a:pt x="177" y="644"/>
                      <a:pt x="179" y="640"/>
                    </a:cubicBezTo>
                    <a:cubicBezTo>
                      <a:pt x="180" y="637"/>
                      <a:pt x="222" y="603"/>
                      <a:pt x="222" y="603"/>
                    </a:cubicBezTo>
                    <a:cubicBezTo>
                      <a:pt x="253" y="603"/>
                      <a:pt x="253" y="603"/>
                      <a:pt x="253" y="603"/>
                    </a:cubicBezTo>
                    <a:cubicBezTo>
                      <a:pt x="282" y="618"/>
                      <a:pt x="282" y="618"/>
                      <a:pt x="282" y="618"/>
                    </a:cubicBezTo>
                    <a:cubicBezTo>
                      <a:pt x="306" y="651"/>
                      <a:pt x="306" y="651"/>
                      <a:pt x="306" y="651"/>
                    </a:cubicBezTo>
                    <a:cubicBezTo>
                      <a:pt x="315" y="693"/>
                      <a:pt x="315" y="693"/>
                      <a:pt x="315" y="693"/>
                    </a:cubicBezTo>
                    <a:cubicBezTo>
                      <a:pt x="322" y="735"/>
                      <a:pt x="322" y="735"/>
                      <a:pt x="322" y="735"/>
                    </a:cubicBezTo>
                    <a:cubicBezTo>
                      <a:pt x="350" y="786"/>
                      <a:pt x="350" y="786"/>
                      <a:pt x="350" y="786"/>
                    </a:cubicBezTo>
                    <a:cubicBezTo>
                      <a:pt x="426" y="774"/>
                      <a:pt x="426" y="774"/>
                      <a:pt x="426" y="774"/>
                    </a:cubicBezTo>
                    <a:cubicBezTo>
                      <a:pt x="426" y="774"/>
                      <a:pt x="482" y="777"/>
                      <a:pt x="482" y="775"/>
                    </a:cubicBezTo>
                    <a:cubicBezTo>
                      <a:pt x="483" y="773"/>
                      <a:pt x="499" y="740"/>
                      <a:pt x="499" y="740"/>
                    </a:cubicBezTo>
                    <a:cubicBezTo>
                      <a:pt x="533" y="712"/>
                      <a:pt x="533" y="712"/>
                      <a:pt x="533" y="712"/>
                    </a:cubicBezTo>
                    <a:cubicBezTo>
                      <a:pt x="515" y="697"/>
                      <a:pt x="515" y="697"/>
                      <a:pt x="515" y="697"/>
                    </a:cubicBezTo>
                    <a:cubicBezTo>
                      <a:pt x="503" y="656"/>
                      <a:pt x="503" y="656"/>
                      <a:pt x="503" y="656"/>
                    </a:cubicBezTo>
                    <a:cubicBezTo>
                      <a:pt x="448" y="654"/>
                      <a:pt x="448" y="654"/>
                      <a:pt x="448" y="654"/>
                    </a:cubicBezTo>
                    <a:cubicBezTo>
                      <a:pt x="448" y="654"/>
                      <a:pt x="373" y="609"/>
                      <a:pt x="373" y="606"/>
                    </a:cubicBezTo>
                    <a:cubicBezTo>
                      <a:pt x="372" y="603"/>
                      <a:pt x="368" y="579"/>
                      <a:pt x="368" y="579"/>
                    </a:cubicBezTo>
                    <a:cubicBezTo>
                      <a:pt x="425" y="580"/>
                      <a:pt x="425" y="580"/>
                      <a:pt x="425" y="580"/>
                    </a:cubicBezTo>
                    <a:cubicBezTo>
                      <a:pt x="425" y="580"/>
                      <a:pt x="453" y="597"/>
                      <a:pt x="456" y="599"/>
                    </a:cubicBezTo>
                    <a:cubicBezTo>
                      <a:pt x="460" y="601"/>
                      <a:pt x="474" y="600"/>
                      <a:pt x="474" y="600"/>
                    </a:cubicBezTo>
                    <a:cubicBezTo>
                      <a:pt x="486" y="544"/>
                      <a:pt x="486" y="544"/>
                      <a:pt x="486" y="544"/>
                    </a:cubicBezTo>
                    <a:cubicBezTo>
                      <a:pt x="503" y="523"/>
                      <a:pt x="503" y="523"/>
                      <a:pt x="503" y="523"/>
                    </a:cubicBezTo>
                    <a:cubicBezTo>
                      <a:pt x="538" y="502"/>
                      <a:pt x="538" y="502"/>
                      <a:pt x="538" y="502"/>
                    </a:cubicBezTo>
                    <a:cubicBezTo>
                      <a:pt x="556" y="485"/>
                      <a:pt x="556" y="485"/>
                      <a:pt x="556" y="485"/>
                    </a:cubicBezTo>
                    <a:cubicBezTo>
                      <a:pt x="559" y="443"/>
                      <a:pt x="559" y="443"/>
                      <a:pt x="559" y="443"/>
                    </a:cubicBezTo>
                    <a:cubicBezTo>
                      <a:pt x="535" y="381"/>
                      <a:pt x="535" y="381"/>
                      <a:pt x="535" y="381"/>
                    </a:cubicBezTo>
                    <a:cubicBezTo>
                      <a:pt x="534" y="324"/>
                      <a:pt x="534" y="324"/>
                      <a:pt x="534" y="324"/>
                    </a:cubicBezTo>
                    <a:cubicBezTo>
                      <a:pt x="550" y="294"/>
                      <a:pt x="550" y="294"/>
                      <a:pt x="550" y="294"/>
                    </a:cubicBezTo>
                    <a:cubicBezTo>
                      <a:pt x="549" y="271"/>
                      <a:pt x="549" y="271"/>
                      <a:pt x="549" y="271"/>
                    </a:cubicBezTo>
                    <a:cubicBezTo>
                      <a:pt x="549" y="271"/>
                      <a:pt x="526" y="244"/>
                      <a:pt x="525" y="242"/>
                    </a:cubicBezTo>
                    <a:cubicBezTo>
                      <a:pt x="525" y="240"/>
                      <a:pt x="526" y="216"/>
                      <a:pt x="526" y="216"/>
                    </a:cubicBezTo>
                    <a:cubicBezTo>
                      <a:pt x="566" y="209"/>
                      <a:pt x="566" y="209"/>
                      <a:pt x="566" y="209"/>
                    </a:cubicBezTo>
                    <a:cubicBezTo>
                      <a:pt x="600" y="212"/>
                      <a:pt x="600" y="212"/>
                      <a:pt x="600" y="212"/>
                    </a:cubicBezTo>
                    <a:cubicBezTo>
                      <a:pt x="617" y="220"/>
                      <a:pt x="617" y="220"/>
                      <a:pt x="617" y="220"/>
                    </a:cubicBezTo>
                    <a:cubicBezTo>
                      <a:pt x="666" y="190"/>
                      <a:pt x="666" y="190"/>
                      <a:pt x="666" y="190"/>
                    </a:cubicBezTo>
                    <a:cubicBezTo>
                      <a:pt x="681" y="111"/>
                      <a:pt x="681" y="111"/>
                      <a:pt x="681" y="111"/>
                    </a:cubicBezTo>
                    <a:cubicBezTo>
                      <a:pt x="636" y="76"/>
                      <a:pt x="636" y="76"/>
                      <a:pt x="636" y="76"/>
                    </a:cubicBezTo>
                    <a:cubicBezTo>
                      <a:pt x="584" y="76"/>
                      <a:pt x="584" y="76"/>
                      <a:pt x="584" y="76"/>
                    </a:cubicBezTo>
                    <a:cubicBezTo>
                      <a:pt x="539" y="97"/>
                      <a:pt x="539" y="97"/>
                      <a:pt x="539" y="97"/>
                    </a:cubicBezTo>
                    <a:cubicBezTo>
                      <a:pt x="463" y="90"/>
                      <a:pt x="463" y="90"/>
                      <a:pt x="463" y="90"/>
                    </a:cubicBezTo>
                    <a:cubicBezTo>
                      <a:pt x="463" y="90"/>
                      <a:pt x="444" y="64"/>
                      <a:pt x="444" y="61"/>
                    </a:cubicBezTo>
                    <a:cubicBezTo>
                      <a:pt x="444" y="58"/>
                      <a:pt x="456" y="38"/>
                      <a:pt x="456" y="38"/>
                    </a:cubicBezTo>
                    <a:cubicBezTo>
                      <a:pt x="456" y="38"/>
                      <a:pt x="438" y="29"/>
                      <a:pt x="436" y="29"/>
                    </a:cubicBezTo>
                    <a:cubicBezTo>
                      <a:pt x="434" y="29"/>
                      <a:pt x="393" y="38"/>
                      <a:pt x="393" y="38"/>
                    </a:cubicBezTo>
                    <a:cubicBezTo>
                      <a:pt x="340" y="15"/>
                      <a:pt x="340" y="15"/>
                      <a:pt x="340" y="15"/>
                    </a:cubicBezTo>
                    <a:cubicBezTo>
                      <a:pt x="340" y="15"/>
                      <a:pt x="319" y="13"/>
                      <a:pt x="317" y="12"/>
                    </a:cubicBezTo>
                    <a:cubicBezTo>
                      <a:pt x="316" y="11"/>
                      <a:pt x="301" y="0"/>
                      <a:pt x="301" y="0"/>
                    </a:cubicBezTo>
                    <a:cubicBezTo>
                      <a:pt x="261" y="37"/>
                      <a:pt x="261" y="37"/>
                      <a:pt x="261" y="37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276" y="91"/>
                      <a:pt x="276" y="91"/>
                      <a:pt x="276" y="91"/>
                    </a:cubicBezTo>
                    <a:cubicBezTo>
                      <a:pt x="260" y="109"/>
                      <a:pt x="260" y="109"/>
                      <a:pt x="260" y="109"/>
                    </a:cubicBezTo>
                    <a:cubicBezTo>
                      <a:pt x="213" y="169"/>
                      <a:pt x="213" y="169"/>
                      <a:pt x="213" y="169"/>
                    </a:cubicBezTo>
                    <a:cubicBezTo>
                      <a:pt x="176" y="185"/>
                      <a:pt x="176" y="185"/>
                      <a:pt x="176" y="185"/>
                    </a:cubicBezTo>
                    <a:cubicBezTo>
                      <a:pt x="149" y="201"/>
                      <a:pt x="149" y="201"/>
                      <a:pt x="149" y="201"/>
                    </a:cubicBezTo>
                    <a:cubicBezTo>
                      <a:pt x="142" y="217"/>
                      <a:pt x="142" y="217"/>
                      <a:pt x="142" y="217"/>
                    </a:cubicBezTo>
                    <a:cubicBezTo>
                      <a:pt x="135" y="312"/>
                      <a:pt x="135" y="312"/>
                      <a:pt x="135" y="312"/>
                    </a:cubicBezTo>
                    <a:cubicBezTo>
                      <a:pt x="111" y="330"/>
                      <a:pt x="111" y="330"/>
                      <a:pt x="111" y="330"/>
                    </a:cubicBezTo>
                    <a:cubicBezTo>
                      <a:pt x="101" y="364"/>
                      <a:pt x="101" y="364"/>
                      <a:pt x="101" y="364"/>
                    </a:cubicBezTo>
                    <a:cubicBezTo>
                      <a:pt x="39" y="399"/>
                      <a:pt x="39" y="399"/>
                      <a:pt x="39" y="399"/>
                    </a:cubicBezTo>
                    <a:cubicBezTo>
                      <a:pt x="72" y="441"/>
                      <a:pt x="72" y="441"/>
                      <a:pt x="72" y="441"/>
                    </a:cubicBezTo>
                    <a:cubicBezTo>
                      <a:pt x="64" y="473"/>
                      <a:pt x="64" y="473"/>
                      <a:pt x="64" y="473"/>
                    </a:cubicBezTo>
                    <a:cubicBezTo>
                      <a:pt x="20" y="524"/>
                      <a:pt x="20" y="524"/>
                      <a:pt x="20" y="524"/>
                    </a:cubicBezTo>
                    <a:lnTo>
                      <a:pt x="10" y="54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endParaRPr lang="ru-RU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222016" y="3236374"/>
                <a:ext cx="3623660" cy="580973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ru-RU" sz="3000" b="1" i="1" dirty="0">
                    <a:solidFill>
                      <a:schemeClr val="bg1">
                        <a:lumMod val="95000"/>
                      </a:schemeClr>
                    </a:solidFill>
                    <a:latin typeface="Calibri"/>
                    <a:cs typeface="+mn-cs"/>
                  </a:rPr>
                  <a:t>Липецкая область</a:t>
                </a:r>
                <a:endParaRPr lang="en-US" sz="3000" b="1" i="1" dirty="0">
                  <a:solidFill>
                    <a:schemeClr val="bg1">
                      <a:lumMod val="95000"/>
                    </a:schemeClr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0" y="-1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задачи и приоритетные направления </a:t>
            </a:r>
          </a:p>
          <a:p>
            <a:pPr indent="266700"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бюджетной политики Липецкой области на 2022 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694" y="1172962"/>
            <a:ext cx="790881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Формирование гибкой и комплексной системы управления бюджетными расходами, увязанной с системой государственного стратегического управления, развитием государственных программ Липецкой области, сосредоточив финансовые ресурсы на реализации Указов Президента Российской Федерации от 7 мая 2018 г. № 204 «О национальных целях и стратегических задачах развития Российской Федерации на период до 2024 года» и от 21 июля 2020 года №474 «О национальных целях развития Российской Федерации на период до 2030 года»;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Ограничение бюджетного дефицита до  уровня не более 10 процентов от суммы доходов бюджета без учета объема безвозмездных поступлений;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Улучшение условий жизни  населения Липецкой области, адресное решение социальных проблем, повышение качества государственных и муниципальных услуг; 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>
                <a:solidFill>
                  <a:srgbClr val="494545"/>
                </a:solidFill>
                <a:latin typeface="+mn-lt"/>
              </a:rPr>
              <a:t>Повышение эффективности бюджетных расходов и устойчивости бюджета за счет выявления и сокращения неэффективных затрат, концентрации ресурсов на приоритетных направлениях развития и выполнении публичных обязательств, совершенствования процедур предварительного и последующего контроля.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8926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8257220"/>
              </p:ext>
            </p:extLst>
          </p:nvPr>
        </p:nvGraphicFramePr>
        <p:xfrm>
          <a:off x="1558606" y="975694"/>
          <a:ext cx="9074788" cy="5413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605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987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Основные понятия</a:t>
                      </a:r>
                      <a:r>
                        <a:rPr lang="ru-RU" sz="2000" b="1" u="none" baseline="0" dirty="0">
                          <a:solidFill>
                            <a:schemeClr val="tx1"/>
                          </a:solidFill>
                        </a:rPr>
                        <a:t> и термины бюджетной системы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………………………..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 3 - 11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Ключевые показатели социально-экономического</a:t>
                      </a:r>
                    </a:p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развития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12 - 18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Основные параметры</a:t>
                      </a:r>
                      <a:r>
                        <a:rPr lang="ru-RU" sz="2000" b="1" u="none" baseline="0" dirty="0">
                          <a:solidFill>
                            <a:schemeClr val="tx1"/>
                          </a:solidFill>
                        </a:rPr>
                        <a:t> бюджета Липецкой области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2871788" algn="l"/>
                        </a:tabLst>
                      </a:pPr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……………………...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19 - 39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Программный бюджет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>
                          <a:solidFill>
                            <a:schemeClr val="bg1"/>
                          </a:solidFill>
                        </a:rPr>
                        <a:t>………………………</a:t>
                      </a:r>
                      <a:r>
                        <a:rPr lang="ru-RU" sz="2400" b="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40 - 67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Социально</a:t>
                      </a:r>
                      <a:r>
                        <a:rPr lang="ru-RU" sz="2000" b="1" u="none" baseline="0" dirty="0">
                          <a:solidFill>
                            <a:schemeClr val="tx1"/>
                          </a:solidFill>
                        </a:rPr>
                        <a:t> ориентированный бюджет</a:t>
                      </a:r>
                      <a:endParaRPr lang="ru-RU" sz="2000" b="1" u="none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…………………....</a:t>
                      </a:r>
                      <a:r>
                        <a:rPr lang="ru-RU" sz="24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68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100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02255">
                <a:tc>
                  <a:txBody>
                    <a:bodyPr/>
                    <a:lstStyle/>
                    <a:p>
                      <a:r>
                        <a:rPr lang="ru-RU" sz="2000" b="1" u="none" dirty="0">
                          <a:solidFill>
                            <a:schemeClr val="tx1"/>
                          </a:solidFill>
                        </a:rPr>
                        <a:t>Долговая политика Липецкой области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>
                          <a:solidFill>
                            <a:schemeClr val="bg1"/>
                          </a:solidFill>
                        </a:rPr>
                        <a:t>…………………..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101 </a:t>
                      </a:r>
                      <a:r>
                        <a:rPr lang="ru-RU" sz="2400" b="1" dirty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ru-RU" sz="2400" b="1" dirty="0" smtClean="0">
                          <a:solidFill>
                            <a:schemeClr val="bg1"/>
                          </a:solidFill>
                        </a:rPr>
                        <a:t>105</a:t>
                      </a:r>
                      <a:endParaRPr lang="ru-RU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210312"/>
            <a:ext cx="1164413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Оглавление</a:t>
            </a:r>
          </a:p>
        </p:txBody>
      </p:sp>
    </p:spTree>
    <p:extLst>
      <p:ext uri="{BB962C8B-B14F-4D97-AF65-F5344CB8AC3E}">
        <p14:creationId xmlns:p14="http://schemas.microsoft.com/office/powerpoint/2010/main" val="297465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0327" y="1353693"/>
            <a:ext cx="11539729" cy="510197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03559" y="131934"/>
            <a:ext cx="115450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Информация  по  доходам  и  расходам  на  душу  населения </a:t>
            </a:r>
          </a:p>
          <a:p>
            <a:pPr indent="361950"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в  субъектах  </a:t>
            </a:r>
            <a:r>
              <a:rPr lang="ru-RU" sz="2800" b="1" dirty="0" err="1">
                <a:solidFill>
                  <a:srgbClr val="494545"/>
                </a:solidFill>
                <a:latin typeface="+mn-lt"/>
              </a:rPr>
              <a:t>ЦФО</a:t>
            </a:r>
            <a:r>
              <a:rPr lang="ru-RU" sz="2800" b="1" dirty="0">
                <a:solidFill>
                  <a:srgbClr val="494545"/>
                </a:solidFill>
                <a:latin typeface="+mn-lt"/>
              </a:rPr>
              <a:t>  Российской  Федерации за 2020 год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2388006"/>
              </p:ext>
            </p:extLst>
          </p:nvPr>
        </p:nvGraphicFramePr>
        <p:xfrm>
          <a:off x="518635" y="1550098"/>
          <a:ext cx="11185684" cy="47091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3252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106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106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106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106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1063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312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18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Белгородская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Липецкая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Курская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Воронежская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Тамбовская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Численность 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тыс. чел.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1 541,26 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1 128,20   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1 096,49   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2 305,61   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994,42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8252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Доходы на душу 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руб./чел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72 262,10  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65 008,05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63 907,88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62 429,99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55 782,32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128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Расходы на душу населения,</a:t>
                      </a:r>
                    </a:p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руб./чел 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5601" marR="5601" marT="5601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72 236,79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65 545,38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chemeClr val="accent2">
                            <a:lumMod val="60000"/>
                            <a:lumOff val="4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64 472,69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59 679,67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56 110,84</a:t>
                      </a:r>
                    </a:p>
                  </a:txBody>
                  <a:tcPr marL="7620" marR="7620" marT="7620" marB="0" anchor="ctr">
                    <a:lnL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6892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04950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Calibri"/>
              </a:rPr>
              <a:t>консолидированного бюджета Липецкой области на 2022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70311"/>
              </p:ext>
            </p:extLst>
          </p:nvPr>
        </p:nvGraphicFramePr>
        <p:xfrm>
          <a:off x="796925" y="1819775"/>
          <a:ext cx="10588625" cy="422810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209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209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984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90 888,2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100 116,8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0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75 911,5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85 455,1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40 610,6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40 295,6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98640">
                <a:tc>
                  <a:txBody>
                    <a:bodyPr/>
                    <a:lstStyle/>
                    <a:p>
                      <a:pPr marL="447675" indent="0" algn="l" rtl="0" fontAlgn="ctr">
                        <a:tabLst/>
                      </a:pPr>
                      <a:r>
                        <a:rPr lang="ru-RU" sz="1800" i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из  них  межбюджетные  трансферты  бюджетам       муниципальных  образований из  областного  бюджета</a:t>
                      </a:r>
                      <a:endParaRPr lang="ru-RU" sz="1800" b="1" i="1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25 633,9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25 633,9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39725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9" y="1514475"/>
            <a:ext cx="11191876" cy="4857750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Calibri"/>
              </a:rPr>
              <a:t>консолидированного бюджета Липецкой области на 2023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499828"/>
              </p:ext>
            </p:extLst>
          </p:nvPr>
        </p:nvGraphicFramePr>
        <p:xfrm>
          <a:off x="796925" y="1829300"/>
          <a:ext cx="10588625" cy="4228101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467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209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209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9843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87 388,4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94 803,1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024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73 744,8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81 159,4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9843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33 </a:t>
                      </a:r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506,6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33 </a:t>
                      </a:r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506,6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98640">
                <a:tc>
                  <a:txBody>
                    <a:bodyPr/>
                    <a:lstStyle/>
                    <a:p>
                      <a:pPr marL="447675" indent="0" algn="l" rtl="0" fontAlgn="ctr">
                        <a:tabLst/>
                      </a:pPr>
                      <a:r>
                        <a:rPr lang="ru-RU" sz="1800" i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из  них  межбюджетные  трансферты  бюджетам       муниципальных  образований из  областного  бюджета</a:t>
                      </a:r>
                      <a:endParaRPr lang="ru-RU" sz="1800" b="1" i="1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19 </a:t>
                      </a:r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862,9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19 </a:t>
                      </a:r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862,9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95693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5298" y="1514475"/>
            <a:ext cx="11191876" cy="48577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124" y="0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Calibri"/>
              </a:rPr>
              <a:t>Сведения об общем объеме доходов и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Calibri"/>
              </a:rPr>
              <a:t>консолидированного бюджета Липецкой области на 2024 год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401692"/>
              </p:ext>
            </p:extLst>
          </p:nvPr>
        </p:nvGraphicFramePr>
        <p:xfrm>
          <a:off x="796925" y="1838325"/>
          <a:ext cx="10623550" cy="421907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51637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298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298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58648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Показатели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Расходы</a:t>
                      </a:r>
                      <a:endParaRPr lang="ru-RU" sz="20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86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6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86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Консолидированный  бюджет  области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91 694,7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101 439,4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9541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8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в  том  числе: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586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Областной  бюджет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77 491,0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87 235,6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58648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 Местные  бюджеты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35 298,1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35 298,1</a:t>
                      </a:r>
                      <a:endParaRPr lang="ru-RU" sz="2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96295">
                <a:tc>
                  <a:txBody>
                    <a:bodyPr/>
                    <a:lstStyle/>
                    <a:p>
                      <a:pPr marL="447675" indent="0" algn="l" rtl="0" fontAlgn="ctr">
                        <a:tabLst/>
                      </a:pPr>
                      <a:r>
                        <a:rPr lang="ru-RU" sz="1800" i="1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из  них  межбюджетные  трансферты  бюджетам       муниципальных  образований из  областного  бюджета</a:t>
                      </a:r>
                      <a:endParaRPr lang="ru-RU" sz="1800" b="1" i="1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21 094,4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000" b="1" i="1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21 094,4</a:t>
                      </a:r>
                      <a:endParaRPr lang="ru-RU" sz="2000" b="1" i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456773" y="1114365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/>
                <a:cs typeface="Arial" charset="0"/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024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672" y="0"/>
            <a:ext cx="119073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Calibri"/>
              </a:rPr>
              <a:t>Параметры</a:t>
            </a:r>
            <a:r>
              <a:rPr lang="ru-RU" sz="2800" b="1" dirty="0">
                <a:solidFill>
                  <a:srgbClr val="494545"/>
                </a:solidFill>
                <a:latin typeface="Calibri"/>
              </a:rPr>
              <a:t> областного бюджета на 2022 - 2024 годы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Calibri"/>
              </a:rPr>
              <a:t>(млн. руб.)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619438" y="1814488"/>
            <a:ext cx="1582586" cy="1537411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0587" y="2505082"/>
              <a:ext cx="849027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2022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19122" y="3434938"/>
            <a:ext cx="1582586" cy="1537411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0880" y="2505082"/>
              <a:ext cx="849027" cy="4938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2023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19123" y="5067463"/>
            <a:ext cx="1582586" cy="1537411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1173" y="2505082"/>
              <a:ext cx="849027" cy="493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800" b="1" dirty="0">
                  <a:solidFill>
                    <a:prstClr val="white">
                      <a:lumMod val="9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</a:rPr>
                <a:t>2024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258983" y="1130058"/>
            <a:ext cx="13995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ДОХОДЫ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65007" y="1130058"/>
            <a:ext cx="1485150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РАСХОДЫ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944509" y="945390"/>
            <a:ext cx="2143536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ДЕФИЦИТ (-) /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ПРОФИЦИТ (+)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646029"/>
              </p:ext>
            </p:extLst>
          </p:nvPr>
        </p:nvGraphicFramePr>
        <p:xfrm>
          <a:off x="2457241" y="1776388"/>
          <a:ext cx="9033678" cy="488320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112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1122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0112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627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75 911,5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85 455,1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-9 543,6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27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73 744,8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81 159,4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-7 414,6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2773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77 491,0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87 235,6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30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-9 </a:t>
                      </a:r>
                      <a:r>
                        <a:rPr lang="ru-RU" sz="3000" b="1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744,6</a:t>
                      </a:r>
                      <a:endParaRPr lang="ru-RU" sz="30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prstClr val="white">
                    <a:lumMod val="95000"/>
                  </a:prstClr>
                </a:solidFill>
                <a:latin typeface="Calibri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606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49927" y="6428933"/>
            <a:ext cx="93407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  <a:cs typeface="Arial" charset="0"/>
              </a:rPr>
              <a:t>* - на стадии принятия первоначальной редакции закона об областном бюджете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124307" y="705297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  <a:endParaRPr lang="ru-RU" sz="2000" b="1" dirty="0">
              <a:solidFill>
                <a:srgbClr val="474343"/>
              </a:solidFill>
              <a:latin typeface="+mn-lt"/>
              <a:cs typeface="Arial" charset="0"/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7786667"/>
              </p:ext>
            </p:extLst>
          </p:nvPr>
        </p:nvGraphicFramePr>
        <p:xfrm>
          <a:off x="224287" y="957532"/>
          <a:ext cx="11731924" cy="5491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12703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74343"/>
                </a:solidFill>
                <a:latin typeface="+mn-lt"/>
              </a:rPr>
              <a:t>Доходы областного бюджета  </a:t>
            </a:r>
            <a:r>
              <a:rPr lang="ru-RU" sz="3000" b="1" dirty="0" smtClean="0">
                <a:solidFill>
                  <a:srgbClr val="474343"/>
                </a:solidFill>
                <a:latin typeface="+mn-lt"/>
              </a:rPr>
              <a:t>2020-2024 </a:t>
            </a:r>
            <a:r>
              <a:rPr lang="ru-RU" sz="3000" b="1" dirty="0">
                <a:solidFill>
                  <a:srgbClr val="474343"/>
                </a:solidFill>
                <a:latin typeface="+mn-lt"/>
              </a:rPr>
              <a:t>годы </a:t>
            </a:r>
            <a:endParaRPr lang="ru-RU" sz="2800" b="1" dirty="0" smtClean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25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2853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9741"/>
            <a:ext cx="12192000" cy="884237"/>
          </a:xfrm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</a:rPr>
              <a:t>Факторы, влияющие на объем налоговых и</a:t>
            </a:r>
            <a:br>
              <a:rPr lang="ru-RU" sz="3000" b="1" dirty="0">
                <a:solidFill>
                  <a:srgbClr val="534F4F"/>
                </a:solidFill>
              </a:rPr>
            </a:br>
            <a:r>
              <a:rPr lang="ru-RU" sz="3000" b="1" dirty="0">
                <a:solidFill>
                  <a:srgbClr val="534F4F"/>
                </a:solidFill>
              </a:rPr>
              <a:t>неналоговых доходов в 2022 году</a:t>
            </a:r>
          </a:p>
        </p:txBody>
      </p:sp>
      <p:sp>
        <p:nvSpPr>
          <p:cNvPr id="2" name="AutoShape 2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9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11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3" descr="https://www.2gb.com/wp-content/uploads/sites/2/2017/03/money-grwoth.jpg?fit=2365%2C1774"/>
          <p:cNvSpPr>
            <a:spLocks noChangeAspect="1" noChangeArrowheads="1"/>
          </p:cNvSpPr>
          <p:nvPr/>
        </p:nvSpPr>
        <p:spPr bwMode="auto">
          <a:xfrm>
            <a:off x="155575" y="-4313238"/>
            <a:ext cx="11982450" cy="8991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5" descr="Увеличение вверх стрелка значок изоляции Бесплатные Фотографии"/>
          <p:cNvSpPr>
            <a:spLocks noChangeAspect="1" noChangeArrowheads="1"/>
          </p:cNvSpPr>
          <p:nvPr/>
        </p:nvSpPr>
        <p:spPr bwMode="auto">
          <a:xfrm>
            <a:off x="155575" y="-2224088"/>
            <a:ext cx="59626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7" descr="https://image.freepik.com/free-photo/_53876-14656.jpg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9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21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AutoShape 23" descr="https://www.2gb.com/wp-content/uploads/sites/2/2017/03/money-grwoth.jpg?resize=600%2C400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173340"/>
              </p:ext>
            </p:extLst>
          </p:nvPr>
        </p:nvGraphicFramePr>
        <p:xfrm>
          <a:off x="460375" y="1109133"/>
          <a:ext cx="11431364" cy="5154283"/>
        </p:xfrm>
        <a:graphic>
          <a:graphicData uri="http://schemas.openxmlformats.org/drawingml/2006/table">
            <a:tbl>
              <a:tblPr firstRow="1" bandRow="1"/>
              <a:tblGrid>
                <a:gridCol w="114313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518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Макроэкономические показатели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76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Основные параметры на 2022 год: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уровень инфляции – 4,3% </a:t>
                      </a:r>
                    </a:p>
                    <a:p>
                      <a:pPr marL="0" marR="0" lvl="0" indent="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</a:rPr>
                        <a:t>прирост фонда заработной платы – 6,5%. 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544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indent="-285750" algn="l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000"/>
                        </a:spcAft>
                        <a:buFont typeface="Wingdings" panose="05000000000000000000" pitchFamily="2" charset="2"/>
                        <a:buChar char="ü"/>
                      </a:pPr>
                      <a:r>
                        <a:rPr lang="ru-RU" sz="2400" b="1" u="none" strike="noStrike" dirty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/>
                        </a:rPr>
                        <a:t>Налоговые ставки, нормативы отчислений в бюджеты субъектов Российской Федерации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8720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  <a:ea typeface=""/>
                          <a:cs typeface=""/>
                        </a:rPr>
                        <a:t>Индексация ставок акцизов на подакцизные товары, в среднем, на 4 процента.</a:t>
                      </a:r>
                    </a:p>
                    <a:p>
                      <a:pPr marL="0" marR="0" lvl="0" indent="4572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400" b="0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uLnTx/>
                          <a:uFillTx/>
                          <a:latin typeface="+mn-lt"/>
                          <a:ea typeface=""/>
                          <a:cs typeface=""/>
                        </a:rPr>
                        <a:t>Увеличение доли доходов от акцизов на крепкую алкогольную продукцию, распределяемую между субъектами Российской Федерации исходя из объемов розничной реализации с 80 до 90 процентов.</a:t>
                      </a:r>
                    </a:p>
                  </a:txBody>
                  <a:tcPr marL="144000" marR="144000" marT="72000" marB="7200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AutoShape 2" descr="https://im0-tub-ru.yandex.net/i?id=810201e47df0a275e27492d825dc0981&amp;n=13"/>
          <p:cNvSpPr>
            <a:spLocks noChangeAspect="1" noChangeArrowheads="1"/>
          </p:cNvSpPr>
          <p:nvPr/>
        </p:nvSpPr>
        <p:spPr bwMode="auto">
          <a:xfrm>
            <a:off x="1527175" y="1227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95500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379877" y="737376"/>
            <a:ext cx="13737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3562" y="55514"/>
            <a:ext cx="8384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Структура налоговых и неналоговых доходов</a:t>
            </a:r>
          </a:p>
          <a:p>
            <a:pPr algn="ctr"/>
            <a:r>
              <a:rPr lang="ru-RU" sz="3000" b="1" dirty="0">
                <a:solidFill>
                  <a:srgbClr val="534F4F"/>
                </a:solidFill>
                <a:latin typeface="+mn-lt"/>
              </a:rPr>
              <a:t>областного бюджета в 2020 - 2024 годах</a:t>
            </a:r>
            <a:endParaRPr lang="ru-RU" sz="2800" b="1" dirty="0">
              <a:solidFill>
                <a:srgbClr val="534F4F"/>
              </a:solidFill>
              <a:latin typeface="+mn-lt"/>
            </a:endParaRPr>
          </a:p>
        </p:txBody>
      </p:sp>
      <p:graphicFrame>
        <p:nvGraphicFramePr>
          <p:cNvPr id="10" name="Диаграмм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4462787"/>
              </p:ext>
            </p:extLst>
          </p:nvPr>
        </p:nvGraphicFramePr>
        <p:xfrm>
          <a:off x="224286" y="919114"/>
          <a:ext cx="11750837" cy="5763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29714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3958849"/>
              </p:ext>
            </p:extLst>
          </p:nvPr>
        </p:nvGraphicFramePr>
        <p:xfrm>
          <a:off x="-502920" y="1015663"/>
          <a:ext cx="13052367" cy="53622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724231" y="974594"/>
            <a:ext cx="1254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474343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6036" y="0"/>
            <a:ext cx="11275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Динамика и структура безвозмездных 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поступлений в областной бюджет в 2020 - 2024 годах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28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6333820"/>
            <a:ext cx="12192000" cy="491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*В ходе формирования и исполнения федерального бюджета в период 2022 – 2024 годов</a:t>
            </a:r>
          </a:p>
          <a:p>
            <a:pPr algn="ctr">
              <a:lnSpc>
                <a:spcPct val="80000"/>
              </a:lnSpc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объемы межбюджетных трансфертов будут </a:t>
            </a:r>
            <a:r>
              <a:rPr lang="ru-RU" sz="1600" dirty="0" err="1">
                <a:solidFill>
                  <a:srgbClr val="494545"/>
                </a:solidFill>
                <a:latin typeface="+mn-lt"/>
              </a:rPr>
              <a:t>дораспределяться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 rot="10800000" flipV="1">
            <a:off x="1728884" y="1199364"/>
            <a:ext cx="762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23,7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TextBox 22"/>
          <p:cNvSpPr txBox="1"/>
          <p:nvPr/>
        </p:nvSpPr>
        <p:spPr>
          <a:xfrm rot="10800000" flipV="1">
            <a:off x="3928872" y="1876602"/>
            <a:ext cx="857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19,2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 rot="10800000" flipV="1">
            <a:off x="6004049" y="2186694"/>
            <a:ext cx="740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16,7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66151" y="2107435"/>
            <a:ext cx="783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17,2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 rot="10800000" flipV="1">
            <a:off x="10217121" y="1445375"/>
            <a:ext cx="806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21,9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6066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6430085"/>
              </p:ext>
            </p:extLst>
          </p:nvPr>
        </p:nvGraphicFramePr>
        <p:xfrm>
          <a:off x="-330200" y="970895"/>
          <a:ext cx="12852400" cy="5440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602535" y="1083629"/>
            <a:ext cx="1373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  <a:cs typeface="Arial" charset="0"/>
              </a:rPr>
              <a:t>млрд.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8124" y="3919"/>
            <a:ext cx="112238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Динамика и структура межбюджетных трансфертов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органам  местного самоуправления в 2020 - 2024 годах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2272" y="1833820"/>
            <a:ext cx="73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22,6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29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273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*В ходе формирования и исполнения областного бюджета в период 2022 – 2024 годов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объемы межбюджетных трансфертов будут </a:t>
            </a:r>
            <a:r>
              <a:rPr lang="ru-RU" sz="1600" dirty="0" err="1">
                <a:solidFill>
                  <a:srgbClr val="494545"/>
                </a:solidFill>
                <a:latin typeface="+mn-lt"/>
              </a:rPr>
              <a:t>дораспределяться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68115" y="1372155"/>
            <a:ext cx="78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25,7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 rot="10800000" flipV="1">
            <a:off x="6074602" y="1391799"/>
            <a:ext cx="81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25,6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48319" y="2081208"/>
            <a:ext cx="828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20,0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274875" y="1931748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4945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21,2</a:t>
            </a:r>
            <a:endParaRPr lang="ru-RU" sz="2400" b="1" dirty="0">
              <a:solidFill>
                <a:srgbClr val="49454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076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  <a:cs typeface="Andalus" panose="02020603050405020304" pitchFamily="18" charset="-78"/>
              </a:rPr>
              <a:t>Определение бюджета, виды бюджетов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997" y="1041400"/>
            <a:ext cx="1211600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БЮДЖЕТ</a:t>
            </a:r>
          </a:p>
          <a:p>
            <a:pPr algn="ctr"/>
            <a:r>
              <a:rPr lang="ru-RU" sz="2400" b="1" dirty="0">
                <a:ln w="17780" cmpd="sng">
                  <a:noFill/>
                  <a:prstDash val="solid"/>
                  <a:miter lim="800000"/>
                </a:ln>
                <a:solidFill>
                  <a:srgbClr val="494545"/>
                </a:solidFill>
                <a:latin typeface="+mn-lt"/>
              </a:rPr>
              <a:t>форма  образования и расходования денежных средств для решения  задач  и  функций государства и местного самоуправления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1598" y="2818079"/>
            <a:ext cx="7127875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/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Бюджетная система Российской Федерации включает в себя:</a:t>
            </a:r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 </a:t>
            </a:r>
          </a:p>
          <a:p>
            <a:pPr marL="342900" indent="-342900"/>
            <a:endParaRPr lang="ru-RU" sz="2000" u="sng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федеральный бюджет и бюджеты государственных внебюджетных фондов Российской Федерации;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бюджеты субъектов Российской Федерации и бюджеты территориальных государственных внебюджетных фондов;</a:t>
            </a:r>
          </a:p>
          <a:p>
            <a:pPr marL="457200" indent="-457200">
              <a:buFont typeface="+mj-lt"/>
              <a:buAutoNum type="arabicPeriod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местные бюджеты (бюджеты муниципальных районов, бюджеты городских округов, бюджеты городских округов с внутригородским делением, бюджеты городских и сельских поселений, бюджеты внутригородских районов).</a:t>
            </a:r>
            <a:endParaRPr lang="en-US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400924" y="2676524"/>
            <a:ext cx="4068763" cy="4068763"/>
            <a:chOff x="7400924" y="2676524"/>
            <a:chExt cx="4068763" cy="4068763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0924" y="2676524"/>
              <a:ext cx="4068763" cy="4068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73342" y="4422815"/>
              <a:ext cx="1490662" cy="1490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58259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ятиугольник 14"/>
          <p:cNvSpPr/>
          <p:nvPr/>
        </p:nvSpPr>
        <p:spPr>
          <a:xfrm flipH="1">
            <a:off x="24429" y="1399032"/>
            <a:ext cx="12143140" cy="1407854"/>
          </a:xfrm>
          <a:prstGeom prst="homePlate">
            <a:avLst/>
          </a:prstGeom>
          <a:gradFill>
            <a:gsLst>
              <a:gs pos="75000">
                <a:schemeClr val="accent1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8" name="Пятиугольник 17"/>
          <p:cNvSpPr/>
          <p:nvPr/>
        </p:nvSpPr>
        <p:spPr>
          <a:xfrm flipH="1">
            <a:off x="48859" y="4512841"/>
            <a:ext cx="12143140" cy="1588578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 flipH="1">
            <a:off x="-7992" y="2880359"/>
            <a:ext cx="12143140" cy="1471721"/>
          </a:xfrm>
          <a:prstGeom prst="homePlate">
            <a:avLst/>
          </a:prstGeom>
          <a:gradFill>
            <a:gsLst>
              <a:gs pos="75000">
                <a:schemeClr val="accent4">
                  <a:lumMod val="20000"/>
                  <a:lumOff val="80000"/>
                  <a:alpha val="50000"/>
                </a:scheme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1640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областного бюджета на 2022 - 2024 годы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56226" y="369880"/>
            <a:ext cx="10209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30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430" y="2499109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Социально-значимые расходы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7992" y="4044303"/>
            <a:ext cx="45270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4430" y="5806173"/>
            <a:ext cx="44946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74343"/>
                </a:solidFill>
                <a:latin typeface="+mn-lt"/>
              </a:rPr>
              <a:t>Прочие расходы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360510" y="863988"/>
            <a:ext cx="30596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Доля в общем объеме расходов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19036" y="711200"/>
            <a:ext cx="7483929" cy="600963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658169"/>
              </p:ext>
            </p:extLst>
          </p:nvPr>
        </p:nvGraphicFramePr>
        <p:xfrm>
          <a:off x="4673250" y="867456"/>
          <a:ext cx="7175500" cy="57609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8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589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589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589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439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</a:rPr>
                        <a:t>Наименование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</a:rPr>
                        <a:t>2022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</a:rPr>
                        <a:t>2023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534F4F"/>
                          </a:solidFill>
                          <a:effectLst/>
                        </a:rPr>
                        <a:t>2024  год</a:t>
                      </a:r>
                      <a:endParaRPr lang="ru-RU" sz="1600" b="1" i="0" u="none" strike="noStrike" dirty="0">
                        <a:solidFill>
                          <a:srgbClr val="534F4F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17 281,9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16 564,1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16 882,5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Культура, кинематография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1 762,2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1 319,9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1 562,7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Здравоохранение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9 744,2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8 498,6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8 434,8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Социальная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20 514,1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21 107,2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21 644,3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Физическая культура и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3 716,1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2 639,3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3 666,9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Средства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217,3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217,3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217,3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Национальная экономика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18 996,8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19 973,0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21 702,8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Жилищно-коммунальное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3 929,4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3 405,5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4 145,2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Охрана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122,4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100,7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100,7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Общегосударственные вопросы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4 008,1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2 869,6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2 839,1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Национальная оборона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173,4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  35,8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  38,2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896,9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842,2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844,3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Обслуживание государственного и</a:t>
                      </a:r>
                      <a:r>
                        <a:rPr lang="ru-RU" sz="1400" b="0" i="0" u="none" strike="noStrike" baseline="0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муниципального долга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570,0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580,0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590,0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3 522,4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1 076,5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1 203,4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Условно утвержденные расходы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       -  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1 929,6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3 363,4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631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494545"/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7620" marR="762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85 455,1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81 159,4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87 235,6   </a:t>
                      </a: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20" name="Диаграмма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2817679"/>
              </p:ext>
            </p:extLst>
          </p:nvPr>
        </p:nvGraphicFramePr>
        <p:xfrm>
          <a:off x="48859" y="1129390"/>
          <a:ext cx="4572000" cy="1496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2392841"/>
              </p:ext>
            </p:extLst>
          </p:nvPr>
        </p:nvGraphicFramePr>
        <p:xfrm>
          <a:off x="-7992" y="2569464"/>
          <a:ext cx="4572000" cy="1954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8625976"/>
              </p:ext>
            </p:extLst>
          </p:nvPr>
        </p:nvGraphicFramePr>
        <p:xfrm>
          <a:off x="48859" y="4287804"/>
          <a:ext cx="4572000" cy="1672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60480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776" y="173196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0489" y="966857"/>
            <a:ext cx="9769792" cy="572350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337712" y="460067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31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7551240"/>
              </p:ext>
            </p:extLst>
          </p:nvPr>
        </p:nvGraphicFramePr>
        <p:xfrm>
          <a:off x="268256" y="1171898"/>
          <a:ext cx="9414258" cy="53134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0679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2022  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17 281,9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16 564,1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16 882,5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Дошкольное 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3 956,4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3 907,5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3 878,2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Общее образование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9 801,1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9 542,8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9 925,1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Дополнительное образование детей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504,8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503,4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600,9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Среднее профессиональное образование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2 029,2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1 851,1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1 806,6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2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131,8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107,6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107,8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Молодежная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279,4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281,2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281,2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образования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579,1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370,5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282,7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КУЛЬТУРА, КИНЕМАТОГРАФИЯ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1 762,2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1 319,9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1 562,7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Культура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1 725,9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1 283,5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1 526,3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258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36,2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36,4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36,4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ЗДРАВООХРАНЕНИЕ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9 744,2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8 498,6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8 434,8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Стационарная медицинская помощь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4 803,6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3 967,9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4 733,0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Амбулаторная помощь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2 087,8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2 034,6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1 256,1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Скорая медицинская помощь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85,4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72,5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72,5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Санаторно-оздоровительная помощь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296,8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269,0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269,0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4821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Заготовка, переработка, хранение и обеспечение безопасности донорской крови и ее компонентов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214,1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181,1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181,1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41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здравоохранения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2 256,4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1 973,5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1 923,0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9032" y="1422744"/>
            <a:ext cx="1482603" cy="1482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950" y="4950755"/>
            <a:ext cx="1456769" cy="145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9535" y="3159760"/>
            <a:ext cx="1295117" cy="123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06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2022 - 2024 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32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8223609"/>
              </p:ext>
            </p:extLst>
          </p:nvPr>
        </p:nvGraphicFramePr>
        <p:xfrm>
          <a:off x="-158262" y="914400"/>
          <a:ext cx="12350261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8018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54340" y="1119258"/>
            <a:ext cx="9906953" cy="49980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337712" y="460067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33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8021139"/>
              </p:ext>
            </p:extLst>
          </p:nvPr>
        </p:nvGraphicFramePr>
        <p:xfrm>
          <a:off x="2300687" y="1342710"/>
          <a:ext cx="9414258" cy="45283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32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036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6882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2022  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СОЦИАЛЬНАЯ ПОЛИТИКА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20 514,1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21 107,2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21 644,3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Пенсионное обеспечение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268,0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268,0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268,0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Социальное обслуживание населения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2 596,6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2 563,8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2 562,5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Социальное обеспечение населения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10 982,5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11 166,0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11 391,5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Охрана семьи и детства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6 324,5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6 755,9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7 073,1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социальной политики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342,5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353,5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349,2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ФИЗИЧЕСКАЯ КУЛЬТУРА И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3 716,1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2 639,3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3 666,9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Массовый 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3 060,7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1 950,6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2 628,8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Спорт высших достижений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638,6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671,9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1 021,3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физической культуры и спорта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16,8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16,8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16,8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СРЕДСТВА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217,3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217,3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217,3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Телевидение и радиовещание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74,9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74,9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74,9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Периодическая печать и издательства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111,1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111,1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111,1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971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средств массовой информации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31,3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31,3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31,3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5926"/>
            <a:ext cx="1982512" cy="1807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76" y="4358641"/>
            <a:ext cx="1828799" cy="1828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4776" y="173196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Социально-значимые расходы</a:t>
            </a:r>
          </a:p>
        </p:txBody>
      </p:sp>
    </p:spTree>
    <p:extLst>
      <p:ext uri="{BB962C8B-B14F-4D97-AF65-F5344CB8AC3E}">
        <p14:creationId xmlns:p14="http://schemas.microsoft.com/office/powerpoint/2010/main" val="35601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1164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социально-значимых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2022 - 2024 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34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8233710"/>
              </p:ext>
            </p:extLst>
          </p:nvPr>
        </p:nvGraphicFramePr>
        <p:xfrm>
          <a:off x="-195943" y="802433"/>
          <a:ext cx="12387943" cy="6055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30792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776" y="173196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Расходы на поддержку реального сектора экономики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689" y="1034744"/>
            <a:ext cx="9289551" cy="565866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337712" y="460067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35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614749"/>
              </p:ext>
            </p:extLst>
          </p:nvPr>
        </p:nvGraphicFramePr>
        <p:xfrm>
          <a:off x="460192" y="1242447"/>
          <a:ext cx="8870544" cy="52516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454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3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3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3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231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2022  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НАЦИОНАЛЬНАЯ ЭКОНОМИКА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18 996,8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19 973,0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21 702,8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Общеэкономические вопросы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393,3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350,6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350,6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Воспроизводство минерально-сырьевой базы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  4,6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  4,6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  4,6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Сельское хозяйство и рыболовство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3 162,1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3 039,3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3 305,0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Водное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199,0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112,4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131,2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Лесное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467,4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428,2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439,7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Транспорт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986,7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880,6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880,0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Дорожное хозяйство (дорожные фонды)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10 290,8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11 745,9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14 278,0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Связь и информатика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560,1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529,1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691,7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национальной экономики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2 932,9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2 882,3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1 622,0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ЖИЛИЩНО-КОММУНАЛЬНОЕ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3 929,4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3 405,5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4 145,2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Жилищное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1 608,1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1 374,9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75,0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Коммунальное хозяйство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1 110,7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1 107,4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3 131,0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Благоустройство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889,8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624,5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656,9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50272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жилищно-коммунального хозяйства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320,8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298,7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282,3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ОХРАНА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122,4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100,7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100,7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Сбор, удаление отходов и очистка сточных вод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  1,0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  1,0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  1,0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26033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121,4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99,7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99,7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</a:tbl>
          </a:graphicData>
        </a:graphic>
      </p:graphicFrame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2629" y="2275840"/>
            <a:ext cx="2587683" cy="2587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08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0232" y="-730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расходов на поддержку реального сектора экономики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2022 - 2024 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36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0439828"/>
              </p:ext>
            </p:extLst>
          </p:nvPr>
        </p:nvGraphicFramePr>
        <p:xfrm>
          <a:off x="-193040" y="881082"/>
          <a:ext cx="12385040" cy="59769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00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4776" y="173196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расходы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0689" y="1034744"/>
            <a:ext cx="11690623" cy="549337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337712" y="460067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37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746726"/>
              </p:ext>
            </p:extLst>
          </p:nvPr>
        </p:nvGraphicFramePr>
        <p:xfrm>
          <a:off x="462000" y="1198008"/>
          <a:ext cx="11268000" cy="49015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48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916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2022  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ОБЩЕГОСУДАРСТВЕННЫЕ ВОПРОСЫ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4 008,1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2 869,6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2 839,1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05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  4,7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  4,7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  4,7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05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84,7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84,7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84,7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958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259,6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249,9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249,9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Судебная система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  1,2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  0,0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  0,0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3057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129,1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129,1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129,1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Обеспечение проведения выборов и референдумов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45,4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45,4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171,4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Резервные фонды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500,0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200,0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200,0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Другие общегосударственные вопросы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2 983,4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2 155,8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1 999,3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НАЦИОНАЛЬНАЯ ОБОРОНА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173,4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35,8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38,2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Мобилизационная и вневойсковая подготовка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32,5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33,5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34,7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652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Мобилизационная подготовка экономики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141,0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  2,3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  3,5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24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0689" y="1034744"/>
            <a:ext cx="11690623" cy="551845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337712" y="460067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Arial" charset="0"/>
              </a:rPr>
              <a:t>млн. руб.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38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610521"/>
              </p:ext>
            </p:extLst>
          </p:nvPr>
        </p:nvGraphicFramePr>
        <p:xfrm>
          <a:off x="480000" y="1204214"/>
          <a:ext cx="11232000" cy="51795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1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0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1159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Наименование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2022  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2023  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2024  год</a:t>
                      </a:r>
                      <a:endParaRPr lang="ru-RU" sz="1800" b="1" i="0" u="none" strike="noStrike" dirty="0">
                        <a:solidFill>
                          <a:srgbClr val="474343"/>
                        </a:solidFill>
                        <a:effectLst/>
                        <a:latin typeface="Times New Roman"/>
                      </a:endParaRPr>
                    </a:p>
                  </a:txBody>
                  <a:tcPr marL="72000" marR="72000" marT="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896,9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842,2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844,3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Органы юстиции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91,7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86,2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88,3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709,3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660,0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660,0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Миграционная политика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31,3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31,5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31,5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64,5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64,5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  64,5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ОБСЛУЖИВАНИЕ ГОСУДАРСТВЕННОГО И МУНИЦИПАЛЬНОГО ДОЛГА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570,0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580,0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590,0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3 522,4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1 076,5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1 203,4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064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Дотации на выравнивание бюджетной обеспеченности субъектов Российской Федерации и муниципальных образований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1 729,3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755,0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682,3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2301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Иные дотации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1 506,3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116,0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116,0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Прочие межбюджетные трансферты общего характера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286,9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205,5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   405,1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32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УСЛОВНО УТВЕРЖДЕННЫЕ РАСХОДЫ</a:t>
                      </a:r>
                    </a:p>
                  </a:txBody>
                  <a:tcPr marL="7620" marR="7620" marT="762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        -  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>
                          <a:solidFill>
                            <a:srgbClr val="474343"/>
                          </a:solidFill>
                          <a:latin typeface="+mn-lt"/>
                        </a:rPr>
                        <a:t>      1 929,6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     3 363,4   </a:t>
                      </a:r>
                    </a:p>
                  </a:txBody>
                  <a:tcPr marL="6350" marR="95250" marT="6350" marB="0" anchor="ctr">
                    <a:lnL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4776" y="173196"/>
            <a:ext cx="12087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534F4F"/>
                </a:solidFill>
                <a:latin typeface="+mn-lt"/>
              </a:rPr>
              <a:t>Прочие расходы</a:t>
            </a:r>
          </a:p>
        </p:txBody>
      </p:sp>
    </p:spTree>
    <p:extLst>
      <p:ext uri="{BB962C8B-B14F-4D97-AF65-F5344CB8AC3E}">
        <p14:creationId xmlns:p14="http://schemas.microsoft.com/office/powerpoint/2010/main" val="198615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" y="5325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Структура прочих расходов 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областного бюджета на 2022 - 2024 годы, 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39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8223614"/>
              </p:ext>
            </p:extLst>
          </p:nvPr>
        </p:nvGraphicFramePr>
        <p:xfrm>
          <a:off x="-111967" y="819150"/>
          <a:ext cx="12151567" cy="60388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032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668838" y="12700"/>
            <a:ext cx="7523162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42900" indent="-342900" algn="ctr">
              <a:spcBef>
                <a:spcPct val="20000"/>
              </a:spcBef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На 2022 – 2024 годы в Липецкой области сформировано </a:t>
            </a:r>
            <a:r>
              <a:rPr lang="ru-RU" sz="2600" b="1" u="sng" dirty="0">
                <a:solidFill>
                  <a:srgbClr val="494545"/>
                </a:solidFill>
                <a:latin typeface="+mn-lt"/>
              </a:rPr>
              <a:t>314 бюджетов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, в том числе:</a:t>
            </a:r>
          </a:p>
          <a:p>
            <a:pPr marL="342900" indent="-342900" algn="ctr">
              <a:spcBef>
                <a:spcPct val="20000"/>
              </a:spcBef>
            </a:pPr>
            <a:endParaRPr lang="ru-RU" sz="2000" b="1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494545"/>
                </a:solidFill>
                <a:latin typeface="+mn-lt"/>
              </a:rPr>
              <a:t>  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областной бюджет;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бюджет территориального фонда обязательного медицинского страхования Липецкой области;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 2 бюджета городских округов;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18 бюджетов муниципальных районов;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6 бюджетов городских поселений;</a:t>
            </a: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rgbClr val="494545"/>
              </a:solidFill>
              <a:latin typeface="+mn-lt"/>
            </a:endParaRPr>
          </a:p>
          <a:p>
            <a:pPr marL="342900" indent="-342900" algn="ctr">
              <a:spcBef>
                <a:spcPct val="2000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rgbClr val="494545"/>
                </a:solidFill>
                <a:latin typeface="+mn-lt"/>
              </a:rPr>
              <a:t>   286 бюджетов сельских поселений.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" y="839510"/>
            <a:ext cx="4145757" cy="519168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7319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3974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Программный бюджет Липецкой области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949236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В целях повышения эффективности и результативности бюджетных расходов областной бюджет формируется через реализацию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21 государственной программы Липецкой области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000367"/>
            <a:ext cx="1219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4500" algn="ctr"/>
            <a:r>
              <a:rPr lang="ru-RU" sz="2000" dirty="0">
                <a:solidFill>
                  <a:srgbClr val="494545"/>
                </a:solidFill>
                <a:latin typeface="+mn-lt"/>
                <a:ea typeface="Times New Roman" pitchFamily="18" charset="0"/>
              </a:rPr>
              <a:t>Областной бюджет  сформирован не только по программам и их подпрограммам, но и по основным мероприятиям, что позволяет обеспечить увязку расходов бюджета с конкретными программными мероприятиями и целевыми показателями, а также предоставляет возможность оценки достижения целей, задач и запланированных результатов реализации госпрограмм. Такой формат областного бюджета способствует повышению открытости информации о структуре и направлениях бюджетных расходов.</a:t>
            </a:r>
            <a:endParaRPr lang="ru-RU" sz="2000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4105" name="Группа 4104"/>
          <p:cNvGrpSpPr/>
          <p:nvPr/>
        </p:nvGrpSpPr>
        <p:grpSpPr>
          <a:xfrm>
            <a:off x="313872" y="1911841"/>
            <a:ext cx="11878128" cy="2929340"/>
            <a:chOff x="313872" y="1911841"/>
            <a:chExt cx="11878128" cy="2929340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872" y="2481394"/>
              <a:ext cx="1790226" cy="1790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9" name="Группа 28"/>
            <p:cNvGrpSpPr/>
            <p:nvPr/>
          </p:nvGrpSpPr>
          <p:grpSpPr>
            <a:xfrm>
              <a:off x="2595831" y="1911841"/>
              <a:ext cx="5311912" cy="704384"/>
              <a:chOff x="2595831" y="1850798"/>
              <a:chExt cx="5311912" cy="704384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>
                    <a:solidFill>
                      <a:srgbClr val="474343"/>
                    </a:solidFill>
                  </a:rPr>
                  <a:t>ЗАДАЧА 1</a:t>
                </a: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21" name="Овал 2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" name="Овал 2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30" name="Группа 29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31" name="Овал 3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2" name="Овал 3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33" name="Группа 32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34" name="Овал 33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Овал 34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55" name="Группа 54"/>
            <p:cNvGrpSpPr/>
            <p:nvPr/>
          </p:nvGrpSpPr>
          <p:grpSpPr>
            <a:xfrm>
              <a:off x="2595831" y="3024319"/>
              <a:ext cx="5311912" cy="704384"/>
              <a:chOff x="2595831" y="1850798"/>
              <a:chExt cx="5311912" cy="704384"/>
            </a:xfrm>
          </p:grpSpPr>
          <p:sp>
            <p:nvSpPr>
              <p:cNvPr id="56" name="Прямоугольник 55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6325"/>
                <a:r>
                  <a:rPr lang="ru-RU" b="1" dirty="0">
                    <a:solidFill>
                      <a:srgbClr val="474343"/>
                    </a:solidFill>
                  </a:rPr>
                  <a:t>ЗАДАЧА 2</a:t>
                </a:r>
              </a:p>
            </p:txBody>
          </p:sp>
          <p:grpSp>
            <p:nvGrpSpPr>
              <p:cNvPr id="57" name="Группа 56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64" name="Овал 63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5" name="Овал 64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58" name="Группа 57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62" name="Овал 61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3" name="Овал 62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59" name="Группа 58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60" name="Овал 59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1" name="Овал 60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grpSp>
          <p:nvGrpSpPr>
            <p:cNvPr id="66" name="Группа 65"/>
            <p:cNvGrpSpPr/>
            <p:nvPr/>
          </p:nvGrpSpPr>
          <p:grpSpPr>
            <a:xfrm>
              <a:off x="2595831" y="4136797"/>
              <a:ext cx="5311912" cy="704384"/>
              <a:chOff x="2595831" y="1850798"/>
              <a:chExt cx="5311912" cy="704384"/>
            </a:xfrm>
          </p:grpSpPr>
          <p:sp>
            <p:nvSpPr>
              <p:cNvPr id="67" name="Прямоугольник 66"/>
              <p:cNvSpPr/>
              <p:nvPr/>
            </p:nvSpPr>
            <p:spPr>
              <a:xfrm>
                <a:off x="2595831" y="2009918"/>
                <a:ext cx="5199811" cy="386144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1079500"/>
                <a:r>
                  <a:rPr lang="ru-RU" b="1" dirty="0">
                    <a:solidFill>
                      <a:srgbClr val="474343"/>
                    </a:solidFill>
                  </a:rPr>
                  <a:t>ЗАДАЧА 3</a:t>
                </a:r>
              </a:p>
            </p:txBody>
          </p:sp>
          <p:grpSp>
            <p:nvGrpSpPr>
              <p:cNvPr id="68" name="Группа 67"/>
              <p:cNvGrpSpPr/>
              <p:nvPr/>
            </p:nvGrpSpPr>
            <p:grpSpPr>
              <a:xfrm>
                <a:off x="5306208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75" name="Овал 74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6" name="Овал 75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1</a:t>
                  </a:r>
                </a:p>
              </p:txBody>
            </p:sp>
          </p:grpSp>
          <p:grpSp>
            <p:nvGrpSpPr>
              <p:cNvPr id="69" name="Группа 68"/>
              <p:cNvGrpSpPr/>
              <p:nvPr/>
            </p:nvGrpSpPr>
            <p:grpSpPr>
              <a:xfrm>
                <a:off x="6242795" y="1850799"/>
                <a:ext cx="728361" cy="704383"/>
                <a:chOff x="5474031" y="1728266"/>
                <a:chExt cx="1097669" cy="961735"/>
              </a:xfrm>
            </p:grpSpPr>
            <p:sp>
              <p:nvSpPr>
                <p:cNvPr id="73" name="Овал 72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4" name="Овал 73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2</a:t>
                  </a:r>
                </a:p>
              </p:txBody>
            </p:sp>
          </p:grpSp>
          <p:grpSp>
            <p:nvGrpSpPr>
              <p:cNvPr id="70" name="Группа 69"/>
              <p:cNvGrpSpPr/>
              <p:nvPr/>
            </p:nvGrpSpPr>
            <p:grpSpPr>
              <a:xfrm>
                <a:off x="7179382" y="1850798"/>
                <a:ext cx="728361" cy="704383"/>
                <a:chOff x="5474031" y="1728266"/>
                <a:chExt cx="1097669" cy="961735"/>
              </a:xfrm>
            </p:grpSpPr>
            <p:sp>
              <p:nvSpPr>
                <p:cNvPr id="71" name="Овал 70"/>
                <p:cNvSpPr/>
                <p:nvPr/>
              </p:nvSpPr>
              <p:spPr>
                <a:xfrm>
                  <a:off x="5474031" y="1728266"/>
                  <a:ext cx="1097669" cy="961735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2" name="Овал 71"/>
                <p:cNvSpPr/>
                <p:nvPr/>
              </p:nvSpPr>
              <p:spPr>
                <a:xfrm>
                  <a:off x="5621991" y="1867969"/>
                  <a:ext cx="801748" cy="682329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b="1" dirty="0">
                      <a:solidFill>
                        <a:srgbClr val="474343"/>
                      </a:solidFill>
                    </a:rPr>
                    <a:t>3</a:t>
                  </a:r>
                </a:p>
              </p:txBody>
            </p:sp>
          </p:grpSp>
        </p:grpSp>
        <p:sp>
          <p:nvSpPr>
            <p:cNvPr id="77" name="Скругленный прямоугольник 76"/>
            <p:cNvSpPr/>
            <p:nvPr/>
          </p:nvSpPr>
          <p:spPr>
            <a:xfrm>
              <a:off x="8928081" y="2971572"/>
              <a:ext cx="3263919" cy="809879"/>
            </a:xfrm>
            <a:prstGeom prst="roundRect">
              <a:avLst>
                <a:gd name="adj" fmla="val 30006"/>
              </a:avLst>
            </a:prstGeom>
            <a:gradFill>
              <a:gsLst>
                <a:gs pos="55000">
                  <a:schemeClr val="accent1">
                    <a:lumMod val="60000"/>
                    <a:lumOff val="40000"/>
                  </a:schemeClr>
                </a:gs>
                <a:gs pos="93000">
                  <a:schemeClr val="accent2">
                    <a:lumMod val="20000"/>
                    <a:lumOff val="80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1044000" rtlCol="0" anchor="ctr"/>
            <a:lstStyle/>
            <a:p>
              <a:pPr algn="ctr"/>
              <a:r>
                <a:rPr lang="ru-RU" sz="2000" b="1" dirty="0"/>
                <a:t>Показатели </a:t>
              </a:r>
            </a:p>
            <a:p>
              <a:pPr algn="ctr"/>
              <a:r>
                <a:rPr lang="ru-RU" sz="2000" b="1" dirty="0"/>
                <a:t>эффективности</a:t>
              </a:r>
            </a:p>
          </p:txBody>
        </p:sp>
        <p:sp>
          <p:nvSpPr>
            <p:cNvPr id="4096" name="Левая круглая скобка 4095"/>
            <p:cNvSpPr/>
            <p:nvPr/>
          </p:nvSpPr>
          <p:spPr>
            <a:xfrm>
              <a:off x="2398142" y="2264032"/>
              <a:ext cx="878457" cy="2224956"/>
            </a:xfrm>
            <a:prstGeom prst="leftBracket">
              <a:avLst>
                <a:gd name="adj" fmla="val 7923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099" name="Прямая со стрелкой 4098"/>
            <p:cNvCxnSpPr>
              <a:stCxn id="4098" idx="3"/>
            </p:cNvCxnSpPr>
            <p:nvPr/>
          </p:nvCxnSpPr>
          <p:spPr>
            <a:xfrm>
              <a:off x="2104098" y="3376507"/>
              <a:ext cx="1010038" cy="5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0" name="Правая фигурная скобка 4099"/>
            <p:cNvSpPr/>
            <p:nvPr/>
          </p:nvSpPr>
          <p:spPr>
            <a:xfrm>
              <a:off x="8022566" y="2264024"/>
              <a:ext cx="848364" cy="2224956"/>
            </a:xfrm>
            <a:prstGeom prst="rightBrace">
              <a:avLst>
                <a:gd name="adj1" fmla="val 57750"/>
                <a:gd name="adj2" fmla="val 50000"/>
              </a:avLst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3" name="Прямая со стрелкой 82"/>
            <p:cNvCxnSpPr/>
            <p:nvPr/>
          </p:nvCxnSpPr>
          <p:spPr>
            <a:xfrm>
              <a:off x="8022566" y="3376492"/>
              <a:ext cx="791215" cy="0"/>
            </a:xfrm>
            <a:prstGeom prst="straightConnector1">
              <a:avLst/>
            </a:prstGeom>
            <a:ln w="127000">
              <a:solidFill>
                <a:schemeClr val="bg2">
                  <a:lumMod val="75000"/>
                </a:schemeClr>
              </a:solidFill>
              <a:headEnd type="none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4" name="TextBox 4103"/>
            <p:cNvSpPr txBox="1"/>
            <p:nvPr/>
          </p:nvSpPr>
          <p:spPr>
            <a:xfrm>
              <a:off x="670760" y="3626383"/>
              <a:ext cx="1076449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000" b="1" dirty="0">
                  <a:solidFill>
                    <a:srgbClr val="474343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ЦЕЛЬ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290270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53813" y="1420019"/>
            <a:ext cx="2106295" cy="4043680"/>
            <a:chOff x="200025" y="1452881"/>
            <a:chExt cx="2106295" cy="4043680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00025" y="1452881"/>
              <a:ext cx="2106295" cy="4043680"/>
            </a:xfrm>
            <a:prstGeom prst="roundRect">
              <a:avLst>
                <a:gd name="adj" fmla="val 19842"/>
              </a:avLst>
            </a:prstGeom>
            <a:solidFill>
              <a:srgbClr val="D0CECE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dirty="0">
                <a:solidFill>
                  <a:srgbClr val="494545"/>
                </a:solidFill>
              </a:endParaRPr>
            </a:p>
            <a:p>
              <a:pPr algn="ctr"/>
              <a:endParaRPr lang="ru-RU" sz="1600" dirty="0">
                <a:solidFill>
                  <a:srgbClr val="494545"/>
                </a:solidFill>
              </a:endParaRP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государственная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программа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сформирована в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бюджете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Липецкой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области на</a:t>
              </a:r>
            </a:p>
            <a:p>
              <a:pPr algn="ctr"/>
              <a:r>
                <a:rPr lang="ru-RU" sz="1600" b="1" dirty="0">
                  <a:solidFill>
                    <a:srgbClr val="494545"/>
                  </a:solidFill>
                </a:rPr>
                <a:t>2022-2024 годы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465308" y="1623411"/>
              <a:ext cx="1575727" cy="1588570"/>
              <a:chOff x="507073" y="1458303"/>
              <a:chExt cx="1786204" cy="1800763"/>
            </a:xfrm>
          </p:grpSpPr>
          <p:sp>
            <p:nvSpPr>
              <p:cNvPr id="20" name="Овал 19"/>
              <p:cNvSpPr/>
              <p:nvPr/>
            </p:nvSpPr>
            <p:spPr>
              <a:xfrm>
                <a:off x="507073" y="1458303"/>
                <a:ext cx="1786204" cy="1800763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534F4F"/>
                  </a:solidFill>
                </a:endParaRPr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747845" y="1719884"/>
                <a:ext cx="1304661" cy="1277600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80000"/>
                  </a:lnSpc>
                </a:pPr>
                <a:r>
                  <a:rPr lang="ru-RU" sz="3000" b="1" dirty="0">
                    <a:solidFill>
                      <a:srgbClr val="534F4F"/>
                    </a:solidFill>
                  </a:rPr>
                  <a:t>21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419099" y="176656"/>
            <a:ext cx="117728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Программный бюджет Липецкой области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1980722" y="965359"/>
            <a:ext cx="8230555" cy="4953000"/>
            <a:chOff x="2792729" y="772406"/>
            <a:chExt cx="8874125" cy="4953000"/>
          </a:xfrm>
        </p:grpSpPr>
        <p:graphicFrame>
          <p:nvGraphicFramePr>
            <p:cNvPr id="7" name="Схема 6"/>
            <p:cNvGraphicFramePr/>
            <p:nvPr>
              <p:extLst>
                <p:ext uri="{D42A27DB-BD31-4B8C-83A1-F6EECF244321}">
                  <p14:modId xmlns:p14="http://schemas.microsoft.com/office/powerpoint/2010/main" val="1380780055"/>
                </p:ext>
              </p:extLst>
            </p:nvPr>
          </p:nvGraphicFramePr>
          <p:xfrm>
            <a:off x="2792729" y="772406"/>
            <a:ext cx="8874125" cy="4953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3212862" y="1282859"/>
              <a:ext cx="35298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9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87649" y="2429868"/>
              <a:ext cx="3529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687649" y="3593675"/>
              <a:ext cx="352982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12862" y="4731609"/>
              <a:ext cx="3529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600" b="1" dirty="0">
                  <a:solidFill>
                    <a:srgbClr val="494545"/>
                  </a:solidFill>
                  <a:latin typeface="+mn-lt"/>
                </a:rPr>
                <a:t>4</a:t>
              </a: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0" y="5655066"/>
            <a:ext cx="12192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494545"/>
                </a:solidFill>
                <a:latin typeface="+mn-lt"/>
              </a:rPr>
              <a:t>Непрограммные расходы 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 содержание Областного совета депутатов, Контрольно-счетной палаты, Представительства Липецкой области при Правительстве Российской Федерации, Избирательной комиссии, аппарата Уполномоченного по правам человека, аппарата Уполномоченного по правам ребенка, аппарата Уполномоченного по защите прав предпринимателей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41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10044897" y="1420019"/>
            <a:ext cx="2106295" cy="4043680"/>
            <a:chOff x="10044897" y="1420019"/>
            <a:chExt cx="2106295" cy="4043680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10044897" y="1420019"/>
              <a:ext cx="2106295" cy="4043680"/>
              <a:chOff x="200025" y="1452881"/>
              <a:chExt cx="2106295" cy="4043680"/>
            </a:xfrm>
          </p:grpSpPr>
          <p:sp>
            <p:nvSpPr>
              <p:cNvPr id="8" name="Скругленный прямоугольник 7"/>
              <p:cNvSpPr/>
              <p:nvPr/>
            </p:nvSpPr>
            <p:spPr>
              <a:xfrm>
                <a:off x="200025" y="1452881"/>
                <a:ext cx="2106295" cy="4043680"/>
              </a:xfrm>
              <a:prstGeom prst="roundRect">
                <a:avLst>
                  <a:gd name="adj" fmla="val 19842"/>
                </a:avLst>
              </a:prstGeom>
              <a:solidFill>
                <a:srgbClr val="D0CEC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endParaRPr lang="ru-RU" sz="1600" dirty="0">
                  <a:solidFill>
                    <a:srgbClr val="494545"/>
                  </a:solidFill>
                </a:endParaRPr>
              </a:p>
              <a:p>
                <a:pPr algn="ctr"/>
                <a:r>
                  <a:rPr lang="ru-RU" sz="1600" b="1" dirty="0">
                    <a:solidFill>
                      <a:srgbClr val="494545"/>
                    </a:solidFill>
                  </a:rPr>
                  <a:t>расходов по государственным программам в общем объеме расходов бюджета Липецкой области на 2022 год</a:t>
                </a: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465308" y="1623411"/>
                <a:ext cx="1575727" cy="1588570"/>
                <a:chOff x="507073" y="1458303"/>
                <a:chExt cx="1786204" cy="1800763"/>
              </a:xfrm>
            </p:grpSpPr>
            <p:sp>
              <p:nvSpPr>
                <p:cNvPr id="4" name="Овал 3"/>
                <p:cNvSpPr/>
                <p:nvPr/>
              </p:nvSpPr>
              <p:spPr>
                <a:xfrm>
                  <a:off x="507073" y="1458303"/>
                  <a:ext cx="1786204" cy="1800763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534F4F"/>
                    </a:solidFill>
                  </a:endParaRPr>
                </a:p>
              </p:txBody>
            </p:sp>
            <p:sp>
              <p:nvSpPr>
                <p:cNvPr id="5" name="Овал 4"/>
                <p:cNvSpPr/>
                <p:nvPr/>
              </p:nvSpPr>
              <p:spPr>
                <a:xfrm>
                  <a:off x="747845" y="1719884"/>
                  <a:ext cx="1304661" cy="1277600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80000"/>
                    </a:lnSpc>
                  </a:pPr>
                  <a:endParaRPr lang="ru-RU" sz="3000" b="1" dirty="0">
                    <a:solidFill>
                      <a:srgbClr val="534F4F"/>
                    </a:solidFill>
                  </a:endParaRPr>
                </a:p>
              </p:txBody>
            </p:sp>
          </p:grpSp>
        </p:grpSp>
        <p:sp>
          <p:nvSpPr>
            <p:cNvPr id="22" name="TextBox 21"/>
            <p:cNvSpPr txBox="1"/>
            <p:nvPr/>
          </p:nvSpPr>
          <p:spPr>
            <a:xfrm>
              <a:off x="10522581" y="2107835"/>
              <a:ext cx="1151277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000" b="1" dirty="0" smtClean="0">
                  <a:solidFill>
                    <a:srgbClr val="534F4F"/>
                  </a:solidFill>
                  <a:latin typeface="+mn-lt"/>
                </a:rPr>
                <a:t>96,9%</a:t>
              </a:r>
              <a:endParaRPr lang="ru-RU" sz="3000" b="1" dirty="0">
                <a:solidFill>
                  <a:srgbClr val="534F4F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525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096882"/>
            <a:ext cx="11839574" cy="3608717"/>
          </a:xfrm>
          <a:prstGeom prst="rect">
            <a:avLst/>
          </a:prstGeom>
          <a:solidFill>
            <a:srgbClr val="D0CECE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88463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Социальная поддержка граждан,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реализация 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семейно-демографической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политики Липецкой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1100654"/>
              </p:ext>
            </p:extLst>
          </p:nvPr>
        </p:nvGraphicFramePr>
        <p:xfrm>
          <a:off x="303131" y="3237646"/>
          <a:ext cx="11585739" cy="3303831"/>
        </p:xfrm>
        <a:graphic>
          <a:graphicData uri="http://schemas.openxmlformats.org/drawingml/2006/table">
            <a:tbl>
              <a:tblPr/>
              <a:tblGrid>
                <a:gridCol w="539607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2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31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313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313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31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313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59110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Единица измерения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5490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Объем финансирования по государственной программе «Социальная поддержка граждан, реализация семейно-демографической политики  Липецкой области» на </a:t>
                      </a: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2014-2022 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гг. в том числе: 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12 818,9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14 210,4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14 659,9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15 027,3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15 357,5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1953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7 729,9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8 367,9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9 001,2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9 031,3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9 184,7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1655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млн. руб.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4 695,1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5 453,8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5 269,3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5 606,6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smtClean="0">
                          <a:solidFill>
                            <a:srgbClr val="534F4F"/>
                          </a:solidFill>
                          <a:latin typeface="+mn-lt"/>
                        </a:rPr>
                        <a:t>5 784,5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4644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 цели (задачи):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11869">
                <a:tc>
                  <a:txBody>
                    <a:bodyPr/>
                    <a:lstStyle/>
                    <a:p>
                      <a:pPr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получивших социальные услуги в учреждениях социального обслуживания населения, в общем числе граждан, обратившихся за получением социальных услуг в учреждения социального обслуживания населения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 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ru-RU" sz="1400" b="0" i="0" u="none" strike="noStrike" kern="120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100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9110"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Суммарный коэффициент рождаемости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число детей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 на 1 женщину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1,346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1,350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1,360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1,370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1,380</a:t>
                      </a:r>
                    </a:p>
                  </a:txBody>
                  <a:tcPr marL="7981" marR="7981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458075" y="1204198"/>
            <a:ext cx="4557712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Цель программы</a:t>
            </a:r>
            <a:endParaRPr lang="ru-RU" sz="1600" b="1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494545"/>
                </a:solidFill>
                <a:latin typeface="+mn-lt"/>
              </a:rPr>
              <a:t>Повышение уровня и качества жизни граждан, нуждающихся в социальной поддержке, улучшение демографической </a:t>
            </a:r>
            <a:r>
              <a:rPr lang="ru-RU" sz="1400" b="1" dirty="0" smtClean="0">
                <a:solidFill>
                  <a:srgbClr val="494545"/>
                </a:solidFill>
                <a:latin typeface="+mn-lt"/>
              </a:rPr>
              <a:t>ситуации.</a:t>
            </a:r>
          </a:p>
          <a:p>
            <a:pPr algn="ctr">
              <a:defRPr/>
            </a:pPr>
            <a:endParaRPr lang="ru-RU" sz="1400" b="1" u="sng" dirty="0">
              <a:solidFill>
                <a:srgbClr val="494545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94545"/>
                </a:solidFill>
                <a:latin typeface="+mn-lt"/>
              </a:rPr>
              <a:t>Доля в общем объеме </a:t>
            </a:r>
            <a:r>
              <a:rPr lang="ru-RU" sz="1400" b="1" u="sng" dirty="0" smtClean="0">
                <a:solidFill>
                  <a:srgbClr val="494545"/>
                </a:solidFill>
                <a:latin typeface="+mn-lt"/>
              </a:rPr>
              <a:t>расходов на 2022 год – 17,2%</a:t>
            </a:r>
            <a:endParaRPr lang="ru-RU" sz="1400" b="1" u="sng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4" y="1204199"/>
            <a:ext cx="503396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Задачи программы</a:t>
            </a:r>
            <a:endParaRPr lang="ru-RU" sz="16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Повышение уровня жизни социально незащищенных категорий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населения;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Формирование </a:t>
            </a:r>
            <a:r>
              <a:rPr lang="ru-RU" sz="1400" dirty="0">
                <a:solidFill>
                  <a:srgbClr val="494545"/>
                </a:solidFill>
                <a:latin typeface="+mn-lt"/>
              </a:rPr>
              <a:t>эффективной системы социального обслуживания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населения;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94545"/>
                </a:solidFill>
                <a:latin typeface="+mn-lt"/>
              </a:rPr>
              <a:t>Создание условий для улучшения демографической ситуации и положения семей с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детьми;</a:t>
            </a:r>
            <a:endParaRPr lang="ru-RU" sz="1400" dirty="0">
              <a:solidFill>
                <a:srgbClr val="494545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494545"/>
                </a:solidFill>
                <a:latin typeface="+mn-lt"/>
              </a:rPr>
              <a:t>условий для интеграции инвалидов в </a:t>
            </a:r>
            <a:r>
              <a:rPr lang="ru-RU" sz="1400" dirty="0" smtClean="0">
                <a:solidFill>
                  <a:srgbClr val="494545"/>
                </a:solidFill>
                <a:latin typeface="+mn-lt"/>
              </a:rPr>
              <a:t>общество.</a:t>
            </a:r>
            <a:endParaRPr lang="en-US" sz="1400" dirty="0">
              <a:solidFill>
                <a:srgbClr val="494545"/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799" y="1204197"/>
            <a:ext cx="2025551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549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-21789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Развитие здравоохранения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88257" y="1197655"/>
            <a:ext cx="540327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200" b="1" dirty="0" smtClean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Повышение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качества и доступности медицинской помощи, лекарственного обеспечения </a:t>
            </a: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населения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17,1 % </a:t>
            </a:r>
            <a:endParaRPr lang="ru-RU" sz="16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1499" y="2861267"/>
            <a:ext cx="1104900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200" dirty="0" smtClean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приоритета профилактики в сфере охраны здоровья и развития первичной медико-санитарной помощи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службы родовспоможения и детства.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Развитие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медицинской реабилитации населения и совершенствование системы санаторно-курортного лечения, том числе детей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оказания паллиативной медицинской помощи, в том числе детям.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Обеспечение системы здравоохранения высококвалифицированными и мотивированными кадрами.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удовлетворенности населения качественными, эффективными и безопасными лекарственными препаратами.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и масштабирование аппаратно-программных решений для оказания медицинских услуг на основе современных информационно-коммуникационных технологий.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Развитие специализированной медицинской помощи матерям и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детям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99" y="870763"/>
            <a:ext cx="2291885" cy="2291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072" y="911317"/>
            <a:ext cx="2210778" cy="2210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5649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1205657"/>
            <a:ext cx="11839574" cy="5052267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66700" y="0"/>
            <a:ext cx="119253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Развитие здравоохранения Липецкой области»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352426" y="1419694"/>
          <a:ext cx="11420472" cy="4609836"/>
        </p:xfrm>
        <a:graphic>
          <a:graphicData uri="http://schemas.openxmlformats.org/drawingml/2006/table">
            <a:tbl>
              <a:tblPr/>
              <a:tblGrid>
                <a:gridCol w="51041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671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898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8982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8982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8982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8982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684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14 981,0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14 920,0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14 615,7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13 452,8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14 399,1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11 217,7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12 288,5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11 999,6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11 148,8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11 516,5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3 763,3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2 631,5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2 616,1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2 304,0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2 882,6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Ожидаемая продолжительность жизни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лет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74,14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74,94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75,75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76,46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77,16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01836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Смертность от всех причин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случаев на 1000 населения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13,9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13,8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l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Удовлетворенность населения качеством медицинской помощи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60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63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65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67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15252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4381500"/>
            <a:ext cx="11839574" cy="239886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534414"/>
              </p:ext>
            </p:extLst>
          </p:nvPr>
        </p:nvGraphicFramePr>
        <p:xfrm>
          <a:off x="327423" y="4583263"/>
          <a:ext cx="11537155" cy="2039616"/>
        </p:xfrm>
        <a:graphic>
          <a:graphicData uri="http://schemas.openxmlformats.org/drawingml/2006/table">
            <a:tbl>
              <a:tblPr/>
              <a:tblGrid>
                <a:gridCol w="5006640"/>
                <a:gridCol w="1326760"/>
                <a:gridCol w="1040751"/>
                <a:gridCol w="1040751"/>
                <a:gridCol w="1040751"/>
                <a:gridCol w="1040751"/>
                <a:gridCol w="1040751"/>
              </a:tblGrid>
              <a:tr h="54000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2020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490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14 948,6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15 798,4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16 624,3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15 902,7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16 168,5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74904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140,8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20,3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51,6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13,1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14,9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90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13 251,0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14 453,7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15 613,7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14 839,5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15 011,0 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490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1 556,8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1 324,4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959,0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1 050,1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1 142,6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образования Липецкой области» 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36106" y="894441"/>
            <a:ext cx="591978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Повышение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доступности и качества образования </a:t>
            </a:r>
            <a:endParaRPr lang="ru-RU" sz="1600" b="1" dirty="0" smtClean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Доля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в общем объеме расходов на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год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– 19,4%</a:t>
            </a:r>
            <a:endParaRPr lang="ru-RU" sz="1600" b="1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3" y="2256623"/>
            <a:ext cx="118395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</a:t>
            </a:r>
            <a:r>
              <a:rPr lang="ru-RU" b="1" u="sng" dirty="0" smtClean="0">
                <a:solidFill>
                  <a:srgbClr val="534F4F"/>
                </a:solidFill>
                <a:latin typeface="+mn-lt"/>
              </a:rPr>
              <a:t>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 smtClean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условий для инновационного социально ориентированного развития дошкольного, общего и дополнительного образования.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Приведение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содержания и структуры профессионального образования в соответствие с актуальными проблемами рынка труда, ориентированного на инновационность развития экономики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Социализация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детей, находящихся в организациях для детей-сирот и детей, оставшихся без попечения родителей, психолого-педагогическая и медико-социальная помощь, реабилитация и коррекция детей. 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эффективной системы организации отдыха и оздоровления детей, способствующей их воспитанию и развитию.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односменного режима обучения в 1 - 11 (12) классах в общеобразовательных организациях Липецкой области.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225" y="804089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653" y="804089"/>
            <a:ext cx="1773638" cy="177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579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988704"/>
            <a:ext cx="11839574" cy="556737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Ожидаемые результаты реализации государственной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программы «Развитие образования Липецкой области» 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9169710"/>
              </p:ext>
            </p:extLst>
          </p:nvPr>
        </p:nvGraphicFramePr>
        <p:xfrm>
          <a:off x="390352" y="1187556"/>
          <a:ext cx="11411296" cy="5169667"/>
        </p:xfrm>
        <a:graphic>
          <a:graphicData uri="http://schemas.openxmlformats.org/drawingml/2006/table">
            <a:tbl>
              <a:tblPr/>
              <a:tblGrid>
                <a:gridCol w="65512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7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2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72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318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5774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детей, охваченных образовательными услугами (отношение численности воспитанников организаций дошкольного образования и обучающихся общеобразовательных организаций к численности детей в возрасте от 1 до 18 лет)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5774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государственных (муниципальных) общеобразовательных организаций, соответствующих современным требованиям обучения, в общем количестве государственных (муниципальных) общеобразовательных организаций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5774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численности выпускников профессиональных образовательных организаций очной формы обучения, трудоустроившихся в течение одного года по полученной специальности (профессии)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75729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выпускников организаций для детей-сирот и детей, оставшихся без попечения родителей, продолживших обучение в организациях профессионального образования, от общего числа выпускников организаций для детей-сирот и детей, оставшихся без попечения родителей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96,1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57747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  <a:buFont typeface="Wingdings" pitchFamily="2" charset="2"/>
                        <a:buNone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детей школьного возраста до 15 лет (включительно), обеспеченных всеми видами отдыха и оздоровления, от общего количества детей школьного возраста до 15 лет (включительно), проживающих на территории области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82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3976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обучающихся, занимающихся в первую смену, от общей численности обучающихся в общеобразовательных организациях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pitchFamily="34" charset="0"/>
                      </a:endParaRPr>
                    </a:p>
                  </a:txBody>
                  <a:tcPr marL="121925" marR="121925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89,7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89,8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89,9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889325" y="619372"/>
            <a:ext cx="112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94545"/>
                </a:solidFill>
                <a:latin typeface="+mn-lt"/>
              </a:rPr>
              <a:t>млн. руб.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32477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2986628"/>
            <a:ext cx="11839574" cy="379373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indent="36195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физической культуры и спорта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Липецкой области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1079951"/>
            <a:ext cx="415544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 Формирование здорового образа жизни населения, обеспечение развития спорта, создание условий, обеспечивающих возможность гражданам систематически заниматься физической культурой и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спортом</a:t>
            </a:r>
          </a:p>
          <a:p>
            <a:pPr algn="ctr">
              <a:defRPr/>
            </a:pPr>
            <a:endParaRPr lang="ru-RU" sz="14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– 4,3%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876925" y="966627"/>
            <a:ext cx="6138862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Приобщение населения области к регулярным занятиям физической культуры и спортом, развитие физической культуры и спорта лиц с ограниченными возможностями здоровья и инвалидов, адаптивной физической культуры и адаптивного спорта;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Совершенствование системы подготовки спортсменов высокого класса и спортивного резерва для повышения конкурентоспособности липецкого спорта на всероссийском и международном уровнях.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308497"/>
              </p:ext>
            </p:extLst>
          </p:nvPr>
        </p:nvGraphicFramePr>
        <p:xfrm>
          <a:off x="176213" y="3064839"/>
          <a:ext cx="11839574" cy="3641281"/>
        </p:xfrm>
        <a:graphic>
          <a:graphicData uri="http://schemas.openxmlformats.org/drawingml/2006/table">
            <a:tbl>
              <a:tblPr/>
              <a:tblGrid>
                <a:gridCol w="526531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7605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99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4900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1400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1073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324494">
                  <a:extLst>
                    <a:ext uri="{9D8B030D-6E8A-4147-A177-3AD203B41FA5}">
                      <a16:colId xmlns="" xmlns:a16="http://schemas.microsoft.com/office/drawing/2014/main" val="642250498"/>
                    </a:ext>
                  </a:extLst>
                </a:gridCol>
              </a:tblGrid>
              <a:tr h="62444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467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1 426,1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 1 303,4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3 676,9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2 639,0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3 521,5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533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981,9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998,1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3297,7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2 617,1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3 503,7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1467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444,2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305,3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379,2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21,9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17,8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445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10569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населения, систематически занимающегося физической культурой и спортом, в общей численности населения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43,4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46,1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49,3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52,1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53,0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2566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лиц с ограниченными возможностями здоровья и инвалидов, систематически занимающихся физической культурой и спортом, от общего числа инвалидов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23,1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23,3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23,4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27,2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1111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Количество спортсменов высокого класса, занимающихся на этапах совершенствования спортивного мастерства и высшего спортивного мастерства в областных спортивных школах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чел.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952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321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41" y="921879"/>
            <a:ext cx="1936154" cy="193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8819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519576"/>
            <a:ext cx="11839574" cy="326078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648937"/>
              </p:ext>
            </p:extLst>
          </p:nvPr>
        </p:nvGraphicFramePr>
        <p:xfrm>
          <a:off x="176215" y="3519575"/>
          <a:ext cx="11839571" cy="3260786"/>
        </p:xfrm>
        <a:graphic>
          <a:graphicData uri="http://schemas.openxmlformats.org/drawingml/2006/table">
            <a:tbl>
              <a:tblPr/>
              <a:tblGrid>
                <a:gridCol w="56826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261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2614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2614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2614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2614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26147">
                  <a:extLst>
                    <a:ext uri="{9D8B030D-6E8A-4147-A177-3AD203B41FA5}">
                      <a16:colId xmlns="" xmlns:a16="http://schemas.microsoft.com/office/drawing/2014/main" val="817613751"/>
                    </a:ext>
                  </a:extLst>
                </a:gridCol>
              </a:tblGrid>
              <a:tr h="6472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1 279,5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1 557,1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2 146,5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1 752,9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2 149,1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1 196,3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1 322,6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1 830,5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1 505,7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1 488,2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83,2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234,5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316,0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247,2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660,9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4724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удовлетворенности граждан Липецкой области качеством предоставляемых услуг в сфере культуры и искусства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92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93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4724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детей, привлекаемых к участию в творческих мероприятиях, в общем количестве детей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8,3</a:t>
                      </a:r>
                    </a:p>
                  </a:txBody>
                  <a:tcPr marL="27000" marR="27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8,5</a:t>
                      </a: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9,5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27000" marR="27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культуры и туризма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Липецкой области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7694" y="802944"/>
            <a:ext cx="68347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прав граждан на доступ к культурным ценностям и участие в культурной жизни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, создание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условий для развития туризма и рекреации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.</a:t>
            </a:r>
          </a:p>
          <a:p>
            <a:pPr algn="ctr">
              <a:defRPr/>
            </a:pPr>
            <a:endParaRPr lang="ru-RU" sz="8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2,5%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185751" y="1908397"/>
            <a:ext cx="883003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конституционного права населения области на доступ к культурным ценностям, создание условий для сохранения и развития культурного потенциала Липецкой области;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Формирование и сохранение конкурентоспособной туристской индустрии, способствующей социально-экономическому развитию Липецкой области;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хранения, комплектования, учета и использования документов Архивного фонда Российской Федерации и других архивных документов в интересах граждан, общества и государства.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886" y="702069"/>
            <a:ext cx="1620574" cy="154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4" y="1910094"/>
            <a:ext cx="1609482" cy="160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0130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3919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«Эффективное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муниципальной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службы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14363" y="1538676"/>
            <a:ext cx="548163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Повышение эффективности деятельности исполнительных органов государственной власти Липецкой области и органов местного самоуправления муниципальных образований Липецкой области</a:t>
            </a: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.</a:t>
            </a:r>
          </a:p>
          <a:p>
            <a:pPr algn="ctr"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</a:t>
            </a: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расходов на </a:t>
            </a:r>
            <a:r>
              <a:rPr lang="ru-RU" sz="1600" b="1" u="sng" dirty="0" smtClean="0">
                <a:solidFill>
                  <a:srgbClr val="474343"/>
                </a:solidFill>
                <a:latin typeface="+mn-lt"/>
              </a:rPr>
              <a:t>2022 </a:t>
            </a:r>
            <a:r>
              <a:rPr lang="ru-RU" sz="1600" b="1" u="sng" dirty="0">
                <a:solidFill>
                  <a:srgbClr val="474343"/>
                </a:solidFill>
                <a:latin typeface="+mn-lt"/>
              </a:rPr>
              <a:t>год </a:t>
            </a:r>
            <a:r>
              <a:rPr lang="ru-RU" sz="1600" b="1" u="sng">
                <a:solidFill>
                  <a:srgbClr val="474343"/>
                </a:solidFill>
                <a:latin typeface="+mn-lt"/>
              </a:rPr>
              <a:t>– </a:t>
            </a:r>
            <a:r>
              <a:rPr lang="ru-RU" sz="1600" b="1" u="sng" smtClean="0">
                <a:solidFill>
                  <a:srgbClr val="474343"/>
                </a:solidFill>
                <a:latin typeface="+mn-lt"/>
              </a:rPr>
              <a:t>1,4%</a:t>
            </a:r>
            <a:endParaRPr lang="ru-RU" sz="1600" b="1" u="sng" dirty="0">
              <a:solidFill>
                <a:srgbClr val="474343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419" y="3680639"/>
            <a:ext cx="1082516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качества и доступности предоставления государственных и муниципальных услуг на территории Липецкой области, в 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том числе </a:t>
            </a:r>
            <a:r>
              <a:rPr lang="ru-RU" sz="1600" dirty="0">
                <a:solidFill>
                  <a:srgbClr val="534F4F"/>
                </a:solidFill>
                <a:latin typeface="+mn-lt"/>
              </a:rPr>
              <a:t>предоставляемых в формате </a:t>
            </a:r>
            <a:r>
              <a:rPr lang="ru-RU" sz="1600" dirty="0" err="1" smtClean="0">
                <a:solidFill>
                  <a:srgbClr val="534F4F"/>
                </a:solidFill>
                <a:latin typeface="+mn-lt"/>
              </a:rPr>
              <a:t>МФЦ</a:t>
            </a:r>
            <a:r>
              <a:rPr lang="ru-RU" sz="1600" dirty="0" smtClean="0">
                <a:solidFill>
                  <a:srgbClr val="534F4F"/>
                </a:solidFill>
                <a:latin typeface="+mn-lt"/>
              </a:rPr>
              <a:t>;</a:t>
            </a:r>
            <a:endParaRPr lang="ru-RU" sz="16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государственного управления на основе применения информационных и телекоммуникационных технологий, развитие инфраструктуры электронного правительства;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Совершенствование системы формирования кадрового состава государственной гражданской и муниципальной службы;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эффективного управления и распоряжения областным имуществом, а также предоставления земельных участков, государственная собственность на которые не разграничена на территории городского округа город Липецк и сельских поселений, входящих в состав Липецкого муниципального района.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49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876" y="970827"/>
            <a:ext cx="2890024" cy="2890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65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Основные параметры бюджета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839662" y="1265338"/>
            <a:ext cx="4105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Поступающие в бюджет денежные</a:t>
            </a:r>
          </a:p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ДОХОДЫ БЮДЖЕТА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7229452" y="1265338"/>
            <a:ext cx="4537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1800" i="1" dirty="0">
                <a:solidFill>
                  <a:srgbClr val="494545"/>
                </a:solidFill>
                <a:latin typeface="+mn-lt"/>
              </a:rPr>
              <a:t>Выплачиваемые из бюджета денежные средства или </a:t>
            </a:r>
            <a:r>
              <a:rPr lang="ru-RU" sz="1800" b="1" i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66339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Дефицит бюджета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/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расходов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доходами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3808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Профицит бюджета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/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превышение доходов бюджета</a:t>
            </a:r>
          </a:p>
          <a:p>
            <a:pPr algn="ctr"/>
            <a:r>
              <a:rPr lang="ru-RU" dirty="0">
                <a:solidFill>
                  <a:srgbClr val="494545"/>
                </a:solidFill>
                <a:latin typeface="+mn-lt"/>
              </a:rPr>
              <a:t>над его расходами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589435" y="4399798"/>
            <a:ext cx="33662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Сбалансированный бюджет</a:t>
            </a:r>
            <a:r>
              <a:rPr lang="ru-RU" dirty="0">
                <a:solidFill>
                  <a:srgbClr val="494545"/>
                </a:solidFill>
                <a:latin typeface="+mn-lt"/>
              </a:rPr>
              <a:t/>
            </a:r>
            <a:br>
              <a:rPr lang="ru-RU" dirty="0">
                <a:solidFill>
                  <a:srgbClr val="494545"/>
                </a:solidFill>
                <a:latin typeface="+mn-lt"/>
              </a:rPr>
            </a:br>
            <a:r>
              <a:rPr lang="ru-RU" dirty="0">
                <a:solidFill>
                  <a:srgbClr val="494545"/>
                </a:solidFill>
                <a:latin typeface="+mn-lt"/>
              </a:rPr>
              <a:t>равенство между доходной и расходной частями бюджета.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2695294" y="5843288"/>
            <a:ext cx="7154562" cy="923330"/>
            <a:chOff x="2396166" y="5843288"/>
            <a:chExt cx="7154562" cy="923330"/>
          </a:xfrm>
        </p:grpSpPr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953018" y="5843288"/>
              <a:ext cx="659771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дефицит бюджета не должен превышать 15%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 доходов  бюджета  субъекта РФ и 10 %</a:t>
              </a:r>
            </a:p>
            <a:p>
              <a:pPr algn="ctr"/>
              <a:r>
                <a:rPr lang="ru-RU" sz="1800" b="1" u="sng" dirty="0">
                  <a:solidFill>
                    <a:srgbClr val="494545"/>
                  </a:solidFill>
                  <a:latin typeface="+mn-lt"/>
                </a:rPr>
                <a:t>собственных доходов местного бюджета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2396166" y="6089510"/>
              <a:ext cx="1188467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ru-RU" sz="2200" b="1" u="sng" dirty="0">
                  <a:solidFill>
                    <a:srgbClr val="FF3300"/>
                  </a:solidFill>
                  <a:latin typeface="+mn-lt"/>
                </a:rPr>
                <a:t>ВАЖНО</a:t>
              </a:r>
              <a:r>
                <a:rPr lang="en-US" sz="2200" dirty="0">
                  <a:solidFill>
                    <a:srgbClr val="FF3300"/>
                  </a:solidFill>
                  <a:latin typeface="+mn-lt"/>
                </a:rPr>
                <a:t>:</a:t>
              </a:r>
              <a:endParaRPr lang="ru-RU" sz="2200" dirty="0">
                <a:solidFill>
                  <a:srgbClr val="FF3300"/>
                </a:solidFill>
                <a:latin typeface="+mn-lt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220783" y="2413341"/>
            <a:ext cx="3666533" cy="1722966"/>
            <a:chOff x="220783" y="2413341"/>
            <a:chExt cx="3666533" cy="1722966"/>
          </a:xfrm>
        </p:grpSpPr>
        <p:grpSp>
          <p:nvGrpSpPr>
            <p:cNvPr id="69" name="Группа 68"/>
            <p:cNvGrpSpPr/>
            <p:nvPr/>
          </p:nvGrpSpPr>
          <p:grpSpPr>
            <a:xfrm>
              <a:off x="220783" y="2413341"/>
              <a:ext cx="3666533" cy="1722966"/>
              <a:chOff x="220783" y="2413341"/>
              <a:chExt cx="3666533" cy="1722966"/>
            </a:xfrm>
          </p:grpSpPr>
          <p:grpSp>
            <p:nvGrpSpPr>
              <p:cNvPr id="59" name="Группа 58"/>
              <p:cNvGrpSpPr/>
              <p:nvPr/>
            </p:nvGrpSpPr>
            <p:grpSpPr>
              <a:xfrm>
                <a:off x="220783" y="2413341"/>
                <a:ext cx="3666533" cy="1722966"/>
                <a:chOff x="220783" y="2413341"/>
                <a:chExt cx="3666533" cy="1722966"/>
              </a:xfrm>
            </p:grpSpPr>
            <p:sp>
              <p:nvSpPr>
                <p:cNvPr id="81" name="Прямоугольник 80"/>
                <p:cNvSpPr/>
                <p:nvPr/>
              </p:nvSpPr>
              <p:spPr>
                <a:xfrm rot="20905747">
                  <a:off x="844497" y="3689899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82" name="Группа 81"/>
                <p:cNvGrpSpPr/>
                <p:nvPr/>
              </p:nvGrpSpPr>
              <p:grpSpPr>
                <a:xfrm>
                  <a:off x="1519217" y="3216829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95" name="Багетная рамка 94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6" name="Трапеция 95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7" name="Овал 96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98" name="Овал 97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3" name="Группа 82"/>
                <p:cNvGrpSpPr/>
                <p:nvPr/>
              </p:nvGrpSpPr>
              <p:grpSpPr>
                <a:xfrm>
                  <a:off x="220783" y="2928271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90" name="Группа 89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92" name="Багетная рамка 91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3" name="Овал 92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94" name="Овал 93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91" name="Трапеция 90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84" name="Группа 83"/>
                <p:cNvGrpSpPr/>
                <p:nvPr/>
              </p:nvGrpSpPr>
              <p:grpSpPr>
                <a:xfrm>
                  <a:off x="2588882" y="241334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85" name="Группа 84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87" name="Багетная рамка 86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8" name="Овал 87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89" name="Овал 88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86" name="Трапеция 85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56" name="Группа 55"/>
                <p:cNvGrpSpPr/>
                <p:nvPr/>
              </p:nvGrpSpPr>
              <p:grpSpPr>
                <a:xfrm>
                  <a:off x="1958844" y="3414484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51" name="Минус 5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8" name="Минус 127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66" name="Овал 65"/>
              <p:cNvSpPr/>
              <p:nvPr/>
            </p:nvSpPr>
            <p:spPr>
              <a:xfrm>
                <a:off x="733720" y="3340946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56" name="Овал 155"/>
              <p:cNvSpPr/>
              <p:nvPr/>
            </p:nvSpPr>
            <p:spPr>
              <a:xfrm>
                <a:off x="3100047" y="282561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0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5738" y="3177867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8" name="Плюс 137"/>
            <p:cNvSpPr/>
            <p:nvPr/>
          </p:nvSpPr>
          <p:spPr>
            <a:xfrm>
              <a:off x="787803" y="3909820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39" name="Минус 138"/>
            <p:cNvSpPr/>
            <p:nvPr/>
          </p:nvSpPr>
          <p:spPr>
            <a:xfrm>
              <a:off x="3155173" y="341129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4439306" y="2691442"/>
            <a:ext cx="3669524" cy="1444865"/>
            <a:chOff x="4439306" y="2691442"/>
            <a:chExt cx="3669524" cy="1444865"/>
          </a:xfrm>
        </p:grpSpPr>
        <p:grpSp>
          <p:nvGrpSpPr>
            <p:cNvPr id="70" name="Группа 69"/>
            <p:cNvGrpSpPr/>
            <p:nvPr/>
          </p:nvGrpSpPr>
          <p:grpSpPr>
            <a:xfrm>
              <a:off x="4439306" y="2691442"/>
              <a:ext cx="3669524" cy="1444865"/>
              <a:chOff x="4439306" y="2691442"/>
              <a:chExt cx="3669524" cy="1444865"/>
            </a:xfrm>
          </p:grpSpPr>
          <p:grpSp>
            <p:nvGrpSpPr>
              <p:cNvPr id="48" name="Группа 47"/>
              <p:cNvGrpSpPr/>
              <p:nvPr/>
            </p:nvGrpSpPr>
            <p:grpSpPr>
              <a:xfrm>
                <a:off x="4439306" y="2691442"/>
                <a:ext cx="3669524" cy="1444865"/>
                <a:chOff x="3877294" y="834806"/>
                <a:chExt cx="4339344" cy="1567820"/>
              </a:xfrm>
            </p:grpSpPr>
            <p:grpSp>
              <p:nvGrpSpPr>
                <p:cNvPr id="34" name="Группа 33"/>
                <p:cNvGrpSpPr/>
                <p:nvPr/>
              </p:nvGrpSpPr>
              <p:grpSpPr>
                <a:xfrm>
                  <a:off x="3877294" y="834806"/>
                  <a:ext cx="4339344" cy="1567820"/>
                  <a:chOff x="3928094" y="1336592"/>
                  <a:chExt cx="4339344" cy="1567820"/>
                </a:xfrm>
              </p:grpSpPr>
              <p:sp>
                <p:nvSpPr>
                  <p:cNvPr id="26" name="Прямоугольник 25"/>
                  <p:cNvSpPr/>
                  <p:nvPr/>
                </p:nvSpPr>
                <p:spPr>
                  <a:xfrm>
                    <a:off x="4665658" y="2420016"/>
                    <a:ext cx="2860683" cy="49861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grpSp>
                <p:nvGrpSpPr>
                  <p:cNvPr id="21" name="Группа 20"/>
                  <p:cNvGrpSpPr/>
                  <p:nvPr/>
                </p:nvGrpSpPr>
                <p:grpSpPr>
                  <a:xfrm>
                    <a:off x="5463539" y="1906688"/>
                    <a:ext cx="1264919" cy="997724"/>
                    <a:chOff x="5463539" y="1906688"/>
                    <a:chExt cx="1264919" cy="997724"/>
                  </a:xfrm>
                </p:grpSpPr>
                <p:sp>
                  <p:nvSpPr>
                    <p:cNvPr id="11" name="Багетная рамка 10"/>
                    <p:cNvSpPr/>
                    <p:nvPr/>
                  </p:nvSpPr>
                  <p:spPr>
                    <a:xfrm>
                      <a:off x="5463539" y="2691461"/>
                      <a:ext cx="1264919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3" name="Трапеция 12"/>
                    <p:cNvSpPr/>
                    <p:nvPr/>
                  </p:nvSpPr>
                  <p:spPr>
                    <a:xfrm>
                      <a:off x="5837233" y="2296073"/>
                      <a:ext cx="517525" cy="395388"/>
                    </a:xfrm>
                    <a:prstGeom prst="trapezoid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4" name="Овал 13"/>
                    <p:cNvSpPr/>
                    <p:nvPr/>
                  </p:nvSpPr>
                  <p:spPr>
                    <a:xfrm>
                      <a:off x="5814211" y="1906688"/>
                      <a:ext cx="563567" cy="5317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5" name="Овал 14"/>
                    <p:cNvSpPr/>
                    <p:nvPr/>
                  </p:nvSpPr>
                  <p:spPr>
                    <a:xfrm>
                      <a:off x="5902322" y="1991997"/>
                      <a:ext cx="387344" cy="361093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4" name="Группа 23"/>
                  <p:cNvGrpSpPr/>
                  <p:nvPr/>
                </p:nvGrpSpPr>
                <p:grpSpPr>
                  <a:xfrm>
                    <a:off x="3928094" y="1339984"/>
                    <a:ext cx="1535445" cy="1221581"/>
                    <a:chOff x="3928094" y="1339984"/>
                    <a:chExt cx="1535445" cy="1221581"/>
                  </a:xfrm>
                </p:grpSpPr>
                <p:grpSp>
                  <p:nvGrpSpPr>
                    <p:cNvPr id="20" name="Группа 19"/>
                    <p:cNvGrpSpPr/>
                    <p:nvPr/>
                  </p:nvGrpSpPr>
                  <p:grpSpPr>
                    <a:xfrm>
                      <a:off x="3928094" y="1339984"/>
                      <a:ext cx="1535445" cy="1039144"/>
                      <a:chOff x="4029268" y="795438"/>
                      <a:chExt cx="1535445" cy="1039144"/>
                    </a:xfrm>
                  </p:grpSpPr>
                  <p:sp>
                    <p:nvSpPr>
                      <p:cNvPr id="32" name="Багетная рамка 31"/>
                      <p:cNvSpPr/>
                      <p:nvPr/>
                    </p:nvSpPr>
                    <p:spPr>
                      <a:xfrm>
                        <a:off x="4029268" y="1621631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8" name="Овал 27"/>
                      <p:cNvSpPr/>
                      <p:nvPr/>
                    </p:nvSpPr>
                    <p:spPr>
                      <a:xfrm>
                        <a:off x="4310782" y="795438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29" name="Овал 28"/>
                      <p:cNvSpPr/>
                      <p:nvPr/>
                    </p:nvSpPr>
                    <p:spPr>
                      <a:xfrm>
                        <a:off x="4462816" y="947989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8" name="Трапеция 37"/>
                    <p:cNvSpPr/>
                    <p:nvPr/>
                  </p:nvSpPr>
                  <p:spPr>
                    <a:xfrm rot="10800000">
                      <a:off x="4490419" y="2379128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grpSp>
                <p:nvGrpSpPr>
                  <p:cNvPr id="25" name="Группа 24"/>
                  <p:cNvGrpSpPr/>
                  <p:nvPr/>
                </p:nvGrpSpPr>
                <p:grpSpPr>
                  <a:xfrm>
                    <a:off x="6731993" y="1336592"/>
                    <a:ext cx="1535445" cy="1224974"/>
                    <a:chOff x="6731993" y="1336592"/>
                    <a:chExt cx="1535445" cy="1224974"/>
                  </a:xfrm>
                </p:grpSpPr>
                <p:grpSp>
                  <p:nvGrpSpPr>
                    <p:cNvPr id="22" name="Группа 21"/>
                    <p:cNvGrpSpPr/>
                    <p:nvPr/>
                  </p:nvGrpSpPr>
                  <p:grpSpPr>
                    <a:xfrm>
                      <a:off x="6731993" y="1336592"/>
                      <a:ext cx="1535445" cy="1042536"/>
                      <a:chOff x="6397819" y="817020"/>
                      <a:chExt cx="1535445" cy="1042536"/>
                    </a:xfrm>
                  </p:grpSpPr>
                  <p:sp>
                    <p:nvSpPr>
                      <p:cNvPr id="33" name="Багетная рамка 32"/>
                      <p:cNvSpPr/>
                      <p:nvPr/>
                    </p:nvSpPr>
                    <p:spPr>
                      <a:xfrm>
                        <a:off x="6397819" y="1646605"/>
                        <a:ext cx="1535445" cy="212951"/>
                      </a:xfrm>
                      <a:prstGeom prst="bevel">
                        <a:avLst>
                          <a:gd name="adj" fmla="val 29322"/>
                        </a:avLst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0" name="Овал 29"/>
                      <p:cNvSpPr/>
                      <p:nvPr/>
                    </p:nvSpPr>
                    <p:spPr>
                      <a:xfrm>
                        <a:off x="6679332" y="817020"/>
                        <a:ext cx="972418" cy="950812"/>
                      </a:xfrm>
                      <a:prstGeom prst="ellipse">
                        <a:avLst/>
                      </a:prstGeom>
                      <a:solidFill>
                        <a:schemeClr val="bg2">
                          <a:lumMod val="9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  <p:sp>
                    <p:nvSpPr>
                      <p:cNvPr id="31" name="Овал 30"/>
                      <p:cNvSpPr/>
                      <p:nvPr/>
                    </p:nvSpPr>
                    <p:spPr>
                      <a:xfrm>
                        <a:off x="6831366" y="969571"/>
                        <a:ext cx="668350" cy="645710"/>
                      </a:xfrm>
                      <a:prstGeom prst="ellipse">
                        <a:avLst/>
                      </a:prstGeom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ln>
                        <a:solidFill>
                          <a:srgbClr val="6A6666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ru-RU" dirty="0">
                          <a:solidFill>
                            <a:srgbClr val="494545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39" name="Трапеция 38"/>
                    <p:cNvSpPr/>
                    <p:nvPr/>
                  </p:nvSpPr>
                  <p:spPr>
                    <a:xfrm rot="10800000">
                      <a:off x="7294317" y="2379129"/>
                      <a:ext cx="410795" cy="182437"/>
                    </a:xfrm>
                    <a:prstGeom prst="trapezoid">
                      <a:avLst>
                        <a:gd name="adj" fmla="val 4427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</p:grpSp>
            <p:sp>
              <p:nvSpPr>
                <p:cNvPr id="47" name="Равно 46"/>
                <p:cNvSpPr/>
                <p:nvPr/>
              </p:nvSpPr>
              <p:spPr>
                <a:xfrm>
                  <a:off x="5891630" y="1570731"/>
                  <a:ext cx="307141" cy="205951"/>
                </a:xfrm>
                <a:prstGeom prst="mathEqual">
                  <a:avLst>
                    <a:gd name="adj1" fmla="val 18561"/>
                    <a:gd name="adj2" fmla="val 17713"/>
                  </a:avLst>
                </a:pr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</p:grpSp>
          <p:sp>
            <p:nvSpPr>
              <p:cNvPr id="169" name="Овал 168"/>
              <p:cNvSpPr/>
              <p:nvPr/>
            </p:nvSpPr>
            <p:spPr>
              <a:xfrm>
                <a:off x="4944936" y="3103714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93" y="2930833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4" name="Плюс 143"/>
            <p:cNvSpPr/>
            <p:nvPr/>
          </p:nvSpPr>
          <p:spPr>
            <a:xfrm>
              <a:off x="5011857" y="3655884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5" name="Минус 144"/>
            <p:cNvSpPr/>
            <p:nvPr/>
          </p:nvSpPr>
          <p:spPr>
            <a:xfrm>
              <a:off x="7379227" y="3676165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434614" y="2466248"/>
            <a:ext cx="3674924" cy="1686410"/>
            <a:chOff x="8434614" y="2466248"/>
            <a:chExt cx="3674924" cy="1686410"/>
          </a:xfrm>
        </p:grpSpPr>
        <p:grpSp>
          <p:nvGrpSpPr>
            <p:cNvPr id="127" name="Группа 126"/>
            <p:cNvGrpSpPr/>
            <p:nvPr/>
          </p:nvGrpSpPr>
          <p:grpSpPr>
            <a:xfrm>
              <a:off x="8434614" y="2466248"/>
              <a:ext cx="3674924" cy="1686410"/>
              <a:chOff x="8434614" y="2466248"/>
              <a:chExt cx="3674924" cy="1686410"/>
            </a:xfrm>
          </p:grpSpPr>
          <p:grpSp>
            <p:nvGrpSpPr>
              <p:cNvPr id="60" name="Группа 59"/>
              <p:cNvGrpSpPr/>
              <p:nvPr/>
            </p:nvGrpSpPr>
            <p:grpSpPr>
              <a:xfrm>
                <a:off x="8434614" y="2466248"/>
                <a:ext cx="3674924" cy="1686410"/>
                <a:chOff x="8434614" y="2466248"/>
                <a:chExt cx="3674924" cy="1686410"/>
              </a:xfrm>
            </p:grpSpPr>
            <p:sp>
              <p:nvSpPr>
                <p:cNvPr id="109" name="Прямоугольник 108"/>
                <p:cNvSpPr/>
                <p:nvPr/>
              </p:nvSpPr>
              <p:spPr>
                <a:xfrm rot="575172">
                  <a:off x="9058328" y="3706250"/>
                  <a:ext cx="2419109" cy="45951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rgbClr val="6A666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110" name="Группа 109"/>
                <p:cNvGrpSpPr/>
                <p:nvPr/>
              </p:nvGrpSpPr>
              <p:grpSpPr>
                <a:xfrm>
                  <a:off x="9733048" y="3233180"/>
                  <a:ext cx="1069666" cy="919478"/>
                  <a:chOff x="5463539" y="1906688"/>
                  <a:chExt cx="1264919" cy="997724"/>
                </a:xfrm>
              </p:grpSpPr>
              <p:sp>
                <p:nvSpPr>
                  <p:cNvPr id="123" name="Багетная рамка 122"/>
                  <p:cNvSpPr/>
                  <p:nvPr/>
                </p:nvSpPr>
                <p:spPr>
                  <a:xfrm>
                    <a:off x="5463539" y="2691461"/>
                    <a:ext cx="1264919" cy="212951"/>
                  </a:xfrm>
                  <a:prstGeom prst="bevel">
                    <a:avLst>
                      <a:gd name="adj" fmla="val 2932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4" name="Трапеция 123"/>
                  <p:cNvSpPr/>
                  <p:nvPr/>
                </p:nvSpPr>
                <p:spPr>
                  <a:xfrm>
                    <a:off x="5837233" y="2296073"/>
                    <a:ext cx="517525" cy="395388"/>
                  </a:xfrm>
                  <a:prstGeom prst="trapezoid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5" name="Овал 124"/>
                  <p:cNvSpPr/>
                  <p:nvPr/>
                </p:nvSpPr>
                <p:spPr>
                  <a:xfrm>
                    <a:off x="5814211" y="1906688"/>
                    <a:ext cx="563567" cy="531712"/>
                  </a:xfrm>
                  <a:prstGeom prst="ellipse">
                    <a:avLst/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26" name="Овал 125"/>
                  <p:cNvSpPr/>
                  <p:nvPr/>
                </p:nvSpPr>
                <p:spPr>
                  <a:xfrm>
                    <a:off x="5902322" y="1991997"/>
                    <a:ext cx="387344" cy="361093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1" name="Группа 110"/>
                <p:cNvGrpSpPr/>
                <p:nvPr/>
              </p:nvGrpSpPr>
              <p:grpSpPr>
                <a:xfrm>
                  <a:off x="8434614" y="2466248"/>
                  <a:ext cx="1298434" cy="1125780"/>
                  <a:chOff x="3928094" y="1339984"/>
                  <a:chExt cx="1535445" cy="1221581"/>
                </a:xfrm>
              </p:grpSpPr>
              <p:grpSp>
                <p:nvGrpSpPr>
                  <p:cNvPr id="118" name="Группа 117"/>
                  <p:cNvGrpSpPr/>
                  <p:nvPr/>
                </p:nvGrpSpPr>
                <p:grpSpPr>
                  <a:xfrm>
                    <a:off x="3928094" y="1339984"/>
                    <a:ext cx="1535445" cy="1039144"/>
                    <a:chOff x="4029268" y="795438"/>
                    <a:chExt cx="1535445" cy="1039144"/>
                  </a:xfrm>
                </p:grpSpPr>
                <p:sp>
                  <p:nvSpPr>
                    <p:cNvPr id="120" name="Багетная рамка 119"/>
                    <p:cNvSpPr/>
                    <p:nvPr/>
                  </p:nvSpPr>
                  <p:spPr>
                    <a:xfrm>
                      <a:off x="4029268" y="1621631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1" name="Овал 120"/>
                    <p:cNvSpPr/>
                    <p:nvPr/>
                  </p:nvSpPr>
                  <p:spPr>
                    <a:xfrm>
                      <a:off x="4310782" y="795438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22" name="Овал 121"/>
                    <p:cNvSpPr/>
                    <p:nvPr/>
                  </p:nvSpPr>
                  <p:spPr>
                    <a:xfrm>
                      <a:off x="4462816" y="947989"/>
                      <a:ext cx="668350" cy="645710"/>
                    </a:xfrm>
                    <a:prstGeom prst="ellipse">
                      <a:avLst/>
                    </a:prstGeom>
                    <a:solidFill>
                      <a:schemeClr val="tx2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9" name="Трапеция 118"/>
                  <p:cNvSpPr/>
                  <p:nvPr/>
                </p:nvSpPr>
                <p:spPr>
                  <a:xfrm rot="10800000">
                    <a:off x="4490419" y="2379128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12" name="Группа 111"/>
                <p:cNvGrpSpPr/>
                <p:nvPr/>
              </p:nvGrpSpPr>
              <p:grpSpPr>
                <a:xfrm>
                  <a:off x="10811104" y="2935211"/>
                  <a:ext cx="1298434" cy="1128906"/>
                  <a:chOff x="6731993" y="1336592"/>
                  <a:chExt cx="1535445" cy="1224974"/>
                </a:xfrm>
              </p:grpSpPr>
              <p:grpSp>
                <p:nvGrpSpPr>
                  <p:cNvPr id="113" name="Группа 112"/>
                  <p:cNvGrpSpPr/>
                  <p:nvPr/>
                </p:nvGrpSpPr>
                <p:grpSpPr>
                  <a:xfrm>
                    <a:off x="6731993" y="1336592"/>
                    <a:ext cx="1535445" cy="1042536"/>
                    <a:chOff x="6397819" y="817020"/>
                    <a:chExt cx="1535445" cy="1042536"/>
                  </a:xfrm>
                </p:grpSpPr>
                <p:sp>
                  <p:nvSpPr>
                    <p:cNvPr id="115" name="Багетная рамка 114"/>
                    <p:cNvSpPr/>
                    <p:nvPr/>
                  </p:nvSpPr>
                  <p:spPr>
                    <a:xfrm>
                      <a:off x="6397819" y="1646605"/>
                      <a:ext cx="1535445" cy="212951"/>
                    </a:xfrm>
                    <a:prstGeom prst="bevel">
                      <a:avLst>
                        <a:gd name="adj" fmla="val 29322"/>
                      </a:avLst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6" name="Овал 115"/>
                    <p:cNvSpPr/>
                    <p:nvPr/>
                  </p:nvSpPr>
                  <p:spPr>
                    <a:xfrm>
                      <a:off x="6679332" y="817020"/>
                      <a:ext cx="972418" cy="950812"/>
                    </a:xfrm>
                    <a:prstGeom prst="ellipse">
                      <a:avLst/>
                    </a:prstGeom>
                    <a:solidFill>
                      <a:schemeClr val="bg2">
                        <a:lumMod val="9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  <p:sp>
                  <p:nvSpPr>
                    <p:cNvPr id="117" name="Овал 116"/>
                    <p:cNvSpPr/>
                    <p:nvPr/>
                  </p:nvSpPr>
                  <p:spPr>
                    <a:xfrm>
                      <a:off x="6831366" y="969571"/>
                      <a:ext cx="668350" cy="645710"/>
                    </a:xfrm>
                    <a:prstGeom prst="ellipse">
                      <a:avLst/>
                    </a:prstGeom>
                    <a:solidFill>
                      <a:schemeClr val="accent1">
                        <a:lumMod val="60000"/>
                        <a:lumOff val="40000"/>
                      </a:schemeClr>
                    </a:solidFill>
                    <a:ln>
                      <a:solidFill>
                        <a:srgbClr val="6A666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ru-RU" dirty="0">
                        <a:solidFill>
                          <a:srgbClr val="494545"/>
                        </a:solidFill>
                      </a:endParaRPr>
                    </a:p>
                  </p:txBody>
                </p:sp>
              </p:grpSp>
              <p:sp>
                <p:nvSpPr>
                  <p:cNvPr id="114" name="Трапеция 113"/>
                  <p:cNvSpPr/>
                  <p:nvPr/>
                </p:nvSpPr>
                <p:spPr>
                  <a:xfrm rot="10800000">
                    <a:off x="7294317" y="2379129"/>
                    <a:ext cx="410795" cy="182437"/>
                  </a:xfrm>
                  <a:prstGeom prst="trapezoid">
                    <a:avLst>
                      <a:gd name="adj" fmla="val 44272"/>
                    </a:avLst>
                  </a:prstGeom>
                  <a:solidFill>
                    <a:schemeClr val="bg2">
                      <a:lumMod val="90000"/>
                    </a:schemeClr>
                  </a:solidFill>
                  <a:ln>
                    <a:solidFill>
                      <a:srgbClr val="6A666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  <p:grpSp>
              <p:nvGrpSpPr>
                <p:cNvPr id="130" name="Группа 129"/>
                <p:cNvGrpSpPr/>
                <p:nvPr/>
              </p:nvGrpSpPr>
              <p:grpSpPr>
                <a:xfrm rot="10800000">
                  <a:off x="10161472" y="3420351"/>
                  <a:ext cx="212809" cy="115670"/>
                  <a:chOff x="1673225" y="2463800"/>
                  <a:chExt cx="392024" cy="247391"/>
                </a:xfrm>
              </p:grpSpPr>
              <p:sp>
                <p:nvSpPr>
                  <p:cNvPr id="131" name="Минус 130"/>
                  <p:cNvSpPr/>
                  <p:nvPr/>
                </p:nvSpPr>
                <p:spPr>
                  <a:xfrm rot="2152822">
                    <a:off x="1673225" y="2463800"/>
                    <a:ext cx="392024" cy="45719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  <p:sp>
                <p:nvSpPr>
                  <p:cNvPr id="132" name="Минус 131"/>
                  <p:cNvSpPr/>
                  <p:nvPr/>
                </p:nvSpPr>
                <p:spPr>
                  <a:xfrm rot="19447178" flipV="1">
                    <a:off x="1673226" y="2665473"/>
                    <a:ext cx="392023" cy="45718"/>
                  </a:xfrm>
                  <a:prstGeom prst="mathMinus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>
                      <a:solidFill>
                        <a:srgbClr val="494545"/>
                      </a:solidFill>
                    </a:endParaRPr>
                  </a:p>
                </p:txBody>
              </p:sp>
            </p:grpSp>
          </p:grpSp>
          <p:sp>
            <p:nvSpPr>
              <p:cNvPr id="177" name="Овал 176"/>
              <p:cNvSpPr/>
              <p:nvPr/>
            </p:nvSpPr>
            <p:spPr>
              <a:xfrm>
                <a:off x="8940245" y="2861735"/>
                <a:ext cx="175145" cy="18840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81" name="Овал 180"/>
              <p:cNvSpPr/>
              <p:nvPr/>
            </p:nvSpPr>
            <p:spPr>
              <a:xfrm>
                <a:off x="11316733" y="3328063"/>
                <a:ext cx="175145" cy="188405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</p:grpSp>
        <p:pic>
          <p:nvPicPr>
            <p:cNvPr id="14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2660" y="2691442"/>
              <a:ext cx="397462" cy="3974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6" name="Плюс 145"/>
            <p:cNvSpPr/>
            <p:nvPr/>
          </p:nvSpPr>
          <p:spPr>
            <a:xfrm>
              <a:off x="9007166" y="3429939"/>
              <a:ext cx="153331" cy="146681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147" name="Минус 146"/>
            <p:cNvSpPr/>
            <p:nvPr/>
          </p:nvSpPr>
          <p:spPr>
            <a:xfrm>
              <a:off x="11377394" y="3907227"/>
              <a:ext cx="165851" cy="125517"/>
            </a:xfrm>
            <a:prstGeom prst="mathMinus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049465" y="2611877"/>
            <a:ext cx="451454" cy="479172"/>
            <a:chOff x="152400" y="152400"/>
            <a:chExt cx="6096000" cy="6096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Группа 98"/>
          <p:cNvGrpSpPr/>
          <p:nvPr/>
        </p:nvGrpSpPr>
        <p:grpSpPr>
          <a:xfrm>
            <a:off x="7236425" y="2864128"/>
            <a:ext cx="451454" cy="479172"/>
            <a:chOff x="152400" y="152400"/>
            <a:chExt cx="6096000" cy="6096000"/>
          </a:xfrm>
        </p:grpSpPr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2" name="Группа 101"/>
          <p:cNvGrpSpPr/>
          <p:nvPr/>
        </p:nvGrpSpPr>
        <p:grpSpPr>
          <a:xfrm>
            <a:off x="11280482" y="3130067"/>
            <a:ext cx="451454" cy="479172"/>
            <a:chOff x="152400" y="152400"/>
            <a:chExt cx="6096000" cy="6096000"/>
          </a:xfrm>
        </p:grpSpPr>
        <p:pic>
          <p:nvPicPr>
            <p:cNvPr id="10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096000" cy="609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9527" y="541432"/>
              <a:ext cx="2089162" cy="2089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5" name="TextBox 10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88453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1576476"/>
            <a:ext cx="11839574" cy="5206064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808486"/>
              </p:ext>
            </p:extLst>
          </p:nvPr>
        </p:nvGraphicFramePr>
        <p:xfrm>
          <a:off x="352426" y="1755785"/>
          <a:ext cx="11487149" cy="4896671"/>
        </p:xfrm>
        <a:graphic>
          <a:graphicData uri="http://schemas.openxmlformats.org/drawingml/2006/table">
            <a:tbl>
              <a:tblPr/>
              <a:tblGrid>
                <a:gridCol w="5513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68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0156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700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1 042,5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1 160,7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1 226,4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1 122,5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1 281,5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70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1 030,6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1 143,2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1 213,5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1 048,4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994,8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700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11,9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61,4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273,9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553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28814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удовлетворенности государственных гражданских служащих, принявших участие в мероприятиях по профессиональному развитию, качеством обучения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88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89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91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30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Уровень удовлетворенности граждан, состоящих в кадровых резервах Липецкой области, принявших участие в мероприятиях по профессиональному развитию, качеством обучения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84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85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86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87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88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302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Доля граждан, использующих механизм получения государственных и муниципальных услуг в электронной форме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70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8712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Выполнение плана по доходам от управления и распоряжения областным имуществом (за исключением доходов от приватизации), а также предоставления земельных участков, государственная собственность на которые не разграничена, на территории городского округа город Липецк и сельских поселений, входящих в состав Липецкого муниципального района</a:t>
                      </a:r>
                    </a:p>
                  </a:txBody>
                  <a:tcPr marL="720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12700" marR="12700" marT="952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0" marR="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450" y="-1427"/>
            <a:ext cx="110871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«Эффективное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государственное управление и развитие</a:t>
            </a:r>
          </a:p>
          <a:p>
            <a:pPr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муниципальной </a:t>
            </a:r>
            <a:r>
              <a:rPr lang="ru-RU" sz="2600" b="1" dirty="0">
                <a:solidFill>
                  <a:srgbClr val="494545"/>
                </a:solidFill>
                <a:latin typeface="+mn-lt"/>
              </a:rPr>
              <a:t>службы в Липецкой области»</a:t>
            </a:r>
          </a:p>
        </p:txBody>
      </p:sp>
    </p:spTree>
    <p:extLst>
      <p:ext uri="{BB962C8B-B14F-4D97-AF65-F5344CB8AC3E}">
        <p14:creationId xmlns:p14="http://schemas.microsoft.com/office/powerpoint/2010/main" val="418849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308724"/>
            <a:ext cx="11839574" cy="347163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85518"/>
              </p:ext>
            </p:extLst>
          </p:nvPr>
        </p:nvGraphicFramePr>
        <p:xfrm>
          <a:off x="352426" y="3500587"/>
          <a:ext cx="11487148" cy="3087913"/>
        </p:xfrm>
        <a:graphic>
          <a:graphicData uri="http://schemas.openxmlformats.org/drawingml/2006/table">
            <a:tbl>
              <a:tblPr/>
              <a:tblGrid>
                <a:gridCol w="5513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56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56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56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9560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9560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9560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7268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2020 год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472,1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416,1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477,5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451,8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452,8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464,2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406,6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471,5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450,1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450,1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7,9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9,5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6,0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1,7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2,8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молодых людей, вовлеченных в социально-политическую и экономическую деятельность области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52,0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53,0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54,0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55,0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56,0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СО НКО от общего числа общественных объединений и иных некоммерческих организаций, осуществляющих уставную деятельность на территории Липецкой области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93,5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94,0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94,5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граждан, положительно оценивающих состояние межнациональных отношений, в общей численности граждан Липецкой области, проживающих в Липецкой области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84,5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84,6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84,7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84,8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84,9</a:t>
                      </a: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0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«Реализация внутренней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 политики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10" y="804089"/>
            <a:ext cx="117038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общественно-политической стабильности, содействие развитию институтов гражданского общества в Липецкой области.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2022 год – 0,6%</a:t>
            </a:r>
          </a:p>
          <a:p>
            <a:pPr algn="ctr">
              <a:defRPr/>
            </a:pPr>
            <a:endParaRPr lang="ru-RU" sz="1400" b="1" u="sng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6210" y="1851344"/>
            <a:ext cx="88560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условий для повышения гражданской активности населения, в том числе молодежи, в социально-экономическом развитии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стабильного информационного пространства, освещающего деятельность исполнительных органов государственной власти области и социально-экономическое развитие Липецкой области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Укрепление гражданского единства, гармонизация межэтнических отношений в Липецкой области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1360" y="1296531"/>
            <a:ext cx="2143760" cy="214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51</a:t>
            </a:r>
          </a:p>
        </p:txBody>
      </p:sp>
    </p:spTree>
    <p:extLst>
      <p:ext uri="{BB962C8B-B14F-4D97-AF65-F5344CB8AC3E}">
        <p14:creationId xmlns:p14="http://schemas.microsoft.com/office/powerpoint/2010/main" val="241266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597216"/>
            <a:ext cx="11839574" cy="318314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148791"/>
              </p:ext>
            </p:extLst>
          </p:nvPr>
        </p:nvGraphicFramePr>
        <p:xfrm>
          <a:off x="352426" y="3804250"/>
          <a:ext cx="11487148" cy="2820836"/>
        </p:xfrm>
        <a:graphic>
          <a:graphicData uri="http://schemas.openxmlformats.org/drawingml/2006/table">
            <a:tbl>
              <a:tblPr/>
              <a:tblGrid>
                <a:gridCol w="5513536"/>
                <a:gridCol w="995602"/>
                <a:gridCol w="995602"/>
                <a:gridCol w="995602"/>
                <a:gridCol w="995602"/>
                <a:gridCol w="995602"/>
                <a:gridCol w="995602"/>
              </a:tblGrid>
              <a:tr h="52945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2020 год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940,8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1 239,3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1 293,6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1 153,5</a:t>
                      </a:r>
                      <a:endParaRPr lang="ru-RU" sz="1400" b="1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1 153,6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940,8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1 224,9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1 246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1 145,7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1 145,8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14,4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47,6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7,8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7,8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9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295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Уровень профилактики правонарушений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42,5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42,2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42,0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41,8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41,6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64770" marB="6477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829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деструктивных событий (в </a:t>
                      </a:r>
                      <a:r>
                        <a:rPr lang="ru-RU" sz="1400" b="0" i="0" u="none" strike="noStrike" baseline="0" dirty="0" err="1" smtClean="0">
                          <a:solidFill>
                            <a:srgbClr val="534F4F"/>
                          </a:solidFill>
                          <a:latin typeface="+mn-lt"/>
                        </a:rPr>
                        <a:t>т.ч</a:t>
                      </a: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. чрезвычайных ситуаций, пожаров (случаев неконтролируемого горения)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6 700</a:t>
                      </a:r>
                    </a:p>
                  </a:txBody>
                  <a:tcPr marL="72000" marR="72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131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4 874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631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 </a:t>
                      </a:r>
                      <a:r>
                        <a:rPr lang="ru-RU" sz="1400" b="0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400</a:t>
                      </a:r>
                      <a:endParaRPr lang="ru-RU" sz="1400" b="0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5120" y="3919"/>
            <a:ext cx="118668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Государственная программа «Обеспечение общественной</a:t>
            </a:r>
          </a:p>
          <a:p>
            <a:pPr indent="26670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безопасности населения  и территории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20623" y="872615"/>
            <a:ext cx="4950755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безопасности условий жизни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населения</a:t>
            </a:r>
          </a:p>
          <a:p>
            <a:pPr algn="ctr">
              <a:lnSpc>
                <a:spcPct val="150000"/>
              </a:lnSpc>
              <a:defRPr/>
            </a:pPr>
            <a:endParaRPr lang="ru-RU" sz="100" b="1" dirty="0" smtClean="0">
              <a:solidFill>
                <a:srgbClr val="534F4F"/>
              </a:solidFill>
              <a:latin typeface="+mn-lt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Доля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</a:t>
            </a:r>
            <a:r>
              <a:rPr lang="ru-RU" sz="1400" b="1" u="sng">
                <a:solidFill>
                  <a:srgbClr val="534F4F"/>
                </a:solidFill>
                <a:latin typeface="+mn-lt"/>
              </a:rPr>
              <a:t>– </a:t>
            </a:r>
            <a:r>
              <a:rPr lang="ru-RU" sz="1400" b="1" u="sng" smtClean="0">
                <a:solidFill>
                  <a:srgbClr val="534F4F"/>
                </a:solidFill>
                <a:latin typeface="+mn-lt"/>
              </a:rPr>
              <a:t>1,5%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84517" y="2027556"/>
            <a:ext cx="78229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endParaRPr lang="ru-RU" sz="800" dirty="0" smtClean="0">
              <a:solidFill>
                <a:srgbClr val="534F4F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Укрепление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законности и правопорядка на территории области.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Обеспечение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условий для защиты населения и территории Липецкой области от чрезвычайных ситуаций природного и техногенного характера, пожаров и иных происшествий.</a:t>
            </a:r>
          </a:p>
          <a:p>
            <a:pPr marL="285750" indent="-285750" algn="just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условий для своевременного и качественного осуществления </a:t>
            </a: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правосудия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мировыми судьями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3" y="1308771"/>
            <a:ext cx="1869544" cy="186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3331" y="1256595"/>
            <a:ext cx="1973896" cy="1973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733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3" y="3837029"/>
            <a:ext cx="11839574" cy="301397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797929"/>
              </p:ext>
            </p:extLst>
          </p:nvPr>
        </p:nvGraphicFramePr>
        <p:xfrm>
          <a:off x="392908" y="3975053"/>
          <a:ext cx="11487148" cy="2724685"/>
        </p:xfrm>
        <a:graphic>
          <a:graphicData uri="http://schemas.openxmlformats.org/drawingml/2006/table">
            <a:tbl>
              <a:tblPr/>
              <a:tblGrid>
                <a:gridCol w="55135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956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956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956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9560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9560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9560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9297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</a:t>
                      </a:r>
                      <a:r>
                        <a:rPr kumimoji="0" lang="en-US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260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1 641,5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1 240,7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1 161,7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1 122,4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1 122,4</a:t>
                      </a:r>
                      <a:endParaRPr lang="ru-RU" sz="1400" b="1" i="0" u="none" strike="noStrike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5116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292,7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274,1</a:t>
                      </a:r>
                      <a:endParaRPr lang="ru-RU" sz="1400" b="0" i="0" u="none" strike="noStrike" baseline="0" dirty="0" smtClean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288,6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253,4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253,4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51162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758,8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376,6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283,1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smtClean="0">
                          <a:solidFill>
                            <a:srgbClr val="534F4F"/>
                          </a:solidFill>
                          <a:latin typeface="+mn-lt"/>
                        </a:rPr>
                        <a:t>278,9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278,9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116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1902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Доля трудоустроенных граждан в общем числе граждан, обратившихся за содействием в трудоустройстве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55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65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87,4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87,5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33713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baseline="0" dirty="0" smtClean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 организаций, расположенных на территории области, имеющих декларацию соответствия условий труда государственным нормативным требованиям охраны труда</a:t>
                      </a:r>
                      <a:endParaRPr lang="ru-RU" sz="1400" kern="1200" baseline="0" dirty="0">
                        <a:solidFill>
                          <a:srgbClr val="534F4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ru-RU" sz="1400" b="0" i="0" u="none" strike="noStrike" baseline="0" dirty="0" smtClean="0">
                          <a:solidFill>
                            <a:srgbClr val="534F4F"/>
                          </a:solidFill>
                          <a:latin typeface="+mn-lt"/>
                        </a:rPr>
                        <a:t>75</a:t>
                      </a:r>
                      <a:endParaRPr lang="ru-RU" sz="1400" b="0" i="0" u="none" strike="noStrike" baseline="0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36000" marR="36000" marT="7304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6195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</a:t>
            </a:r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«Развитие рынка труда</a:t>
            </a:r>
          </a:p>
          <a:p>
            <a:pPr indent="361950" algn="ctr"/>
            <a:r>
              <a:rPr lang="ru-RU" sz="2600" b="1" dirty="0" smtClean="0">
                <a:solidFill>
                  <a:srgbClr val="494545"/>
                </a:solidFill>
                <a:latin typeface="+mn-lt"/>
              </a:rPr>
              <a:t> и содействие  занятости населения в Липецкой области»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88929" y="773259"/>
            <a:ext cx="495075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dirty="0" smtClean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Создание условий для эффективного развития рынка труда и кадрового потенциала области, обеспечение занятости населения и безопасных условий </a:t>
            </a:r>
            <a:r>
              <a:rPr lang="ru-RU" sz="1400" b="1" dirty="0" smtClean="0">
                <a:solidFill>
                  <a:srgbClr val="534F4F"/>
                </a:solidFill>
                <a:latin typeface="+mn-lt"/>
              </a:rPr>
              <a:t>труда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2022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год 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1,4%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30" y="1994433"/>
            <a:ext cx="795612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Повышение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гибкости рынка труда, обеспечение кадрового потенциала в соответствии с потребностями экономики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Создание условий для интеграции в трудовую деятельность лиц с ограниченными физическими возможностями.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Улучшение демографической ситуации в регионе за счет увеличения миграционного прироста.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 smtClean="0">
                <a:solidFill>
                  <a:srgbClr val="534F4F"/>
                </a:solidFill>
                <a:latin typeface="+mn-lt"/>
              </a:rPr>
              <a:t>Содействие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высокой квалификации и сохранению здоровья работников, обеспечение защиты трудовых прав граждан.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85" y="1643062"/>
            <a:ext cx="2127221" cy="179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211" y="909818"/>
            <a:ext cx="1466491" cy="146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957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3367041"/>
            <a:ext cx="11839576" cy="3314699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9587" y="3439066"/>
          <a:ext cx="11463287" cy="3146848"/>
        </p:xfrm>
        <a:graphic>
          <a:graphicData uri="http://schemas.openxmlformats.org/drawingml/2006/table">
            <a:tbl>
              <a:tblPr/>
              <a:tblGrid>
                <a:gridCol w="598212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29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756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565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7565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7565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7565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7512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431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568,0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451,9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436,9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338,2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285,6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530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250,79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250,72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303,0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168,6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161,5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5336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317,21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201,18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133,9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169,6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124,1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346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534F4F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534F4F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534F4F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534F4F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rgbClr val="534F4F"/>
                        </a:solidFill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661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Рост производительности труда на средних и крупных предприятиях базовых </a:t>
                      </a:r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несырьевых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отраслей экономики в % к предыдущему году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103,7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104,1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6611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Удельный вес </a:t>
                      </a:r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инновационно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активных организаций в общем числе обследованных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21,5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22,6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23,7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24,8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7107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Оборот субъектов малого и среднего предпринимательства в постоянных ценах по отношению к показателю 2018 года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118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124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71500" y="0"/>
            <a:ext cx="1162049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«Модернизация и инновационное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развитие экономики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06" y="917715"/>
            <a:ext cx="5915025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Создание условий для модернизации существующих производств, стимулирование инновационной и экономической активности бизнеса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2022 год – 0,4%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11" y="2207960"/>
            <a:ext cx="1183957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благоприятных условий для модернизации и диверсификации промышленности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региональной инновационной системы, формирование условий для инновационного развития экономики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вклада малого и среднего предпринимательства в экономику области с одновременным увеличением в структуре производственного и инновационного сектора.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54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851273"/>
            <a:ext cx="1769972" cy="176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295" y="892552"/>
            <a:ext cx="1035420" cy="103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0371" y="1788093"/>
            <a:ext cx="1035419" cy="1035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53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8369" y="2669721"/>
            <a:ext cx="11839576" cy="4079523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75207" y="2795954"/>
          <a:ext cx="11463287" cy="3851029"/>
        </p:xfrm>
        <a:graphic>
          <a:graphicData uri="http://schemas.openxmlformats.org/drawingml/2006/table">
            <a:tbl>
              <a:tblPr/>
              <a:tblGrid>
                <a:gridCol w="58073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7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67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117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060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3915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7565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4675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82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58,8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82,7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1 007,0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1 032,6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1 022,5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955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58,8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82,7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1 007,0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1 032,6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1 022,5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826">
                <a:tc>
                  <a:txBody>
                    <a:bodyPr/>
                    <a:lstStyle/>
                    <a:p>
                      <a:pPr marL="0" marR="0" lvl="0" indent="3619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ea typeface="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6476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Объем инвестиций в основной капитал на душу населения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72000" marR="72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128,0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137,0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147,3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159,1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172,1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464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Calibri"/>
                          <a:ea typeface=""/>
                          <a:cs typeface="Times New Roman" panose="02020603050405020304" pitchFamily="18" charset="0"/>
                        </a:rPr>
                        <a:t>Доля инвестиций в основной капитал в валовом региональном продукте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%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26,1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26,8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27,6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8326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Количество вновь зарегистрированных предприятий резидентов  особых экономических зон федерального  уровня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95685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Объем инвестиций, освоенный резидентами особой экономической зоны ППТ «Липецк» или иными инвесторами, включенными в перечень новых инвестиционных проектов, утвержденным Правительственной комиссией по региональному развитию в Российской Федерации</a:t>
                      </a:r>
                      <a:endParaRPr kumimoji="0" lang="ru-RU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6,590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6,072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"/>
                          <a:cs typeface="Times New Roman" panose="02020603050405020304" pitchFamily="18" charset="0"/>
                        </a:rPr>
                        <a:t>31,746</a:t>
                      </a:r>
                    </a:p>
                  </a:txBody>
                  <a:tcPr marL="72000" marR="72000" marT="8725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4854" y="0"/>
            <a:ext cx="120157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инвестиционной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привлекательности Липецкой области»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83524" y="784376"/>
            <a:ext cx="64008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Обеспечение высокой инвестиционной привлекательности Липецкой области.</a:t>
            </a:r>
          </a:p>
          <a:p>
            <a:pPr algn="ctr">
              <a:defRPr/>
            </a:pPr>
            <a:endParaRPr lang="ru-RU" sz="1400" b="1" dirty="0"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2022 год – 1,2%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06451" y="1833970"/>
            <a:ext cx="640080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Формирование благоприятной инвестиционной среды.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и развитие инфраструктуры особых экономических зон. </a:t>
            </a:r>
          </a:p>
        </p:txBody>
      </p:sp>
      <p:grpSp>
        <p:nvGrpSpPr>
          <p:cNvPr id="2" name="Группа 3"/>
          <p:cNvGrpSpPr/>
          <p:nvPr/>
        </p:nvGrpSpPr>
        <p:grpSpPr>
          <a:xfrm>
            <a:off x="310243" y="1047750"/>
            <a:ext cx="2038589" cy="1519711"/>
            <a:chOff x="1363621" y="886965"/>
            <a:chExt cx="6742154" cy="674215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3621" y="886965"/>
              <a:ext cx="6742154" cy="6742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1035" y="1322972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148" y="2068551"/>
              <a:ext cx="1147325" cy="1147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Группа 5"/>
          <p:cNvGrpSpPr/>
          <p:nvPr/>
        </p:nvGrpSpPr>
        <p:grpSpPr>
          <a:xfrm>
            <a:off x="10156371" y="994470"/>
            <a:ext cx="1859416" cy="1675251"/>
            <a:chOff x="10061745" y="994470"/>
            <a:chExt cx="1954042" cy="1954042"/>
          </a:xfrm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61745" y="994470"/>
              <a:ext cx="1954042" cy="19540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9470" y="994470"/>
              <a:ext cx="781050" cy="784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297143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1318" y="0"/>
            <a:ext cx="1176068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39743" y="1334223"/>
            <a:ext cx="585794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Обеспечение продовольственной безопасности на основе устойчивого развития агропромышленного комплекса и повышения территориальной доступности социально значимых продовольственных товаров и развитие экспортного потенциала агропромышленного комплекса Липецкой области 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2022 год – </a:t>
            </a:r>
            <a:r>
              <a:rPr lang="ru-RU" sz="1600" b="1" u="sng" dirty="0" smtClean="0">
                <a:solidFill>
                  <a:srgbClr val="534F4F"/>
                </a:solidFill>
                <a:latin typeface="+mn-lt"/>
              </a:rPr>
              <a:t>3,8%</a:t>
            </a:r>
            <a:endParaRPr lang="ru-RU" sz="16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988" y="3401617"/>
            <a:ext cx="11990894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Обеспечение устойчивого развития сельского хозяйства и переработки его продукции на основе проведения комплексной модернизации материально-технической базы.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Насыщение потребительского рынка сельскохозяйственной продукцией местных товаропроизводителей, повышение мотивации труда и стимулирование деловой активности сельского населения, ведущего личные подсобные хозяйства на территории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устойчивого развития сельских территорий, повышения занятости и уровня жизни сельского населения.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Обеспечение прав потребителей на приобретение качественных и безопасных пищевых продуктов, реализуемых на потребительском рынке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объема производства основных видов продукции растениеводства за счет гарантированного обеспечения урожайности сельскохозяйственных культур вне зависимости от природных условий.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Увеличение объема экспорта продукции АПК за счет создания новой товарной массы (в том числе с высокой добавленной стоимостью).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эффективности использования земельных ресурсов.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7683" y="1334223"/>
            <a:ext cx="2025833" cy="2025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939" y="1713270"/>
            <a:ext cx="1996284" cy="1996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30" y="1215373"/>
            <a:ext cx="1222035" cy="122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24993587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1354348"/>
            <a:ext cx="11839576" cy="521790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414630" y="1562031"/>
          <a:ext cx="11362739" cy="4802537"/>
        </p:xfrm>
        <a:graphic>
          <a:graphicData uri="http://schemas.openxmlformats.org/drawingml/2006/table">
            <a:tbl>
              <a:tblPr/>
              <a:tblGrid>
                <a:gridCol w="5904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87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00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00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00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00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00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4050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3767,1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3883,1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3249,1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3180,2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3404,8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1,6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1,2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1,3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1214,9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945,5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1001,0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950,4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1235,9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2123,4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2531,4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1925,9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1900,5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1839,6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08681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427,2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405,0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320,9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328,0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2571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475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36195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1" u="sng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Уровень самообеспеченности области (производство к фонду внутреннего потребления):</a:t>
                      </a:r>
                      <a:endParaRPr kumimoji="0" lang="ru-RU" sz="1400" b="0" i="1" u="sng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 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молоком и молокопродуктами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23" marB="4572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мясом и мясопродуктами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раз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3,1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3,5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36195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зерном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130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135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145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Количество высокопроизводительных рабочих мест в сельской местности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тыс. ед.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16,55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16,6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16,65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16,7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524753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Темп роста экспорта продукции агропромышленного комплекса по отношению к уровню 2017 года</a:t>
                      </a: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156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188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191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203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086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Вакцинопрофилактика животных и птиц 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23" marB="4572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T="45723" marB="45723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99621" y="0"/>
            <a:ext cx="11692379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сельского хозяйства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регулирование рынков сельскохозяйственной продукции,</a:t>
            </a:r>
          </a:p>
          <a:p>
            <a:pPr indent="266700"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сырья и продовольствия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57</a:t>
            </a:r>
          </a:p>
        </p:txBody>
      </p:sp>
    </p:spTree>
    <p:extLst>
      <p:ext uri="{BB962C8B-B14F-4D97-AF65-F5344CB8AC3E}">
        <p14:creationId xmlns:p14="http://schemas.microsoft.com/office/powerpoint/2010/main" val="331524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3071004"/>
            <a:ext cx="11839576" cy="367269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649995" y="0"/>
            <a:ext cx="115420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«Развитие кооперации и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коллективных форм собственности по Липецкой области»</a:t>
            </a:r>
            <a:endParaRPr lang="ru-RU" sz="26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6210" y="892552"/>
            <a:ext cx="2910787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Развитие  коллективных форм собственности для обеспечения занятости и повышения  уровня  жизни населения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2022 год – 0,3%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679054" y="980589"/>
            <a:ext cx="633673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и стимулирование развития на территории области кооперативов различной  специализации.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Развитие сельскохозяйственной потребительской кооперации.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Организация системы сбыта сельскохозяйственной продукции.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условий для развития народных предприятий и акционерных обществ, за исключением публичных акционерных обществ.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850" y="1091512"/>
            <a:ext cx="1828639" cy="1828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141399"/>
              </p:ext>
            </p:extLst>
          </p:nvPr>
        </p:nvGraphicFramePr>
        <p:xfrm>
          <a:off x="360630" y="3231565"/>
          <a:ext cx="11470739" cy="3388675"/>
        </p:xfrm>
        <a:graphic>
          <a:graphicData uri="http://schemas.openxmlformats.org/drawingml/2006/table">
            <a:tbl>
              <a:tblPr/>
              <a:tblGrid>
                <a:gridCol w="619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587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64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9878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207,4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185,0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341,6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288,9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500,3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51,3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23,0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28,1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26,1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28,1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9523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94,7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92,2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148,4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111,1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149,9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8297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60,2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68,7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164,0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150,6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474343"/>
                          </a:solidFill>
                          <a:effectLst/>
                          <a:latin typeface="+mn-lt"/>
                          <a:cs typeface="Arial" charset="0"/>
                        </a:rPr>
                        <a:t>321,2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0031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9517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личных подсобных хозяйств, вовлеченных в сельскохозяйственные потребительские  кооперативы движение (кроме кредитных)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82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Рост доходов граждан от участия в кооперативной деятельности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58</a:t>
            </a:r>
          </a:p>
        </p:txBody>
      </p:sp>
    </p:spTree>
    <p:extLst>
      <p:ext uri="{BB962C8B-B14F-4D97-AF65-F5344CB8AC3E}">
        <p14:creationId xmlns:p14="http://schemas.microsoft.com/office/powerpoint/2010/main" val="181972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698020"/>
            <a:ext cx="11839576" cy="401710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3999" y="2838403"/>
          <a:ext cx="11490867" cy="3736338"/>
        </p:xfrm>
        <a:graphic>
          <a:graphicData uri="http://schemas.openxmlformats.org/drawingml/2006/table">
            <a:tbl>
              <a:tblPr/>
              <a:tblGrid>
                <a:gridCol w="63029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624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450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4508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4508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4508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45085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</a:t>
                      </a:r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267,76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ru-RU" sz="1400" b="1" i="0" u="none" strike="noStrike" baseline="0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367,48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10 756,58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12 370,99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12 569,73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20,12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17,36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12,0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10,0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9,90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941,08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9 288,05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130,72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11 938,36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12 494,59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 306,56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1062,07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613,86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422,63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65,24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построенных и реконструированных автомобильных дорог регионального  значения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км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5,43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9,66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0,00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8,38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13,56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отремонтированных автомобильных дорог регионального значения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км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321,28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428,0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354,7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380,9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400,7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отремонтированных  мостовых сооружений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 err="1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п.м</a:t>
                      </a:r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331,41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206,9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461,05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741,4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513,2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Протяженность построенных и реконструированных  автомобильных  дорог  местного  значения 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км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13,7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11,3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11,3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11,3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11,3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межмуниципальных маршрутов на автомобильном транспорте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119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118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118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118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118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пригородных поездов на железнодорожном транспорте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Количество садоводческих маршрутов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ед.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536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транспортной системы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4032" y="833817"/>
            <a:ext cx="7006527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Повышение доступности и пропускной способности  транспортной инфраструктуры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2022 год – 12,6%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872288" y="836000"/>
            <a:ext cx="5319712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Развитие современной и эффективной транспортной инфраструктуры, повышение технического уровня автомобильных  дорог, их пропускной способности, уровня безопасности   дорожного движения.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Поддержка и развитие транспортного комплекса Липецкой области.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3" y="1861884"/>
            <a:ext cx="777108" cy="7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243" y="1592270"/>
            <a:ext cx="1669837" cy="1669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76" y="2109914"/>
            <a:ext cx="484252" cy="484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59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886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и расходы бюджета</a:t>
            </a:r>
          </a:p>
        </p:txBody>
      </p:sp>
      <p:sp>
        <p:nvSpPr>
          <p:cNvPr id="23" name="Text Box 7"/>
          <p:cNvSpPr txBox="1">
            <a:spLocks noChangeArrowheads="1"/>
          </p:cNvSpPr>
          <p:nvPr/>
        </p:nvSpPr>
        <p:spPr bwMode="auto">
          <a:xfrm>
            <a:off x="451514" y="1249440"/>
            <a:ext cx="1170862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ПРИНЦИП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 разграничения доходов, расходов и источников финансирования дефицита бюджета.</a:t>
            </a:r>
          </a:p>
          <a:p>
            <a:pPr algn="ctr"/>
            <a:r>
              <a:rPr lang="ru-RU" sz="2000" dirty="0">
                <a:solidFill>
                  <a:srgbClr val="494545"/>
                </a:solidFill>
                <a:latin typeface="+mn-lt"/>
              </a:rPr>
              <a:t>За  каждым  </a:t>
            </a:r>
            <a:r>
              <a:rPr lang="ru-RU" sz="2000" b="1" dirty="0">
                <a:solidFill>
                  <a:srgbClr val="494545"/>
                </a:solidFill>
                <a:latin typeface="+mn-lt"/>
              </a:rPr>
              <a:t>БЮДЖЕТОМ  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в  соответствии с законодательством  Российской  Федерации закреплены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доходы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,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расходы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 и </a:t>
            </a:r>
            <a:r>
              <a:rPr lang="ru-RU" sz="2000" u="sng" dirty="0">
                <a:solidFill>
                  <a:srgbClr val="494545"/>
                </a:solidFill>
                <a:latin typeface="+mn-lt"/>
              </a:rPr>
              <a:t>источники финансирования дефицита бюджета</a:t>
            </a:r>
            <a:r>
              <a:rPr lang="ru-RU" sz="2000" dirty="0">
                <a:solidFill>
                  <a:srgbClr val="494545"/>
                </a:solidFill>
                <a:latin typeface="+mn-lt"/>
              </a:rPr>
              <a:t>. </a:t>
            </a:r>
          </a:p>
        </p:txBody>
      </p:sp>
      <p:grpSp>
        <p:nvGrpSpPr>
          <p:cNvPr id="11283" name="Группа 11282"/>
          <p:cNvGrpSpPr/>
          <p:nvPr/>
        </p:nvGrpSpPr>
        <p:grpSpPr>
          <a:xfrm>
            <a:off x="452420" y="2538146"/>
            <a:ext cx="11220450" cy="4009411"/>
            <a:chOff x="0" y="1985703"/>
            <a:chExt cx="12192000" cy="4383173"/>
          </a:xfrm>
        </p:grpSpPr>
        <p:grpSp>
          <p:nvGrpSpPr>
            <p:cNvPr id="51" name="Группа 50"/>
            <p:cNvGrpSpPr/>
            <p:nvPr/>
          </p:nvGrpSpPr>
          <p:grpSpPr>
            <a:xfrm>
              <a:off x="0" y="1985703"/>
              <a:ext cx="12192000" cy="4383173"/>
              <a:chOff x="0" y="1985703"/>
              <a:chExt cx="12192000" cy="4383173"/>
            </a:xfrm>
          </p:grpSpPr>
          <p:grpSp>
            <p:nvGrpSpPr>
              <p:cNvPr id="52" name="Группа 51"/>
              <p:cNvGrpSpPr/>
              <p:nvPr/>
            </p:nvGrpSpPr>
            <p:grpSpPr>
              <a:xfrm flipV="1">
                <a:off x="1950699" y="3640150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53" name="Стрелка углом 52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Стрелка углом 53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5" name="Группа 44"/>
              <p:cNvGrpSpPr/>
              <p:nvPr/>
            </p:nvGrpSpPr>
            <p:grpSpPr>
              <a:xfrm>
                <a:off x="1950705" y="2228818"/>
                <a:ext cx="4991450" cy="2455128"/>
                <a:chOff x="457200" y="2484021"/>
                <a:chExt cx="5274229" cy="2100666"/>
              </a:xfrm>
            </p:grpSpPr>
            <p:sp>
              <p:nvSpPr>
                <p:cNvPr id="34" name="Стрелка углом 33"/>
                <p:cNvSpPr/>
                <p:nvPr/>
              </p:nvSpPr>
              <p:spPr>
                <a:xfrm rot="5400000">
                  <a:off x="2164561" y="776660"/>
                  <a:ext cx="1859505" cy="5274227"/>
                </a:xfrm>
                <a:prstGeom prst="bentArrow">
                  <a:avLst>
                    <a:gd name="adj1" fmla="val 38256"/>
                    <a:gd name="adj2" fmla="val 19128"/>
                    <a:gd name="adj3" fmla="val 0"/>
                    <a:gd name="adj4" fmla="val 100000"/>
                  </a:avLst>
                </a:prstGeom>
                <a:solidFill>
                  <a:srgbClr val="AFABAB"/>
                </a:solidFill>
                <a:ln>
                  <a:noFill/>
                </a:ln>
                <a:effectLst>
                  <a:softEdge rad="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Стрелка углом 47"/>
                <p:cNvSpPr/>
                <p:nvPr/>
              </p:nvSpPr>
              <p:spPr>
                <a:xfrm rot="5400000">
                  <a:off x="2164563" y="1017821"/>
                  <a:ext cx="1859505" cy="5274227"/>
                </a:xfrm>
                <a:prstGeom prst="bentArrow">
                  <a:avLst>
                    <a:gd name="adj1" fmla="val 10684"/>
                    <a:gd name="adj2" fmla="val 13186"/>
                    <a:gd name="adj3" fmla="val 0"/>
                    <a:gd name="adj4" fmla="val 97541"/>
                  </a:avLst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6" name="Группа 45"/>
              <p:cNvGrpSpPr/>
              <p:nvPr/>
            </p:nvGrpSpPr>
            <p:grpSpPr>
              <a:xfrm>
                <a:off x="6185476" y="3725091"/>
                <a:ext cx="6006524" cy="885377"/>
                <a:chOff x="5217130" y="3907840"/>
                <a:chExt cx="7394265" cy="503019"/>
              </a:xfrm>
            </p:grpSpPr>
            <p:sp>
              <p:nvSpPr>
                <p:cNvPr id="40" name="Прямоугольник 39"/>
                <p:cNvSpPr/>
                <p:nvPr/>
              </p:nvSpPr>
              <p:spPr>
                <a:xfrm>
                  <a:off x="8245474" y="3907840"/>
                  <a:ext cx="4365921" cy="503019"/>
                </a:xfrm>
                <a:prstGeom prst="rect">
                  <a:avLst/>
                </a:prstGeom>
                <a:gradFill>
                  <a:gsLst>
                    <a:gs pos="55000">
                      <a:schemeClr val="accent1">
                        <a:lumMod val="60000"/>
                        <a:lumOff val="40000"/>
                      </a:schemeClr>
                    </a:gs>
                    <a:gs pos="93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5349875" y="3907840"/>
                  <a:ext cx="3665219" cy="503019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0" name="Прямоугольник 49"/>
                <p:cNvSpPr/>
                <p:nvPr/>
              </p:nvSpPr>
              <p:spPr>
                <a:xfrm>
                  <a:off x="5217130" y="4086619"/>
                  <a:ext cx="6552950" cy="145459"/>
                </a:xfrm>
                <a:prstGeom prst="rect">
                  <a:avLst/>
                </a:prstGeom>
                <a:gradFill>
                  <a:gsLst>
                    <a:gs pos="96000">
                      <a:schemeClr val="bg1"/>
                    </a:gs>
                    <a:gs pos="100000">
                      <a:schemeClr val="accent2">
                        <a:lumMod val="20000"/>
                        <a:lumOff val="80000"/>
                        <a:alpha val="0"/>
                      </a:scheme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grpSp>
            <p:nvGrpSpPr>
              <p:cNvPr id="16" name="Группа 15"/>
              <p:cNvGrpSpPr/>
              <p:nvPr/>
            </p:nvGrpSpPr>
            <p:grpSpPr>
              <a:xfrm>
                <a:off x="5814472" y="3447867"/>
                <a:ext cx="1492250" cy="1471218"/>
                <a:chOff x="5001169" y="3429471"/>
                <a:chExt cx="1492250" cy="1471218"/>
              </a:xfrm>
            </p:grpSpPr>
            <p:sp>
              <p:nvSpPr>
                <p:cNvPr id="26" name="Овал 25"/>
                <p:cNvSpPr/>
                <p:nvPr/>
              </p:nvSpPr>
              <p:spPr>
                <a:xfrm>
                  <a:off x="5001169" y="3429471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20" name="Группа 19"/>
                <p:cNvGrpSpPr/>
                <p:nvPr/>
              </p:nvGrpSpPr>
              <p:grpSpPr>
                <a:xfrm>
                  <a:off x="5202317" y="3643183"/>
                  <a:ext cx="1089954" cy="1043796"/>
                  <a:chOff x="9282739" y="2911205"/>
                  <a:chExt cx="2622281" cy="2533290"/>
                </a:xfrm>
              </p:grpSpPr>
              <p:sp>
                <p:nvSpPr>
                  <p:cNvPr id="21" name="Овал 20"/>
                  <p:cNvSpPr/>
                  <p:nvPr/>
                </p:nvSpPr>
                <p:spPr>
                  <a:xfrm>
                    <a:off x="9282739" y="2911205"/>
                    <a:ext cx="2622281" cy="2533290"/>
                  </a:xfrm>
                  <a:prstGeom prst="ellipse">
                    <a:avLst/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22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675917" y="3199993"/>
                    <a:ext cx="1835924" cy="193231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15" name="Группа 14"/>
              <p:cNvGrpSpPr/>
              <p:nvPr/>
            </p:nvGrpSpPr>
            <p:grpSpPr>
              <a:xfrm>
                <a:off x="8524521" y="3432171"/>
                <a:ext cx="1492250" cy="1471218"/>
                <a:chOff x="9107774" y="3413775"/>
                <a:chExt cx="1492250" cy="1471218"/>
              </a:xfrm>
            </p:grpSpPr>
            <p:sp>
              <p:nvSpPr>
                <p:cNvPr id="27" name="Овал 26"/>
                <p:cNvSpPr/>
                <p:nvPr/>
              </p:nvSpPr>
              <p:spPr>
                <a:xfrm>
                  <a:off x="9107774" y="3413775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7" name="Группа 6"/>
                <p:cNvGrpSpPr/>
                <p:nvPr/>
              </p:nvGrpSpPr>
              <p:grpSpPr>
                <a:xfrm>
                  <a:off x="9308922" y="3627486"/>
                  <a:ext cx="1089954" cy="1043796"/>
                  <a:chOff x="8446053" y="2562047"/>
                  <a:chExt cx="2622281" cy="2533290"/>
                </a:xfrm>
              </p:grpSpPr>
              <p:sp>
                <p:nvSpPr>
                  <p:cNvPr id="10" name="Овал 9"/>
                  <p:cNvSpPr/>
                  <p:nvPr/>
                </p:nvSpPr>
                <p:spPr>
                  <a:xfrm>
                    <a:off x="8446053" y="2562047"/>
                    <a:ext cx="2622281" cy="2533290"/>
                  </a:xfrm>
                  <a:prstGeom prst="ellipse">
                    <a:avLst/>
                  </a:prstGeom>
                  <a:solidFill>
                    <a:schemeClr val="accent1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8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0800000" flipH="1">
                    <a:off x="8887363" y="2969047"/>
                    <a:ext cx="1815859" cy="18158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58" name="Прямоугольник 57"/>
              <p:cNvSpPr/>
              <p:nvPr/>
            </p:nvSpPr>
            <p:spPr>
              <a:xfrm>
                <a:off x="0" y="2206137"/>
                <a:ext cx="3325781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90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9" name="Прямоугольник 58"/>
              <p:cNvSpPr/>
              <p:nvPr/>
            </p:nvSpPr>
            <p:spPr>
              <a:xfrm>
                <a:off x="0" y="5250393"/>
                <a:ext cx="3353973" cy="885377"/>
              </a:xfrm>
              <a:prstGeom prst="rect">
                <a:avLst/>
              </a:prstGeom>
              <a:gradFill flip="none" rotWithShape="1">
                <a:gsLst>
                  <a:gs pos="59000">
                    <a:schemeClr val="bg2">
                      <a:lumMod val="75000"/>
                    </a:schemeClr>
                  </a:gs>
                  <a:gs pos="86000">
                    <a:schemeClr val="accent2">
                      <a:lumMod val="20000"/>
                      <a:lumOff val="80000"/>
                      <a:alpha val="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8" name="Группа 27"/>
              <p:cNvGrpSpPr/>
              <p:nvPr/>
            </p:nvGrpSpPr>
            <p:grpSpPr>
              <a:xfrm>
                <a:off x="2948939" y="4897658"/>
                <a:ext cx="1492250" cy="1471218"/>
                <a:chOff x="1377516" y="4879262"/>
                <a:chExt cx="1492250" cy="1471218"/>
              </a:xfrm>
            </p:grpSpPr>
            <p:sp>
              <p:nvSpPr>
                <p:cNvPr id="25" name="Овал 24"/>
                <p:cNvSpPr/>
                <p:nvPr/>
              </p:nvSpPr>
              <p:spPr>
                <a:xfrm>
                  <a:off x="1377516" y="4879262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17" name="Группа 16"/>
                <p:cNvGrpSpPr/>
                <p:nvPr/>
              </p:nvGrpSpPr>
              <p:grpSpPr>
                <a:xfrm>
                  <a:off x="1578664" y="5092974"/>
                  <a:ext cx="1089954" cy="1043796"/>
                  <a:chOff x="8302990" y="198440"/>
                  <a:chExt cx="2622281" cy="2533290"/>
                </a:xfrm>
              </p:grpSpPr>
              <p:sp>
                <p:nvSpPr>
                  <p:cNvPr id="18" name="Овал 17"/>
                  <p:cNvSpPr/>
                  <p:nvPr/>
                </p:nvSpPr>
                <p:spPr>
                  <a:xfrm>
                    <a:off x="8302990" y="198440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9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793513" y="586883"/>
                    <a:ext cx="1756404" cy="1756404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grpSp>
            <p:nvGrpSpPr>
              <p:cNvPr id="24" name="Группа 23"/>
              <p:cNvGrpSpPr/>
              <p:nvPr/>
            </p:nvGrpSpPr>
            <p:grpSpPr>
              <a:xfrm>
                <a:off x="2948939" y="1985703"/>
                <a:ext cx="1492250" cy="1471218"/>
                <a:chOff x="1377516" y="1967307"/>
                <a:chExt cx="1492250" cy="1471218"/>
              </a:xfrm>
            </p:grpSpPr>
            <p:sp>
              <p:nvSpPr>
                <p:cNvPr id="14" name="Овал 13"/>
                <p:cNvSpPr/>
                <p:nvPr/>
              </p:nvSpPr>
              <p:spPr>
                <a:xfrm>
                  <a:off x="1377516" y="1967307"/>
                  <a:ext cx="1492250" cy="1471218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grpSp>
              <p:nvGrpSpPr>
                <p:cNvPr id="6" name="Группа 5"/>
                <p:cNvGrpSpPr/>
                <p:nvPr/>
              </p:nvGrpSpPr>
              <p:grpSpPr>
                <a:xfrm>
                  <a:off x="1578664" y="2181019"/>
                  <a:ext cx="1089954" cy="1043796"/>
                  <a:chOff x="4123426" y="3938759"/>
                  <a:chExt cx="2622281" cy="2533290"/>
                </a:xfrm>
              </p:grpSpPr>
              <p:sp>
                <p:nvSpPr>
                  <p:cNvPr id="5" name="Овал 4"/>
                  <p:cNvSpPr/>
                  <p:nvPr/>
                </p:nvSpPr>
                <p:spPr>
                  <a:xfrm>
                    <a:off x="4123426" y="3938759"/>
                    <a:ext cx="2622281" cy="2533290"/>
                  </a:xfrm>
                  <a:prstGeom prst="ellipse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3"/>
                  </a:lnRef>
                  <a:fillRef idx="2">
                    <a:schemeClr val="accent3"/>
                  </a:fillRef>
                  <a:effectRef idx="1">
                    <a:schemeClr val="accent3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ru-RU" dirty="0"/>
                  </a:p>
                </p:txBody>
              </p:sp>
              <p:pic>
                <p:nvPicPr>
                  <p:cNvPr id="11271" name="Picture 7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46121" y="4241321"/>
                    <a:ext cx="1892060" cy="189206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47" name="TextBox 46"/>
              <p:cNvSpPr txBox="1"/>
              <p:nvPr/>
            </p:nvSpPr>
            <p:spPr>
              <a:xfrm>
                <a:off x="1490071" y="2464159"/>
                <a:ext cx="97763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chemeClr val="bg1"/>
                    </a:solidFill>
                    <a:latin typeface="+mn-lt"/>
                  </a:rPr>
                  <a:t>Доходы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97072" y="5250393"/>
                <a:ext cx="23636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Источники 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финансирования</a:t>
                </a:r>
              </a:p>
              <a:p>
                <a:pPr algn="ctr"/>
                <a:r>
                  <a:rPr lang="ru-RU" sz="1600" b="1" u="sng" dirty="0">
                    <a:solidFill>
                      <a:schemeClr val="bg1"/>
                    </a:solidFill>
                    <a:latin typeface="+mn-lt"/>
                  </a:rPr>
                  <a:t>дефицита бюджета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7441491" y="3677539"/>
                <a:ext cx="1071209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Бюджет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10038290" y="3671322"/>
                <a:ext cx="1127155" cy="4037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b="1" u="sng" dirty="0">
                    <a:solidFill>
                      <a:srgbClr val="494545"/>
                    </a:solidFill>
                    <a:latin typeface="+mn-lt"/>
                  </a:rPr>
                  <a:t>Расходы</a:t>
                </a:r>
              </a:p>
            </p:txBody>
          </p:sp>
        </p:grpSp>
        <p:grpSp>
          <p:nvGrpSpPr>
            <p:cNvPr id="11282" name="Группа 11281"/>
            <p:cNvGrpSpPr/>
            <p:nvPr/>
          </p:nvGrpSpPr>
          <p:grpSpPr>
            <a:xfrm>
              <a:off x="4588718" y="2545718"/>
              <a:ext cx="1704591" cy="900994"/>
              <a:chOff x="4588718" y="2545718"/>
              <a:chExt cx="1704591" cy="900994"/>
            </a:xfrm>
          </p:grpSpPr>
          <p:sp>
            <p:nvSpPr>
              <p:cNvPr id="11281" name="Стрелка углом вверх 11280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2" name="Стрелка углом вверх 81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3" name="Стрелка углом вверх 82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grpSp>
          <p:nvGrpSpPr>
            <p:cNvPr id="85" name="Группа 84"/>
            <p:cNvGrpSpPr/>
            <p:nvPr/>
          </p:nvGrpSpPr>
          <p:grpSpPr>
            <a:xfrm flipV="1">
              <a:off x="4588717" y="4882810"/>
              <a:ext cx="1704591" cy="900994"/>
              <a:chOff x="4588718" y="2545718"/>
              <a:chExt cx="1704591" cy="900994"/>
            </a:xfrm>
          </p:grpSpPr>
          <p:sp>
            <p:nvSpPr>
              <p:cNvPr id="86" name="Стрелка углом вверх 85"/>
              <p:cNvSpPr/>
              <p:nvPr/>
            </p:nvSpPr>
            <p:spPr>
              <a:xfrm rot="695374">
                <a:off x="6119481" y="3279992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7" name="Стрелка углом вверх 86"/>
              <p:cNvSpPr/>
              <p:nvPr/>
            </p:nvSpPr>
            <p:spPr>
              <a:xfrm rot="18762660">
                <a:off x="4583379" y="2551057"/>
                <a:ext cx="159282" cy="148603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8" name="Стрелка углом вверх 87"/>
              <p:cNvSpPr/>
              <p:nvPr/>
            </p:nvSpPr>
            <p:spPr>
              <a:xfrm rot="20160275">
                <a:off x="5431631" y="2742015"/>
                <a:ext cx="173828" cy="166720"/>
              </a:xfrm>
              <a:prstGeom prst="bentUpArrow">
                <a:avLst>
                  <a:gd name="adj1" fmla="val 25000"/>
                  <a:gd name="adj2" fmla="val 15716"/>
                  <a:gd name="adj3" fmla="val 0"/>
                </a:avLst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</p:grpSp>
        <p:sp>
          <p:nvSpPr>
            <p:cNvPr id="89" name="Стрелка углом вверх 88"/>
            <p:cNvSpPr/>
            <p:nvPr/>
          </p:nvSpPr>
          <p:spPr>
            <a:xfrm rot="18863960">
              <a:off x="7474744" y="4082571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8" name="Стрелка углом вверх 127"/>
            <p:cNvSpPr/>
            <p:nvPr/>
          </p:nvSpPr>
          <p:spPr>
            <a:xfrm rot="18863960">
              <a:off x="8189119" y="4084419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9" name="Стрелка углом вверх 128"/>
            <p:cNvSpPr/>
            <p:nvPr/>
          </p:nvSpPr>
          <p:spPr>
            <a:xfrm rot="18863960">
              <a:off x="10116655" y="4082966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30" name="Стрелка углом вверх 129"/>
            <p:cNvSpPr/>
            <p:nvPr/>
          </p:nvSpPr>
          <p:spPr>
            <a:xfrm rot="18863960">
              <a:off x="10852462" y="4084420"/>
              <a:ext cx="173828" cy="166720"/>
            </a:xfrm>
            <a:prstGeom prst="bentUpArrow">
              <a:avLst>
                <a:gd name="adj1" fmla="val 25000"/>
                <a:gd name="adj2" fmla="val 15716"/>
                <a:gd name="adj3" fmla="val 0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57178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0"/>
            <a:ext cx="11839576" cy="393382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739416"/>
              </p:ext>
            </p:extLst>
          </p:nvPr>
        </p:nvGraphicFramePr>
        <p:xfrm>
          <a:off x="364357" y="2942141"/>
          <a:ext cx="11463285" cy="3612142"/>
        </p:xfrm>
        <a:graphic>
          <a:graphicData uri="http://schemas.openxmlformats.org/drawingml/2006/table">
            <a:tbl>
              <a:tblPr/>
              <a:tblGrid>
                <a:gridCol w="56078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53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20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201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5201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52018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5201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5790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082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532,9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510,4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467,5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428,5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440,0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082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338,5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309,2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319,9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316,4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316,4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082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194,4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201,2</a:t>
                      </a: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147,6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112,1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123,6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463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7004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площади проведенных санитарно-оздоровительных мероприятий к площади погибших и поврежденных лесов на землях лесного фонда и землях населенных пунктов городского округа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11,4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11,6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11,7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11,8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11,9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082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Площадь созданных лесных насаждений на землях иных категорий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450,4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305,9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4543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площади лесовосстановления и лесоразведения к площади вырубленных и погибших лесных насаждений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%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57,5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66,6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73,4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81,0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100,0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0824">
                <a:tc>
                  <a:txBody>
                    <a:bodyPr/>
                    <a:lstStyle/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Проведено уходов за лесными насаждениями в отчетном периоде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га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5086,2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3313,9</a:t>
                      </a:r>
                    </a:p>
                  </a:txBody>
                  <a:tcPr marL="36000" marR="3600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3000,0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2700,0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2500,0</a:t>
                      </a:r>
                    </a:p>
                  </a:txBody>
                  <a:tcPr marL="91438" marR="91438" marT="45698" marB="45698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4224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«Развитие лесного хозяйства в Липецкой области»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11" y="1167999"/>
            <a:ext cx="43043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сохранности и повышение продуктивности лесов на землях лесного фонда и землях населенных пунктов городского округа.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Увеличение площади лесов на землях иных категорий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3" y="1020462"/>
            <a:ext cx="2376807" cy="174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419817" y="1020462"/>
            <a:ext cx="4460239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Сохранение и повышение ресурсно-экологического потенциала лесов  в Липецкой области</a:t>
            </a:r>
          </a:p>
          <a:p>
            <a:pPr algn="ctr">
              <a:defRPr/>
            </a:pPr>
            <a:endParaRPr lang="ru-RU" sz="10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2022 год </a:t>
            </a:r>
            <a:r>
              <a:rPr lang="ru-RU" sz="1400" b="1" u="sng">
                <a:solidFill>
                  <a:srgbClr val="534F4F"/>
                </a:solidFill>
                <a:latin typeface="+mn-lt"/>
              </a:rPr>
              <a:t>– 0,5 </a:t>
            </a: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4588944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2" y="2970609"/>
            <a:ext cx="11839576" cy="383976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54001" y="3076932"/>
          <a:ext cx="11483998" cy="3200400"/>
        </p:xfrm>
        <a:graphic>
          <a:graphicData uri="http://schemas.openxmlformats.org/drawingml/2006/table">
            <a:tbl>
              <a:tblPr/>
              <a:tblGrid>
                <a:gridCol w="61523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232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816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8530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8530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8530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8530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554,1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437,6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427,9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315,6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428,4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7,3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5,0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2,2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2,8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2,8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357,1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362,9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335,0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295,9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394,7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189,7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69,7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90,7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16,9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30,9</a:t>
                      </a:r>
                    </a:p>
                  </a:txBody>
                  <a:tcPr marL="9525" marR="9525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Доля населения области, охваченного системой обращения с отходами, к общей численности населения области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90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Прирост водных ресурсов в результате проведения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водоохранных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мероприятий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тыс.м3.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120,5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33,7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95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Численность наиболее ценной в </a:t>
                      </a:r>
                      <a:r>
                        <a:rPr kumimoji="0" 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охотхозяйственном</a:t>
                      </a: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отношении группы диких копытных животных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особи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5399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5453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5507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5563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+mn-lt"/>
                          <a:cs typeface="Times New Roman" pitchFamily="18" charset="0"/>
                        </a:rPr>
                        <a:t>5618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Отношение фактической численности особо ценных в хозяйственном отношении видов охотничьих ресурсов к расчетной численности в 2013 году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% 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80,6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81,5</a:t>
                      </a:r>
                    </a:p>
                  </a:txBody>
                  <a:tcPr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82,3</a:t>
                      </a:r>
                    </a:p>
                  </a:txBody>
                  <a:tcPr marL="7620" marR="762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53319"/>
            <a:ext cx="12192000" cy="106054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«Охрана окружающей среды,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воспроизводство и рациональное использование</a:t>
            </a:r>
          </a:p>
          <a:p>
            <a:pPr algn="ctr">
              <a:lnSpc>
                <a:spcPct val="80000"/>
              </a:lnSpc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природных ресурсов Липецкой области»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946267"/>
            <a:ext cx="71501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Охрана и улучшение состояния окружающей среды в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Создание системы обращения с отходами на территории Липецкой области.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защищенности населения и объектов экономики от наводнений и иного негативного воздействия вод, восстановление водных объектов до состояния, обеспечивающего экологически благоприятные условия жизни населения.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Воспроизводство минерально-сырьевой базы Липецкой области, рациональное использование и охрана недр.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сохранения и рационального использования объектов животного мира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985" y="1210288"/>
            <a:ext cx="1564838" cy="156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824823" y="746409"/>
            <a:ext cx="32726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Улучшение состояния окружающей природной среды, воспроизводства и рационального использования природных ресурсов,  создание системы обращения с отходами производства и потребления</a:t>
            </a:r>
          </a:p>
          <a:p>
            <a:pPr algn="ctr">
              <a:defRPr/>
            </a:pPr>
            <a:endParaRPr lang="ru-RU" sz="1000" b="1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2022 год 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0,5%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998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729321" y="1638234"/>
            <a:ext cx="49007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600" b="1" dirty="0">
                <a:solidFill>
                  <a:srgbClr val="534F4F"/>
                </a:solidFill>
                <a:latin typeface="+mn-lt"/>
              </a:rPr>
              <a:t>Обеспечение населения Липецкой области комфортным и доступным жильем и  услугами ЖКХ</a:t>
            </a:r>
          </a:p>
          <a:p>
            <a:pPr algn="ctr">
              <a:defRPr/>
            </a:pPr>
            <a:endParaRPr lang="ru-RU" sz="16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6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2022 год – 6,5%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50342" y="3512456"/>
            <a:ext cx="8112607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Создание условий для обеспечения населения Липецкой области  качественным жильем, отвечающим стандартам ценовой доступности,  энергоэффективности и экологичности.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Повышение качества условий проживания населения Липецкой области за счет обеспечения населенных пунктов области социальной инфраструктурой.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600" dirty="0">
                <a:solidFill>
                  <a:srgbClr val="534F4F"/>
                </a:solidFill>
                <a:latin typeface="+mn-lt"/>
              </a:rPr>
              <a:t> Повышение качества условий проживания населения Липецкой области за счет обеспечения населенных пунктов области коммунальной инфраструктурой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0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населения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Липецкой области качественным жильем,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социальной инфраструктурой и услугами ЖКХ»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899" y="3512456"/>
            <a:ext cx="307657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28"/>
          <a:stretch/>
        </p:blipFill>
        <p:spPr bwMode="auto">
          <a:xfrm>
            <a:off x="1514703" y="1494902"/>
            <a:ext cx="2791942" cy="173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62</a:t>
            </a:r>
          </a:p>
        </p:txBody>
      </p:sp>
    </p:spTree>
    <p:extLst>
      <p:ext uri="{BB962C8B-B14F-4D97-AF65-F5344CB8AC3E}">
        <p14:creationId xmlns:p14="http://schemas.microsoft.com/office/powerpoint/2010/main" val="4311967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1480328"/>
            <a:ext cx="11839576" cy="490142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0"/>
            <a:ext cx="121920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«Обеспечение населения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Липецкой области качественным жильем,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социальной инфраструктурой и услугами ЖКХ»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60629" y="1683493"/>
          <a:ext cx="11459894" cy="4495090"/>
        </p:xfrm>
        <a:graphic>
          <a:graphicData uri="http://schemas.openxmlformats.org/drawingml/2006/table">
            <a:tbl>
              <a:tblPr/>
              <a:tblGrid>
                <a:gridCol w="56538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4675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5186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518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5186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5186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5186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62097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16 271,2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20 045,7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20 535,6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21 456,5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21 807,1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89,6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117,8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50,0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63,9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35,0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2 838,3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4 255,5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5 440,2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5 245,4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2 134,4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896,3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604,6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156,0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383,4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3 537,3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45767">
                <a:tc>
                  <a:txBody>
                    <a:bodyPr/>
                    <a:lstStyle/>
                    <a:p>
                      <a:pPr marL="361950" indent="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 средства бюджетов  государственных внебюджетных        фондов, средства государственных корпораций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1 496,2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2 503,2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1 968,8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2 398,7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2 431,3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8239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10 950,8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12 564,6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12 920,6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13 365,1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13 669,1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984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Годовой объем ввода в эксплуатацию жилья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1203,3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1222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1450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1498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Годовой объем ввода в эксплуатацию стандартного  жилья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1020,0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1038,7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1045,5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1232,5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1273,3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Площадь капитально отремонтированных домов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a:t>453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5457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Площадь построенного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(приобретенного)</a:t>
                      </a:r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</a:rPr>
                        <a:t> жилья для переселения граждан из аварийного жилищного фонда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тыс. кв. 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12,7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30,5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41,7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55,4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90,5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778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Строительство и реконструкция водопроводных сетей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км.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51,8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63</a:t>
            </a:r>
          </a:p>
        </p:txBody>
      </p:sp>
    </p:spTree>
    <p:extLst>
      <p:ext uri="{BB962C8B-B14F-4D97-AF65-F5344CB8AC3E}">
        <p14:creationId xmlns:p14="http://schemas.microsoft.com/office/powerpoint/2010/main" val="29076072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1"/>
            <a:ext cx="11839576" cy="3905250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479813"/>
              </p:ext>
            </p:extLst>
          </p:nvPr>
        </p:nvGraphicFramePr>
        <p:xfrm>
          <a:off x="364355" y="2999836"/>
          <a:ext cx="11456169" cy="3468181"/>
        </p:xfrm>
        <a:graphic>
          <a:graphicData uri="http://schemas.openxmlformats.org/drawingml/2006/table">
            <a:tbl>
              <a:tblPr/>
              <a:tblGrid>
                <a:gridCol w="58906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3322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33221">
                  <a:extLst>
                    <a:ext uri="{9D8B030D-6E8A-4147-A177-3AD203B41FA5}">
                      <a16:colId xmlns="" xmlns:a16="http://schemas.microsoft.com/office/drawing/2014/main" val="276683084"/>
                    </a:ext>
                  </a:extLst>
                </a:gridCol>
                <a:gridCol w="95794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749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5636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982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28096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954,2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1037,7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902,1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643,5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676,6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34,9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27,2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17,4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17,4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17,4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246,3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532,6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475,4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323,1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effectLst/>
                          <a:latin typeface="+mn-lt"/>
                        </a:rPr>
                        <a:t>323,1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544,5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473,9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404,6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298,3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331,4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9054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128,5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4,0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4,7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4,7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70602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277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Увеличение среднего индекса качества городской среды относительно уровня 2018 года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27750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Доля граждан, принявших участие в решении вопросов развития городской среды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8713">
                <a:tc>
                  <a:txBody>
                    <a:bodyPr/>
                    <a:lstStyle/>
                    <a:p>
                      <a:pPr algn="l"/>
                      <a:r>
                        <a:rPr lang="ru-RU" sz="1400" baseline="0" dirty="0">
                          <a:solidFill>
                            <a:srgbClr val="534F4F"/>
                          </a:solidFill>
                          <a:latin typeface="+mn-lt"/>
                        </a:rPr>
                        <a:t>Количество благоустроенных территорий общего пользования</a:t>
                      </a:r>
                    </a:p>
                  </a:txBody>
                  <a:tcPr marL="72000" marR="72000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ед.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117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121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128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128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128</a:t>
                      </a: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50843" y="-8436"/>
            <a:ext cx="116411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«Формирование современной</a:t>
            </a: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городской среды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05073" y="840728"/>
            <a:ext cx="7181853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474343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474343"/>
                </a:solidFill>
                <a:latin typeface="+mn-lt"/>
              </a:rPr>
              <a:t>Повышение качества и комфорта городской среды на территории Липецкой области.</a:t>
            </a:r>
          </a:p>
          <a:p>
            <a:pPr algn="ctr">
              <a:defRPr/>
            </a:pPr>
            <a:endParaRPr lang="ru-RU" sz="1000" b="1" dirty="0">
              <a:solidFill>
                <a:srgbClr val="474343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Доля в общем объеме расходов на 2022 год – </a:t>
            </a:r>
            <a:r>
              <a:rPr lang="ru-RU" sz="1400" b="1" u="sng" dirty="0">
                <a:latin typeface="+mn-lt"/>
              </a:rPr>
              <a:t>1,3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733672" y="1981596"/>
            <a:ext cx="672465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474343"/>
                </a:solidFill>
                <a:latin typeface="+mn-lt"/>
              </a:rPr>
              <a:t>Задача программы</a:t>
            </a:r>
            <a:endParaRPr lang="ru-RU" dirty="0">
              <a:solidFill>
                <a:srgbClr val="474343"/>
              </a:solidFill>
              <a:latin typeface="+mn-lt"/>
            </a:endParaRPr>
          </a:p>
          <a:p>
            <a:pPr marL="285750" indent="-285750" algn="ctr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474343"/>
                </a:solidFill>
                <a:latin typeface="+mn-lt"/>
              </a:rPr>
              <a:t>Обеспечение проведения мероприятий по благоустройству территорий муниципальных образований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74" y="944891"/>
            <a:ext cx="1737142" cy="173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526" y="762745"/>
            <a:ext cx="1919287" cy="191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64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503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4319" y="2903520"/>
            <a:ext cx="11741467" cy="3853896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80768" y="0"/>
            <a:ext cx="117112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«Комплексное развитие</a:t>
            </a:r>
          </a:p>
          <a:p>
            <a:pPr lvl="0" algn="ctr" fontAlgn="auto">
              <a:spcAft>
                <a:spcPts val="0"/>
              </a:spcAft>
              <a:defRPr/>
            </a:pPr>
            <a:r>
              <a:rPr lang="ru-RU" sz="2600" b="1" dirty="0">
                <a:solidFill>
                  <a:srgbClr val="494545"/>
                </a:solidFill>
                <a:latin typeface="+mn-lt"/>
              </a:rPr>
              <a:t>сельских территорий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6212" y="887622"/>
            <a:ext cx="4294188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endParaRPr lang="ru-RU" sz="1000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Повышение уровня и качества жизни сельского населения на основе развития социальной инфраструктуры и инженерного обустройства населенных пунктов, расположенных в сельской местности</a:t>
            </a:r>
          </a:p>
          <a:p>
            <a:pPr algn="ctr">
              <a:defRPr/>
            </a:pPr>
            <a:endParaRPr lang="ru-RU" sz="8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2022 год – </a:t>
            </a:r>
            <a:r>
              <a:rPr lang="ru-RU" sz="1400" b="1" u="sng" dirty="0" smtClean="0">
                <a:solidFill>
                  <a:srgbClr val="534F4F"/>
                </a:solidFill>
                <a:latin typeface="+mn-lt"/>
              </a:rPr>
              <a:t>0,9% </a:t>
            </a:r>
            <a:endParaRPr lang="ru-RU" sz="1400" b="1" u="sng" dirty="0">
              <a:solidFill>
                <a:srgbClr val="534F4F"/>
              </a:solidFill>
              <a:latin typeface="+mn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41016" y="980589"/>
            <a:ext cx="58747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</a:p>
          <a:p>
            <a:pPr algn="ctr">
              <a:defRPr/>
            </a:pP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Удовлетворение потребностей населения, проживающего на сельских территориях, в благоустроенном жилье.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Повышение уровня комплексного обустройства населенных пунктов, расположенных на сельских территориях, объектами социальной, инженерной и транспортной инфраструктуры.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Повышение уровня занятости сельского населения.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/>
          </p:nvPr>
        </p:nvGraphicFramePr>
        <p:xfrm>
          <a:off x="409316" y="2996136"/>
          <a:ext cx="11470740" cy="3621821"/>
        </p:xfrm>
        <a:graphic>
          <a:graphicData uri="http://schemas.openxmlformats.org/drawingml/2006/table">
            <a:tbl>
              <a:tblPr/>
              <a:tblGrid>
                <a:gridCol w="58817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467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1686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168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686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1686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168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533448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845,6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851,3</a:t>
                      </a: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744,9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294,7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365,7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b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местного бюджета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21,1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37,2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65,5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0,3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232,2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59,6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97,7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30,2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25,7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489,3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683,1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557,8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251,9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319,3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103,0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71,4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23,9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12,5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20,4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l"/>
                      <a:r>
                        <a:rPr lang="ru-RU" sz="1400" b="0" i="0" u="none" strike="noStrike" baseline="0" dirty="0">
                          <a:solidFill>
                            <a:srgbClr val="534F4F"/>
                          </a:solidFill>
                          <a:latin typeface="+mn-lt"/>
                          <a:cs typeface="Arial Cyr" pitchFamily="34" charset="0"/>
                        </a:rPr>
                        <a:t>Доля общей площади благоустроенных жилых помещений в сельских населенных пунктах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72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74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75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Уровень занятости сельского населения трудоспособного возраста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77,7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78,3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78,6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 Cyr" charset="0"/>
                        </a:rPr>
                        <a:t>Уровень газификации домов (квартир) сетевым газом на сельских территориях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79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lvl="0" indent="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Arial" charset="0"/>
                        </a:rPr>
                        <a:t>81</a:t>
                      </a:r>
                    </a:p>
                  </a:txBody>
                  <a:tcPr marT="45743" marB="45743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63" y="1060283"/>
            <a:ext cx="1843236" cy="184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65</a:t>
            </a:r>
          </a:p>
        </p:txBody>
      </p:sp>
    </p:spTree>
    <p:extLst>
      <p:ext uri="{BB962C8B-B14F-4D97-AF65-F5344CB8AC3E}">
        <p14:creationId xmlns:p14="http://schemas.microsoft.com/office/powerpoint/2010/main" val="11497058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781300"/>
            <a:ext cx="11839576" cy="399097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3189322"/>
              </p:ext>
            </p:extLst>
          </p:nvPr>
        </p:nvGraphicFramePr>
        <p:xfrm>
          <a:off x="371999" y="2952937"/>
          <a:ext cx="11448000" cy="3647701"/>
        </p:xfrm>
        <a:graphic>
          <a:graphicData uri="http://schemas.openxmlformats.org/drawingml/2006/table">
            <a:tbl>
              <a:tblPr/>
              <a:tblGrid>
                <a:gridCol w="5580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8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7200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97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720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20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7200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5702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284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3 410,7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2 902,8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2 817,2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2 797,1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2 834,4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2845">
                <a:tc>
                  <a:txBody>
                    <a:bodyPr/>
                    <a:lstStyle/>
                    <a:p>
                      <a:pPr marL="0" marR="0" indent="36195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местного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47,4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14,7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9,5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8,9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8,9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3284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408,8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302,3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221,9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202,4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238,7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32845">
                <a:tc>
                  <a:txBody>
                    <a:bodyPr/>
                    <a:lstStyle/>
                    <a:p>
                      <a:pPr marL="0" indent="361950" algn="l" rtl="0" fontAlgn="t">
                        <a:lnSpc>
                          <a:spcPct val="100000"/>
                        </a:lnSpc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внебюджетных источников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млн. руб.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2 954,5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2 585,8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2 585,8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2 585,8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2 586,8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418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72000" marR="72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400" b="0" i="0" u="none" strike="noStrike" dirty="0">
                        <a:solidFill>
                          <a:srgbClr val="534F4F"/>
                        </a:solidFill>
                        <a:effectLst/>
                        <a:latin typeface="+mn-lt"/>
                      </a:endParaRPr>
                    </a:p>
                  </a:txBody>
                  <a:tcPr marL="36000" marR="36000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483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Удельный расход тепловой энергии в многоквартирных домах (в расчете на 1 кв. м общей площади)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Гкал/кв.м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0,159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0,159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0,158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967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энергетических ресурсов, производимых с использованием возобновляемых источников энергии и (или) вторичных энергетических ресурсов, в общем объеме энергетических ресурсов, производимых на территории субъекта Российской Федерации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13,81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14,1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534F4F"/>
                          </a:solidFill>
                          <a:latin typeface="+mn-lt"/>
                        </a:rPr>
                        <a:t>14,12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14,14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14,16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483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Снижение потребления энергетических ресурсов в жилищно-коммунальном комплексе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Т </a:t>
                      </a:r>
                      <a:r>
                        <a:rPr lang="ru-RU" sz="1400" b="0" i="0" u="none" strike="noStrike" dirty="0" err="1">
                          <a:solidFill>
                            <a:srgbClr val="534F4F"/>
                          </a:solidFill>
                          <a:latin typeface="+mn-lt"/>
                        </a:rPr>
                        <a:t>у.т</a:t>
                      </a: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.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6800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5700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3283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16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Доля потерь воды при ее передаче в общем объеме переданной воды</a:t>
                      </a:r>
                    </a:p>
                  </a:txBody>
                  <a:tcPr marL="72000" marR="7200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%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19,8</a:t>
                      </a:r>
                    </a:p>
                  </a:txBody>
                  <a:tcPr marL="9541" marR="9541" marT="7156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" y="-5537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Государственная программа «</a:t>
            </a:r>
            <a:r>
              <a:rPr lang="ru-RU" sz="2600" b="1" dirty="0" err="1">
                <a:solidFill>
                  <a:srgbClr val="494545"/>
                </a:solidFill>
                <a:latin typeface="+mn-lt"/>
              </a:rPr>
              <a:t>Энергоэффективность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  <a:p>
            <a:pPr algn="ctr"/>
            <a:r>
              <a:rPr lang="ru-RU" sz="2600" b="1" dirty="0">
                <a:solidFill>
                  <a:srgbClr val="494545"/>
                </a:solidFill>
                <a:latin typeface="+mn-lt"/>
              </a:rPr>
              <a:t>и развитие энергетики в Липецкой области»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43896" y="881937"/>
            <a:ext cx="4836160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Надежное обеспечение области топливно-энергетическими ресурсами, внедрение </a:t>
            </a:r>
            <a:r>
              <a:rPr lang="ru-RU" sz="1400" b="1" dirty="0" err="1">
                <a:solidFill>
                  <a:srgbClr val="534F4F"/>
                </a:solidFill>
                <a:latin typeface="+mn-lt"/>
              </a:rPr>
              <a:t>энерго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- и ресурсосберегающих технологий, повышение энергетической эффективности.</a:t>
            </a:r>
          </a:p>
          <a:p>
            <a:pPr algn="ctr">
              <a:defRPr/>
            </a:pPr>
            <a:endParaRPr lang="ru-RU" sz="1400" b="1" dirty="0">
              <a:solidFill>
                <a:srgbClr val="534F4F"/>
              </a:solidFill>
              <a:latin typeface="+mn-lt"/>
            </a:endParaRPr>
          </a:p>
          <a:p>
            <a:pPr algn="ctr"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2022 год – </a:t>
            </a:r>
            <a:r>
              <a:rPr lang="ru-RU" sz="1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0,3%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76209" y="1100408"/>
            <a:ext cx="468027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Развитие энергосбережения и повышение энергетической эффективности.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возрастающих потребностей экономики и населения области в энергоресурсах.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Развитие использования возобновляемых (альтернативных) источников энергии.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160" y="1100407"/>
            <a:ext cx="1536957" cy="153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66</a:t>
            </a:r>
          </a:p>
        </p:txBody>
      </p:sp>
    </p:spTree>
    <p:extLst>
      <p:ext uri="{BB962C8B-B14F-4D97-AF65-F5344CB8AC3E}">
        <p14:creationId xmlns:p14="http://schemas.microsoft.com/office/powerpoint/2010/main" val="41383866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8840" y="968530"/>
            <a:ext cx="7894320" cy="30285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Цель программы</a:t>
            </a:r>
            <a:endParaRPr lang="ru-RU" b="1" dirty="0">
              <a:solidFill>
                <a:srgbClr val="534F4F"/>
              </a:solidFill>
              <a:latin typeface="+mn-lt"/>
            </a:endParaRPr>
          </a:p>
          <a:p>
            <a:pPr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</a:rPr>
              <a:t> Обеспечение долгосрочной сбалансированности и устойчивости бюджетной системы, повышение качества управления государственными финансами Липецкой области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1400" b="1" u="sng" dirty="0">
                <a:solidFill>
                  <a:srgbClr val="534F4F"/>
                </a:solidFill>
                <a:latin typeface="+mn-lt"/>
              </a:rPr>
              <a:t>Доля в общем объеме расходов на 2022 год 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– </a:t>
            </a:r>
            <a:r>
              <a:rPr lang="ru-RU" sz="1400" b="1" u="sng" dirty="0" smtClean="0">
                <a:solidFill>
                  <a:srgbClr val="474343"/>
                </a:solidFill>
                <a:latin typeface="+mn-lt"/>
              </a:rPr>
              <a:t>5,1 </a:t>
            </a:r>
            <a:r>
              <a:rPr lang="ru-RU" sz="1400" b="1" u="sng" dirty="0">
                <a:solidFill>
                  <a:srgbClr val="474343"/>
                </a:solidFill>
                <a:latin typeface="+mn-lt"/>
              </a:rPr>
              <a:t>%</a:t>
            </a: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endParaRPr lang="ru-RU" sz="800" b="1" u="sng" dirty="0">
              <a:solidFill>
                <a:srgbClr val="534F4F"/>
              </a:solidFill>
              <a:latin typeface="+mn-lt"/>
            </a:endParaRPr>
          </a:p>
          <a:p>
            <a:pPr lvl="0" indent="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534F4F"/>
                </a:solidFill>
                <a:latin typeface="+mn-lt"/>
              </a:rPr>
              <a:t>Задачи программы</a:t>
            </a:r>
            <a:endParaRPr lang="ru-RU" dirty="0">
              <a:solidFill>
                <a:srgbClr val="534F4F"/>
              </a:solidFill>
              <a:latin typeface="+mn-lt"/>
            </a:endParaRP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Создание условий для повышения эффективности использования средств областного бюджета.</a:t>
            </a:r>
          </a:p>
          <a:p>
            <a:pPr marL="285750" lvl="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Эффективное управление государственным долгом Липецкой области.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равных условий для устойчивого исполнения расходных обязательств муниципальных образований Липецкой области и повышения качества управления муниципальными финансами.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38151" y="0"/>
            <a:ext cx="117538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Государственная программа «Управление государственными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финансами и государственным долгом Липецкой области»</a:t>
            </a:r>
            <a:endParaRPr lang="ru-RU" sz="24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213" y="3924300"/>
            <a:ext cx="11839574" cy="2856061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529414"/>
              </p:ext>
            </p:extLst>
          </p:nvPr>
        </p:nvGraphicFramePr>
        <p:xfrm>
          <a:off x="352426" y="4085408"/>
          <a:ext cx="11487148" cy="2533845"/>
        </p:xfrm>
        <a:graphic>
          <a:graphicData uri="http://schemas.openxmlformats.org/drawingml/2006/table">
            <a:tbl>
              <a:tblPr/>
              <a:tblGrid>
                <a:gridCol w="55135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9560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9560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56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9560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9560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9560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8429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Показатели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Единица измерения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2020 год</a:t>
                      </a:r>
                    </a:p>
                  </a:txBody>
                  <a:tcPr marL="36000" marR="36000" marT="8253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2023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2024 год</a:t>
                      </a: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2373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Финансирование, всего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534F4F"/>
                        </a:solidFill>
                        <a:effectLst/>
                        <a:latin typeface="+mn-lt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b="1" dirty="0">
                        <a:solidFill>
                          <a:srgbClr val="534F4F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474343"/>
                          </a:solidFill>
                          <a:effectLst/>
                        </a:rPr>
                        <a:t>4 379,0</a:t>
                      </a:r>
                      <a:endParaRPr lang="ru-RU" sz="1100" b="1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474343"/>
                          </a:solidFill>
                          <a:effectLst/>
                        </a:rPr>
                        <a:t>5 842,8</a:t>
                      </a:r>
                      <a:endParaRPr lang="ru-RU" sz="1100" b="1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474343"/>
                          </a:solidFill>
                          <a:effectLst/>
                        </a:rPr>
                        <a:t>4 364,7</a:t>
                      </a:r>
                      <a:endParaRPr lang="ru-RU" sz="1100" b="1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solidFill>
                            <a:srgbClr val="474343"/>
                          </a:solidFill>
                          <a:effectLst/>
                        </a:rPr>
                        <a:t>2</a:t>
                      </a:r>
                      <a:r>
                        <a:rPr lang="ru-RU" sz="1400" b="1" baseline="0" dirty="0">
                          <a:solidFill>
                            <a:srgbClr val="474343"/>
                          </a:solidFill>
                          <a:effectLst/>
                        </a:rPr>
                        <a:t> 027,3</a:t>
                      </a:r>
                      <a:endParaRPr lang="ru-RU" sz="1100" b="1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1 815,9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6553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областного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4 379,0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5 842,8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4 364,7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2 027,3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1 815,9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3187">
                <a:tc>
                  <a:txBody>
                    <a:bodyPr/>
                    <a:lstStyle/>
                    <a:p>
                      <a:pPr marL="0" indent="361950" algn="l" rtl="0" fontAlgn="t"/>
                      <a:r>
                        <a:rPr lang="ru-RU" sz="1400" b="0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за счет средств  федерального бюджета </a:t>
                      </a:r>
                    </a:p>
                  </a:txBody>
                  <a:tcPr marL="36000" marR="36000" marT="5987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млн. руб.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-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8687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ea typeface="Calibri" pitchFamily="34" charset="0"/>
                          <a:cs typeface="Times New Roman" pitchFamily="18" charset="0"/>
                        </a:rPr>
                        <a:t>Показатели цели (задачи):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rgbClr val="534F4F"/>
                          </a:solidFill>
                          <a:effectLst/>
                        </a:rPr>
                        <a:t> </a:t>
                      </a:r>
                      <a:endParaRPr lang="ru-RU" sz="110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 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28748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34F4F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Отношение объема государственного долга к общему объему доходов областного бюджета без учета объема безвозмездных поступлений в отчетном финансовом году</a:t>
                      </a:r>
                    </a:p>
                  </a:txBody>
                  <a:tcPr marL="36000" marR="36000" marT="825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534F4F"/>
                          </a:solidFill>
                          <a:effectLst/>
                        </a:rPr>
                        <a:t>%</a:t>
                      </a:r>
                      <a:endParaRPr lang="ru-RU" sz="1100" dirty="0">
                        <a:solidFill>
                          <a:srgbClr val="534F4F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37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35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33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rgbClr val="474343"/>
                          </a:solidFill>
                          <a:effectLst/>
                        </a:rPr>
                        <a:t>32</a:t>
                      </a:r>
                      <a:endParaRPr lang="ru-RU" sz="1100" dirty="0">
                        <a:solidFill>
                          <a:srgbClr val="474343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68580" marR="6858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59" y="1478859"/>
            <a:ext cx="2007861" cy="2007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159" y="1519319"/>
            <a:ext cx="1926941" cy="1926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67</a:t>
            </a:r>
          </a:p>
        </p:txBody>
      </p:sp>
    </p:spTree>
    <p:extLst>
      <p:ext uri="{BB962C8B-B14F-4D97-AF65-F5344CB8AC3E}">
        <p14:creationId xmlns:p14="http://schemas.microsoft.com/office/powerpoint/2010/main" val="88821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675" y="888829"/>
            <a:ext cx="12035572" cy="588344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921999"/>
              </p:ext>
            </p:extLst>
          </p:nvPr>
        </p:nvGraphicFramePr>
        <p:xfrm>
          <a:off x="207537" y="1059780"/>
          <a:ext cx="11753849" cy="5544219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035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19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19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3579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6169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59361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6397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278997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30886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Наименование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ВСЕГО </a:t>
                      </a:r>
                    </a:p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на 2022</a:t>
                      </a:r>
                      <a:r>
                        <a:rPr lang="ru-RU" sz="1600" b="1" u="none" strike="noStrike" baseline="0" dirty="0">
                          <a:solidFill>
                            <a:srgbClr val="474343"/>
                          </a:solidFill>
                          <a:latin typeface="+mn-lt"/>
                        </a:rPr>
                        <a:t> год</a:t>
                      </a:r>
                      <a:endParaRPr lang="ru-RU" sz="16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в  том  числе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2023 год</a:t>
                      </a: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2024 год</a:t>
                      </a: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01570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6350" marR="6350" marT="635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федеральный бюджет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областной бюджет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местный бюджет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государственные внебюджетные фонды</a:t>
                      </a: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</a:p>
                    <a:p>
                      <a:pPr algn="ctr" fontAlgn="ctr"/>
                      <a:endParaRPr lang="ru-RU" sz="14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1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ВСЕГО</a:t>
                      </a:r>
                      <a:endParaRPr lang="ru-RU" sz="1800" b="1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635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474343"/>
                          </a:solidFill>
                          <a:effectLst/>
                          <a:latin typeface="Calibri"/>
                        </a:rPr>
                        <a:t>18 917,04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474343"/>
                          </a:solidFill>
                          <a:effectLst/>
                          <a:latin typeface="Calibri"/>
                        </a:rPr>
                        <a:t>8 693,24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474343"/>
                          </a:solidFill>
                          <a:effectLst/>
                          <a:latin typeface="Calibri"/>
                        </a:rPr>
                        <a:t>7 568,96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474343"/>
                          </a:solidFill>
                          <a:effectLst/>
                          <a:latin typeface="Calibri"/>
                        </a:rPr>
                        <a:t>513,21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474343"/>
                          </a:solidFill>
                          <a:effectLst/>
                          <a:latin typeface="Calibri"/>
                        </a:rPr>
                        <a:t>2 141,63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>
                          <a:solidFill>
                            <a:srgbClr val="474343"/>
                          </a:solidFill>
                          <a:effectLst/>
                          <a:latin typeface="Calibri"/>
                        </a:rPr>
                        <a:t>19 882,95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1" i="0" u="none" strike="noStrike" dirty="0">
                          <a:solidFill>
                            <a:srgbClr val="474343"/>
                          </a:solidFill>
                          <a:effectLst/>
                          <a:latin typeface="Calibri"/>
                        </a:rPr>
                        <a:t>24 583,29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260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474343"/>
                          </a:solidFill>
                          <a:latin typeface="+mn-lt"/>
                        </a:rPr>
                        <a:t> "Демография"</a:t>
                      </a: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2880,99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1963,33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850,83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0,52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66,31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2602,28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2690,29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0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"Образование"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715,24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419,10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288,48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7,04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0,62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830,03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1086,11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0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 "Производительность труда"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20,03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20,03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20,00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20,83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0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"Культура"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642,51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251,4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382,16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8,95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535,21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926,78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0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"Здравоохранение"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4 926,43</a:t>
                      </a:r>
                      <a:endParaRPr lang="ru-RU" sz="1600" b="0" i="0" u="none" strike="noStrike" kern="1200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2 153,50</a:t>
                      </a:r>
                      <a:endParaRPr lang="ru-RU" sz="1600" b="0" i="0" u="none" strike="noStrike" kern="1200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698,23</a:t>
                      </a:r>
                      <a:endParaRPr lang="ru-RU" sz="1600" b="0" i="0" u="none" strike="noStrike" kern="1200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0,00</a:t>
                      </a:r>
                      <a:endParaRPr lang="ru-RU" sz="1600" b="0" i="0" u="none" strike="noStrike" kern="1200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2 074,70</a:t>
                      </a:r>
                      <a:endParaRPr lang="ru-RU" sz="1600" b="0" i="0" u="none" strike="noStrike" kern="1200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4 658,30</a:t>
                      </a:r>
                      <a:endParaRPr lang="ru-RU" sz="1600" b="0" i="0" u="none" strike="noStrike" kern="1200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5 538,33</a:t>
                      </a:r>
                      <a:endParaRPr lang="ru-RU" sz="1600" b="0" i="0" u="none" strike="noStrike" kern="1200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0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"Жилье и городская среда"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2 847,21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1 687,13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663,38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496,70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9525" marR="9525" marT="95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2 834,71</a:t>
                      </a:r>
                      <a:endParaRPr lang="ru-RU" sz="1600" b="0" i="0" u="none" strike="noStrike" kern="1200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4 202,33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003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"Экология"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148,35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103,15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45,20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59,85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161,05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93312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"Малое и среднее предпринимательство и поддержка индивидуальной предпринимательской инициативы"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241,09</a:t>
                      </a:r>
                      <a:endParaRPr lang="ru-RU" sz="1600" b="0" i="0" u="none" strike="noStrike" kern="1200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229,05</a:t>
                      </a:r>
                      <a:endParaRPr lang="ru-RU" sz="1600" b="0" i="0" u="none" strike="noStrike" kern="1200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12,04</a:t>
                      </a:r>
                      <a:endParaRPr lang="ru-RU" sz="1600" b="0" i="0" u="none" strike="noStrike" kern="1200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230,45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600" b="0" i="0" u="none" strike="noStrike" dirty="0" smtClean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216,23</a:t>
                      </a:r>
                    </a:p>
                    <a:p>
                      <a:pPr algn="ctr" rtl="0" fontAlgn="ctr"/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  <a:alpha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700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"Безопасные и качественные автомобильные дороги"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6 436,66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1 811,32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4 625,34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ru-RU" sz="1600" b="0" i="0" u="none" strike="noStrike" kern="1200" dirty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0,00</a:t>
                      </a:r>
                    </a:p>
                  </a:txBody>
                  <a:tcPr marL="0" marR="0" marT="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8 039,30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9 444,76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5825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>
                          <a:solidFill>
                            <a:srgbClr val="534F4F"/>
                          </a:solidFill>
                          <a:latin typeface="+mn-lt"/>
                        </a:rPr>
                        <a:t>"Цифровая экономика" </a:t>
                      </a:r>
                      <a:endParaRPr lang="ru-RU" sz="1400" b="0" i="0" u="none" strike="noStrike" dirty="0">
                        <a:solidFill>
                          <a:srgbClr val="534F4F"/>
                        </a:solidFill>
                        <a:latin typeface="+mn-lt"/>
                      </a:endParaRPr>
                    </a:p>
                  </a:txBody>
                  <a:tcPr marL="72000" marR="6350" marT="635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58,53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55,23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3,30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72,82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600" b="0" i="0" u="none" strike="noStrike" dirty="0" smtClean="0">
                          <a:solidFill>
                            <a:srgbClr val="474343"/>
                          </a:solidFill>
                          <a:effectLst/>
                          <a:latin typeface="Calibri" panose="020F0502020204030204" pitchFamily="34" charset="0"/>
                        </a:rPr>
                        <a:t>296,58</a:t>
                      </a:r>
                      <a:endParaRPr lang="ru-RU" sz="1600" b="0" i="0" u="none" strike="noStrike" dirty="0">
                        <a:solidFill>
                          <a:srgbClr val="47434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85774" y="0"/>
            <a:ext cx="11706225" cy="888829"/>
          </a:xfrm>
          <a:noFill/>
        </p:spPr>
        <p:txBody>
          <a:bodyPr/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Информация по  </a:t>
            </a:r>
            <a:r>
              <a:rPr lang="ru-RU" sz="3000" b="1" dirty="0" smtClean="0">
                <a:solidFill>
                  <a:srgbClr val="494545"/>
                </a:solidFill>
              </a:rPr>
              <a:t>национальным  </a:t>
            </a:r>
            <a:r>
              <a:rPr lang="ru-RU" sz="3000" b="1" dirty="0">
                <a:solidFill>
                  <a:srgbClr val="494545"/>
                </a:solidFill>
              </a:rPr>
              <a:t>проектам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на 20</a:t>
            </a:r>
            <a:r>
              <a:rPr lang="en-US" sz="3000" b="1" dirty="0">
                <a:solidFill>
                  <a:srgbClr val="494545"/>
                </a:solidFill>
              </a:rPr>
              <a:t>2</a:t>
            </a:r>
            <a:r>
              <a:rPr lang="ru-RU" sz="3000" b="1" dirty="0">
                <a:solidFill>
                  <a:srgbClr val="494545"/>
                </a:solidFill>
              </a:rPr>
              <a:t>2 – 2024  годы</a:t>
            </a:r>
            <a:endParaRPr lang="ru-RU" sz="3000" dirty="0">
              <a:solidFill>
                <a:srgbClr val="49454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169575" y="503391"/>
            <a:ext cx="1230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534F4F"/>
                </a:solidFill>
                <a:latin typeface="+mn-lt"/>
              </a:rPr>
              <a:t>млн. руб.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68</a:t>
            </a:r>
          </a:p>
        </p:txBody>
      </p:sp>
    </p:spTree>
    <p:extLst>
      <p:ext uri="{BB962C8B-B14F-4D97-AF65-F5344CB8AC3E}">
        <p14:creationId xmlns:p14="http://schemas.microsoft.com/office/powerpoint/2010/main" val="367130956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7773" y="5248026"/>
            <a:ext cx="37312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474343"/>
                </a:solidFill>
                <a:latin typeface="+mn-lt"/>
              </a:rPr>
              <a:t>Информация о субсидиях, предоставляемых субъектам малого и среднего предпринимательства в 2022 году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8151" y="101600"/>
            <a:ext cx="117538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Поддержка и стимулирование субъектов малого</a:t>
            </a:r>
          </a:p>
          <a:p>
            <a:pPr algn="ctr"/>
            <a:r>
              <a:rPr lang="ru-RU" sz="2800" b="1" dirty="0">
                <a:solidFill>
                  <a:srgbClr val="494545"/>
                </a:solidFill>
                <a:latin typeface="+mn-lt"/>
              </a:rPr>
              <a:t> и среднего предпринимательства</a:t>
            </a:r>
            <a:endParaRPr lang="ru-RU" sz="2800" dirty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1062" y="1191521"/>
            <a:ext cx="57555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7188" algn="just"/>
            <a:r>
              <a:rPr lang="ru-RU" b="1" dirty="0">
                <a:solidFill>
                  <a:srgbClr val="474343"/>
                </a:solidFill>
                <a:latin typeface="+mn-lt"/>
              </a:rPr>
              <a:t>В рамках реализации национального проекта «Малое и среднее предпринимательство и поддержка индивидуальной предпринимательской инициативы» в Липецкой области создан центр «Мой Бизнес». Основными целями деятельности центра  являются: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увеличение доли предприятий малого и среднего бизнеса в Липецкой области;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вовлечение в международную и экспортную деятельность;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повышение информированности о существующих мерах поддержки;</a:t>
            </a:r>
          </a:p>
          <a:p>
            <a:pPr marL="357188" indent="-357188" algn="just">
              <a:buFont typeface="+mj-lt"/>
              <a:buAutoNum type="arabicPeriod"/>
            </a:pPr>
            <a:r>
              <a:rPr lang="ru-RU" b="1" dirty="0">
                <a:solidFill>
                  <a:srgbClr val="474343"/>
                </a:solidFill>
                <a:latin typeface="+mn-lt"/>
              </a:rPr>
              <a:t>снижение рисков на старте начинающих предпринимателей.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63839" y="5618967"/>
            <a:ext cx="2693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>
                <a:solidFill>
                  <a:srgbClr val="474343"/>
                </a:solidFill>
                <a:latin typeface="+mn-lt"/>
              </a:rPr>
              <a:t>Официальный сайт </a:t>
            </a:r>
          </a:p>
          <a:p>
            <a:pPr algn="r"/>
            <a:r>
              <a:rPr lang="ru-RU" b="1" dirty="0">
                <a:solidFill>
                  <a:srgbClr val="474343"/>
                </a:solidFill>
                <a:latin typeface="+mn-lt"/>
              </a:rPr>
              <a:t>центра «Мой Бизнес»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69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75" y="5143340"/>
            <a:ext cx="14097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7351" y="1802167"/>
            <a:ext cx="557420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Грант "Легкий старт"</a:t>
            </a:r>
            <a:br>
              <a:rPr lang="ru-RU" dirty="0"/>
            </a:br>
            <a:r>
              <a:rPr lang="ru-RU" dirty="0"/>
              <a:t>На открытие бизнеса</a:t>
            </a:r>
          </a:p>
          <a:p>
            <a:endParaRPr lang="ru-RU" dirty="0"/>
          </a:p>
          <a:p>
            <a:r>
              <a:rPr lang="ru-RU" dirty="0"/>
              <a:t>Получатели услуги:</a:t>
            </a:r>
          </a:p>
          <a:p>
            <a:r>
              <a:rPr lang="ru-RU" dirty="0"/>
              <a:t>Физические лица, старше 18 лет, не осуществлявшие предпринимательскую деятельность в качестве индивидуальных предпринимателей или юридических лиц в течение последних 3 (трех) лет</a:t>
            </a:r>
          </a:p>
          <a:p>
            <a:endParaRPr lang="ru-RU" dirty="0"/>
          </a:p>
          <a:p>
            <a:r>
              <a:rPr lang="ru-RU" dirty="0"/>
              <a:t>Размер гранта:</a:t>
            </a:r>
          </a:p>
          <a:p>
            <a:r>
              <a:rPr lang="ru-RU" dirty="0"/>
              <a:t>не более 600 тыс. руб.</a:t>
            </a:r>
          </a:p>
          <a:p>
            <a:r>
              <a:rPr lang="ru-RU" dirty="0"/>
              <a:t> </a:t>
            </a:r>
          </a:p>
        </p:txBody>
      </p:sp>
      <p:pic>
        <p:nvPicPr>
          <p:cNvPr id="1026" name="Picture 2" descr="C:\2019\2021\logo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99" y="968082"/>
            <a:ext cx="4931719" cy="83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1" y="5294146"/>
            <a:ext cx="1142948" cy="115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9188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72" y="0"/>
            <a:ext cx="12158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Доходы бюджета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233959" y="4921803"/>
            <a:ext cx="357028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+mn-lt"/>
                <a:cs typeface="Arial Cyr"/>
              </a:rPr>
              <a:t>Поступления от уплаты налогов, установленных Налоговым кодексом Российской Федерации: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прибыль организаций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доходы физических лиц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акцизы </a:t>
            </a:r>
          </a:p>
          <a:p>
            <a:pPr marL="285750" indent="-285750" algn="ctr"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иные налоги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4203982" y="4918617"/>
            <a:ext cx="371947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+mn-lt"/>
                <a:cs typeface="Arial Cyr"/>
              </a:rPr>
              <a:t>Поступления доходов от использования государственного (муниципального) имущества, от платных услуг, оказываемых казенными учреждениями, штрафных санкций за нарушение законодательства, иных неналоговых платежей 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8416044" y="4918617"/>
            <a:ext cx="346781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000"/>
            </a:pPr>
            <a:r>
              <a:rPr lang="ru-RU" sz="1600" dirty="0">
                <a:solidFill>
                  <a:srgbClr val="494545"/>
                </a:solidFill>
                <a:latin typeface="+mn-lt"/>
                <a:cs typeface="Arial Cyr"/>
              </a:rPr>
              <a:t>Поступления доходов в виде финансовой помощи, полученной от бюджетов других уровней бюджетной системы РФ (межбюджетные трансферты), безвозмездные  поступления от организаций и граждан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395222" y="753351"/>
            <a:ext cx="11883757" cy="4237054"/>
            <a:chOff x="395222" y="753351"/>
            <a:chExt cx="11883757" cy="4237054"/>
          </a:xfrm>
        </p:grpSpPr>
        <p:sp>
          <p:nvSpPr>
            <p:cNvPr id="55" name="Стрелка углом 54"/>
            <p:cNvSpPr/>
            <p:nvPr/>
          </p:nvSpPr>
          <p:spPr>
            <a:xfrm flipH="1">
              <a:off x="7074551" y="1252989"/>
              <a:ext cx="4434568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6" name="Пятиугольник 45"/>
            <p:cNvSpPr/>
            <p:nvPr/>
          </p:nvSpPr>
          <p:spPr>
            <a:xfrm rot="16200000">
              <a:off x="5076959" y="3226902"/>
              <a:ext cx="2038082" cy="956914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sp>
          <p:nvSpPr>
            <p:cNvPr id="45" name="Стрелка углом 44"/>
            <p:cNvSpPr/>
            <p:nvPr/>
          </p:nvSpPr>
          <p:spPr>
            <a:xfrm>
              <a:off x="685799" y="1308456"/>
              <a:ext cx="4431649" cy="3543298"/>
            </a:xfrm>
            <a:prstGeom prst="bentArrow">
              <a:avLst>
                <a:gd name="adj1" fmla="val 25000"/>
                <a:gd name="adj2" fmla="val 12785"/>
                <a:gd name="adj3" fmla="val 11779"/>
                <a:gd name="adj4" fmla="val 64079"/>
              </a:avLst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rgbClr val="494545"/>
                </a:solidFill>
              </a:endParaRPr>
            </a:p>
          </p:txBody>
        </p:sp>
        <p:grpSp>
          <p:nvGrpSpPr>
            <p:cNvPr id="9" name="Группа 8"/>
            <p:cNvGrpSpPr/>
            <p:nvPr/>
          </p:nvGrpSpPr>
          <p:grpSpPr>
            <a:xfrm>
              <a:off x="5117449" y="753351"/>
              <a:ext cx="1957103" cy="1891497"/>
              <a:chOff x="2316183" y="2292313"/>
              <a:chExt cx="1971143" cy="1891497"/>
            </a:xfrm>
          </p:grpSpPr>
          <p:sp>
            <p:nvSpPr>
              <p:cNvPr id="13" name="Овал 12"/>
              <p:cNvSpPr/>
              <p:nvPr/>
            </p:nvSpPr>
            <p:spPr>
              <a:xfrm>
                <a:off x="2316183" y="2292313"/>
                <a:ext cx="1971143" cy="1891497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2581884" y="2567074"/>
                <a:ext cx="1439742" cy="1341974"/>
              </a:xfrm>
              <a:prstGeom prst="ellipse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4" name="Группа 3"/>
              <p:cNvGrpSpPr/>
              <p:nvPr/>
            </p:nvGrpSpPr>
            <p:grpSpPr>
              <a:xfrm>
                <a:off x="2819865" y="2791951"/>
                <a:ext cx="963779" cy="892219"/>
                <a:chOff x="170656" y="2409030"/>
                <a:chExt cx="4334669" cy="4334669"/>
              </a:xfrm>
            </p:grpSpPr>
            <p:pic>
              <p:nvPicPr>
                <p:cNvPr id="13314" name="Picture 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70656" y="2409030"/>
                  <a:ext cx="4334669" cy="43346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1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85614" y="4490636"/>
                  <a:ext cx="2119711" cy="21197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11" name="TextBox 10"/>
            <p:cNvSpPr txBox="1"/>
            <p:nvPr/>
          </p:nvSpPr>
          <p:spPr>
            <a:xfrm>
              <a:off x="8258879" y="3386878"/>
              <a:ext cx="22066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+mn-lt"/>
                </a:rPr>
                <a:t>Безвозмездные</a:t>
              </a:r>
            </a:p>
            <a:p>
              <a:pPr indent="85725" algn="ctr"/>
              <a:r>
                <a:rPr lang="ru-RU" sz="2000" b="1" dirty="0">
                  <a:solidFill>
                    <a:srgbClr val="494545"/>
                  </a:solidFill>
                  <a:latin typeface="+mn-lt"/>
                </a:rPr>
                <a:t>поступления</a:t>
              </a:r>
            </a:p>
            <a:p>
              <a:pPr algn="ctr"/>
              <a:r>
                <a:rPr lang="ru-RU" sz="1600" dirty="0">
                  <a:solidFill>
                    <a:srgbClr val="494545"/>
                  </a:solidFill>
                  <a:latin typeface="+mn-lt"/>
                </a:rPr>
                <a:t>(в </a:t>
              </a:r>
              <a:r>
                <a:rPr lang="ru-RU" sz="1600" dirty="0" err="1">
                  <a:solidFill>
                    <a:srgbClr val="494545"/>
                  </a:solidFill>
                  <a:latin typeface="+mn-lt"/>
                </a:rPr>
                <a:t>т.ч</a:t>
              </a:r>
              <a:r>
                <a:rPr lang="ru-RU" sz="1600" dirty="0">
                  <a:solidFill>
                    <a:srgbClr val="494545"/>
                  </a:solidFill>
                  <a:latin typeface="+mn-lt"/>
                </a:rPr>
                <a:t>. межбюджетные трансферты) </a:t>
              </a:r>
            </a:p>
          </p:txBody>
        </p:sp>
        <p:grpSp>
          <p:nvGrpSpPr>
            <p:cNvPr id="18" name="Группа 17"/>
            <p:cNvGrpSpPr/>
            <p:nvPr/>
          </p:nvGrpSpPr>
          <p:grpSpPr>
            <a:xfrm>
              <a:off x="10373954" y="3244849"/>
              <a:ext cx="1457008" cy="1451149"/>
              <a:chOff x="7710342" y="2154707"/>
              <a:chExt cx="1467460" cy="1451149"/>
            </a:xfrm>
          </p:grpSpPr>
          <p:sp>
            <p:nvSpPr>
              <p:cNvPr id="23" name="Овал 22"/>
              <p:cNvSpPr/>
              <p:nvPr/>
            </p:nvSpPr>
            <p:spPr>
              <a:xfrm>
                <a:off x="7710342" y="2154707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sp>
            <p:nvSpPr>
              <p:cNvPr id="24" name="Овал 23"/>
              <p:cNvSpPr/>
              <p:nvPr/>
            </p:nvSpPr>
            <p:spPr>
              <a:xfrm>
                <a:off x="7908149" y="2365503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17" name="Группа 16"/>
              <p:cNvGrpSpPr/>
              <p:nvPr/>
            </p:nvGrpSpPr>
            <p:grpSpPr>
              <a:xfrm>
                <a:off x="8034493" y="2583585"/>
                <a:ext cx="819158" cy="626632"/>
                <a:chOff x="-7829018" y="1565584"/>
                <a:chExt cx="4876800" cy="4876800"/>
              </a:xfrm>
            </p:grpSpPr>
            <p:pic>
              <p:nvPicPr>
                <p:cNvPr id="1026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7829018" y="1565584"/>
                  <a:ext cx="4876800" cy="48768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7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6074602" y="3302939"/>
                  <a:ext cx="1367961" cy="137328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5" name="TextBox 4"/>
            <p:cNvSpPr txBox="1"/>
            <p:nvPr/>
          </p:nvSpPr>
          <p:spPr>
            <a:xfrm>
              <a:off x="1852230" y="3630640"/>
              <a:ext cx="1662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+mn-lt"/>
                </a:rPr>
                <a:t>Налоговые</a:t>
              </a:r>
            </a:p>
            <a:p>
              <a:pPr algn="ctr"/>
              <a:r>
                <a:rPr lang="ru-RU" sz="2000" b="1" dirty="0">
                  <a:solidFill>
                    <a:srgbClr val="494545"/>
                  </a:solidFill>
                  <a:latin typeface="+mn-lt"/>
                </a:rPr>
                <a:t>доходы</a:t>
              </a:r>
            </a:p>
          </p:txBody>
        </p:sp>
        <p:grpSp>
          <p:nvGrpSpPr>
            <p:cNvPr id="19" name="Группа 18"/>
            <p:cNvGrpSpPr/>
            <p:nvPr/>
          </p:nvGrpSpPr>
          <p:grpSpPr>
            <a:xfrm>
              <a:off x="395222" y="3228230"/>
              <a:ext cx="1457008" cy="1451149"/>
              <a:chOff x="676276" y="2430780"/>
              <a:chExt cx="1467460" cy="1451149"/>
            </a:xfrm>
          </p:grpSpPr>
          <p:sp>
            <p:nvSpPr>
              <p:cNvPr id="35" name="Овал 34"/>
              <p:cNvSpPr/>
              <p:nvPr/>
            </p:nvSpPr>
            <p:spPr>
              <a:xfrm>
                <a:off x="676276" y="2430780"/>
                <a:ext cx="1467460" cy="1451149"/>
              </a:xfrm>
              <a:prstGeom prst="ellips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sp>
            <p:nvSpPr>
              <p:cNvPr id="36" name="Овал 35"/>
              <p:cNvSpPr/>
              <p:nvPr/>
            </p:nvSpPr>
            <p:spPr>
              <a:xfrm>
                <a:off x="874084" y="2641576"/>
                <a:ext cx="1071847" cy="1029557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pic>
            <p:nvPicPr>
              <p:cNvPr id="1029" name="Picture 5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5525" y="2878492"/>
                <a:ext cx="588963" cy="588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40" name="Группа 39"/>
            <p:cNvGrpSpPr/>
            <p:nvPr/>
          </p:nvGrpSpPr>
          <p:grpSpPr>
            <a:xfrm>
              <a:off x="5133915" y="2892925"/>
              <a:ext cx="1924171" cy="2097480"/>
              <a:chOff x="4779513" y="2911330"/>
              <a:chExt cx="1937974" cy="209748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4779513" y="2911330"/>
                <a:ext cx="193797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+mn-lt"/>
                  </a:rPr>
                  <a:t>Неналоговые</a:t>
                </a:r>
              </a:p>
              <a:p>
                <a:pPr algn="ctr"/>
                <a:r>
                  <a:rPr lang="ru-RU" sz="2000" b="1" dirty="0">
                    <a:solidFill>
                      <a:srgbClr val="494545"/>
                    </a:solidFill>
                    <a:latin typeface="+mn-lt"/>
                  </a:rPr>
                  <a:t>доходы</a:t>
                </a:r>
              </a:p>
            </p:txBody>
          </p:sp>
          <p:grpSp>
            <p:nvGrpSpPr>
              <p:cNvPr id="20" name="Группа 19"/>
              <p:cNvGrpSpPr/>
              <p:nvPr/>
            </p:nvGrpSpPr>
            <p:grpSpPr>
              <a:xfrm>
                <a:off x="5014771" y="3557661"/>
                <a:ext cx="1467460" cy="1451149"/>
                <a:chOff x="4213166" y="4382180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4213166" y="4382180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4410971" y="4592976"/>
                  <a:ext cx="1071848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1030" name="Picture 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55073" y="4853679"/>
                  <a:ext cx="508150" cy="5081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49" name="Прямоугольник 48"/>
            <p:cNvSpPr/>
            <p:nvPr/>
          </p:nvSpPr>
          <p:spPr>
            <a:xfrm>
              <a:off x="395222" y="1237433"/>
              <a:ext cx="406993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dirty="0">
                  <a:solidFill>
                    <a:srgbClr val="494545"/>
                  </a:solidFill>
                  <a:latin typeface="+mn-lt"/>
                </a:rPr>
                <a:t>Разграничение </a:t>
              </a:r>
              <a:r>
                <a:rPr lang="ru-RU" b="1" dirty="0">
                  <a:solidFill>
                    <a:srgbClr val="494545"/>
                  </a:solidFill>
                  <a:latin typeface="+mn-lt"/>
                </a:rPr>
                <a:t>доходов бюджета</a:t>
              </a:r>
              <a:r>
                <a:rPr lang="ru-RU" dirty="0">
                  <a:solidFill>
                    <a:srgbClr val="494545"/>
                  </a:solidFill>
                  <a:latin typeface="+mn-lt"/>
                </a:rPr>
                <a:t> установлено Бюджетным кодексом РФ, региональным законодательством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7255769" y="1120598"/>
              <a:ext cx="502321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b="1" dirty="0">
                  <a:solidFill>
                    <a:srgbClr val="494545"/>
                  </a:solidFill>
                  <a:latin typeface="+mn-lt"/>
                </a:rPr>
                <a:t>Доходы бюджета </a:t>
              </a:r>
              <a:r>
                <a:rPr lang="ru-RU" dirty="0">
                  <a:solidFill>
                    <a:srgbClr val="494545"/>
                  </a:solidFill>
                  <a:latin typeface="+mn-lt"/>
                </a:rPr>
                <a:t>- поступающие в бюджет денежные средства, за исключением средств, являющихся источниками финансирования дефицита бюджета.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0753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5C891B2-356D-48D1-B954-9DD278A90743}"/>
              </a:ext>
            </a:extLst>
          </p:cNvPr>
          <p:cNvSpPr txBox="1"/>
          <p:nvPr/>
        </p:nvSpPr>
        <p:spPr>
          <a:xfrm>
            <a:off x="2489974" y="387564"/>
            <a:ext cx="8519040" cy="489361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329990"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534F4F"/>
                </a:solidFill>
                <a:ea typeface="Roboto Black" panose="02000000000000000000" pitchFamily="2" charset="0"/>
              </a:rPr>
              <a:t>Грант «Инвестиционный» - до </a:t>
            </a:r>
            <a:r>
              <a:rPr lang="ru-RU" sz="2800" b="1" dirty="0" smtClean="0">
                <a:solidFill>
                  <a:srgbClr val="534F4F"/>
                </a:solidFill>
                <a:ea typeface="Roboto Black" panose="02000000000000000000" pitchFamily="2" charset="0"/>
              </a:rPr>
              <a:t>10 </a:t>
            </a:r>
            <a:r>
              <a:rPr lang="ru-RU" sz="2800" b="1" dirty="0">
                <a:solidFill>
                  <a:srgbClr val="534F4F"/>
                </a:solidFill>
                <a:ea typeface="Roboto Black" panose="02000000000000000000" pitchFamily="2" charset="0"/>
              </a:rPr>
              <a:t>млн. рублей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70C7386-09BA-41C8-BFA2-8E829E56499C}"/>
              </a:ext>
            </a:extLst>
          </p:cNvPr>
          <p:cNvSpPr txBox="1"/>
          <p:nvPr/>
        </p:nvSpPr>
        <p:spPr>
          <a:xfrm>
            <a:off x="672298" y="1722941"/>
            <a:ext cx="1637735" cy="415494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900" b="1" dirty="0">
                <a:solidFill>
                  <a:srgbClr val="C00000"/>
                </a:solidFill>
              </a:rPr>
              <a:t>КОМУ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9052FAE-228E-46E8-8B14-9113891A6F8F}"/>
              </a:ext>
            </a:extLst>
          </p:cNvPr>
          <p:cNvSpPr txBox="1"/>
          <p:nvPr/>
        </p:nvSpPr>
        <p:spPr>
          <a:xfrm>
            <a:off x="2468934" y="1540838"/>
            <a:ext cx="9393125" cy="779700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100" dirty="0">
                <a:solidFill>
                  <a:srgbClr val="534F4F"/>
                </a:solidFill>
              </a:rPr>
              <a:t>Субъектам МСП, зарегистрированным и осуществляющим деятельность в Липецкой области, на реализацию значимых для региона проектов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BE69E34-094A-451A-8610-91A0D6F9B3ED}"/>
              </a:ext>
            </a:extLst>
          </p:cNvPr>
          <p:cNvSpPr txBox="1"/>
          <p:nvPr/>
        </p:nvSpPr>
        <p:spPr>
          <a:xfrm>
            <a:off x="672299" y="2661494"/>
            <a:ext cx="1637735" cy="400105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КАТЕГОРИИ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DE88AE-67C4-43C3-9214-9A7954D8198D}"/>
              </a:ext>
            </a:extLst>
          </p:cNvPr>
          <p:cNvSpPr txBox="1"/>
          <p:nvPr/>
        </p:nvSpPr>
        <p:spPr>
          <a:xfrm>
            <a:off x="2374039" y="2598842"/>
            <a:ext cx="9488020" cy="3370149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100" b="1" dirty="0">
                <a:solidFill>
                  <a:srgbClr val="534F4F"/>
                </a:solidFill>
              </a:rPr>
              <a:t>Проекты в приоритетных отраслях: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инновационной деятельности;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обрабатывающих производств (за исключением производства подакцизных товаров);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социальная сфера;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 внутреннего и въездного туризма (проекты, направленные на продвижение туристского потенциала и повышение туристской привлекательности Липецкой области);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таксомоторных перевозок;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- каршеринга (авто, электросамокатов, самокатов, велосипедов), </a:t>
            </a:r>
          </a:p>
          <a:p>
            <a:r>
              <a:rPr lang="ru-RU" sz="1900" i="1" dirty="0">
                <a:solidFill>
                  <a:srgbClr val="534F4F"/>
                </a:solidFill>
              </a:rPr>
              <a:t> - информационных технологий.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4C2ED233-4F03-450D-B356-21D698C12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2" y="3591469"/>
            <a:ext cx="1706738" cy="17067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23719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5C891B2-356D-48D1-B954-9DD278A90743}"/>
              </a:ext>
            </a:extLst>
          </p:cNvPr>
          <p:cNvSpPr txBox="1"/>
          <p:nvPr/>
        </p:nvSpPr>
        <p:spPr>
          <a:xfrm>
            <a:off x="2489974" y="387564"/>
            <a:ext cx="8519040" cy="750971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329990">
              <a:lnSpc>
                <a:spcPct val="85000"/>
              </a:lnSpc>
              <a:defRPr/>
            </a:pPr>
            <a:r>
              <a:rPr lang="ru-RU" sz="2800" b="1" dirty="0">
                <a:solidFill>
                  <a:srgbClr val="534F4F"/>
                </a:solidFill>
                <a:ea typeface="Roboto Black" panose="02000000000000000000" pitchFamily="2" charset="0"/>
              </a:rPr>
              <a:t>Грант </a:t>
            </a:r>
            <a:r>
              <a:rPr lang="ru-RU" sz="2800" b="1" dirty="0" smtClean="0">
                <a:solidFill>
                  <a:srgbClr val="534F4F"/>
                </a:solidFill>
                <a:ea typeface="Roboto Black" panose="02000000000000000000" pitchFamily="2" charset="0"/>
              </a:rPr>
              <a:t>«Туризм» </a:t>
            </a:r>
            <a:r>
              <a:rPr lang="ru-RU" sz="2800" b="1" dirty="0">
                <a:solidFill>
                  <a:srgbClr val="534F4F"/>
                </a:solidFill>
                <a:ea typeface="Roboto Black" panose="02000000000000000000" pitchFamily="2" charset="0"/>
              </a:rPr>
              <a:t>- до 15 млн. </a:t>
            </a:r>
            <a:r>
              <a:rPr lang="ru-RU" sz="2800" b="1" dirty="0" smtClean="0">
                <a:solidFill>
                  <a:srgbClr val="534F4F"/>
                </a:solidFill>
                <a:ea typeface="Roboto Black" panose="02000000000000000000" pitchFamily="2" charset="0"/>
              </a:rPr>
              <a:t>рублей</a:t>
            </a:r>
          </a:p>
          <a:p>
            <a:pPr algn="ctr" defTabSz="329990">
              <a:lnSpc>
                <a:spcPct val="85000"/>
              </a:lnSpc>
              <a:defRPr/>
            </a:pPr>
            <a:r>
              <a:rPr lang="ru-RU" sz="2000" b="1" dirty="0" smtClean="0">
                <a:solidFill>
                  <a:srgbClr val="FF0000"/>
                </a:solidFill>
                <a:ea typeface="Roboto Black" panose="02000000000000000000" pitchFamily="2" charset="0"/>
              </a:rPr>
              <a:t>(новое направление поддержки)</a:t>
            </a:r>
            <a:endParaRPr lang="ru-RU" sz="2000" b="1" dirty="0">
              <a:solidFill>
                <a:srgbClr val="FF0000"/>
              </a:solidFill>
              <a:ea typeface="Roboto Black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70C7386-09BA-41C8-BFA2-8E829E56499C}"/>
              </a:ext>
            </a:extLst>
          </p:cNvPr>
          <p:cNvSpPr txBox="1"/>
          <p:nvPr/>
        </p:nvSpPr>
        <p:spPr>
          <a:xfrm>
            <a:off x="672298" y="1722941"/>
            <a:ext cx="1637735" cy="415494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1900" b="1" dirty="0">
                <a:solidFill>
                  <a:srgbClr val="C00000"/>
                </a:solidFill>
              </a:rPr>
              <a:t>КОМУ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9052FAE-228E-46E8-8B14-9113891A6F8F}"/>
              </a:ext>
            </a:extLst>
          </p:cNvPr>
          <p:cNvSpPr txBox="1"/>
          <p:nvPr/>
        </p:nvSpPr>
        <p:spPr>
          <a:xfrm>
            <a:off x="2468934" y="1540838"/>
            <a:ext cx="9393125" cy="769437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100" dirty="0">
                <a:solidFill>
                  <a:srgbClr val="534F4F"/>
                </a:solidFill>
              </a:rPr>
              <a:t>Субъектам МСП, зарегистрированным и осуществляющим деятельность в Липецкой </a:t>
            </a:r>
            <a:r>
              <a:rPr lang="ru-RU" sz="2100" dirty="0" smtClean="0">
                <a:solidFill>
                  <a:srgbClr val="534F4F"/>
                </a:solidFill>
              </a:rPr>
              <a:t>области.</a:t>
            </a:r>
            <a:endParaRPr lang="ru-RU" sz="2100" dirty="0">
              <a:solidFill>
                <a:srgbClr val="534F4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7BE69E34-094A-451A-8610-91A0D6F9B3ED}"/>
              </a:ext>
            </a:extLst>
          </p:cNvPr>
          <p:cNvSpPr txBox="1"/>
          <p:nvPr/>
        </p:nvSpPr>
        <p:spPr>
          <a:xfrm>
            <a:off x="672299" y="2661494"/>
            <a:ext cx="1637735" cy="400105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КАТЕГОРИИ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E9DE88AE-67C4-43C3-9214-9A7954D8198D}"/>
              </a:ext>
            </a:extLst>
          </p:cNvPr>
          <p:cNvSpPr txBox="1"/>
          <p:nvPr/>
        </p:nvSpPr>
        <p:spPr>
          <a:xfrm>
            <a:off x="2374039" y="2598842"/>
            <a:ext cx="9488020" cy="2816152"/>
          </a:xfrm>
          <a:prstGeom prst="rect">
            <a:avLst/>
          </a:prstGeom>
          <a:solidFill>
            <a:srgbClr val="F2ECDE"/>
          </a:solidFill>
          <a:ln>
            <a:noFill/>
          </a:ln>
        </p:spPr>
        <p:txBody>
          <a:bodyPr wrap="square" lIns="121917" tIns="60958" rIns="121917" bIns="60958" rtlCol="0">
            <a:spAutoFit/>
          </a:bodyPr>
          <a:lstStyle/>
          <a:p>
            <a:r>
              <a:rPr lang="ru-RU" sz="2100" b="1" dirty="0" smtClean="0">
                <a:solidFill>
                  <a:srgbClr val="534F4F"/>
                </a:solidFill>
              </a:rPr>
              <a:t>Проекты, направленные на развитие въездного и внутреннего туризма:</a:t>
            </a:r>
            <a:endParaRPr lang="ru-RU" sz="2100" b="1" dirty="0">
              <a:solidFill>
                <a:srgbClr val="534F4F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900" i="1" dirty="0" smtClean="0"/>
              <a:t>деятельность </a:t>
            </a:r>
            <a:r>
              <a:rPr lang="ru-RU" sz="1900" i="1" dirty="0"/>
              <a:t>гостиниц и предприятий общественного </a:t>
            </a:r>
            <a:r>
              <a:rPr lang="ru-RU" sz="1900" i="1" dirty="0" smtClean="0"/>
              <a:t>питания</a:t>
            </a:r>
            <a:r>
              <a:rPr lang="ru-RU" sz="1900" i="1" dirty="0" smtClean="0">
                <a:solidFill>
                  <a:srgbClr val="534F4F"/>
                </a:solidFill>
              </a:rPr>
              <a:t>;</a:t>
            </a:r>
          </a:p>
          <a:p>
            <a:pPr marL="342900" indent="-342900">
              <a:buFontTx/>
              <a:buChar char="-"/>
            </a:pPr>
            <a:endParaRPr lang="ru-RU" sz="1900" i="1" dirty="0">
              <a:solidFill>
                <a:srgbClr val="534F4F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900" i="1" dirty="0" smtClean="0"/>
              <a:t>деятельность </a:t>
            </a:r>
            <a:r>
              <a:rPr lang="ru-RU" sz="1900" i="1" dirty="0"/>
              <a:t>в области культуры, спорта, организации досуга и </a:t>
            </a:r>
            <a:r>
              <a:rPr lang="ru-RU" sz="1900" i="1" dirty="0" smtClean="0"/>
              <a:t>развлечений;</a:t>
            </a:r>
          </a:p>
          <a:p>
            <a:pPr marL="342900" indent="-342900">
              <a:buFontTx/>
              <a:buChar char="-"/>
            </a:pPr>
            <a:endParaRPr lang="ru-RU" sz="1900" i="1" dirty="0">
              <a:solidFill>
                <a:srgbClr val="534F4F"/>
              </a:solidFill>
            </a:endParaRPr>
          </a:p>
          <a:p>
            <a:pPr marL="342900" indent="-342900">
              <a:buFontTx/>
              <a:buChar char="-"/>
            </a:pPr>
            <a:r>
              <a:rPr lang="ru-RU" sz="1900" i="1" dirty="0" smtClean="0"/>
              <a:t>деятельность </a:t>
            </a:r>
            <a:r>
              <a:rPr lang="ru-RU" sz="1900" i="1" dirty="0"/>
              <a:t>административная и сопутствующие дополнительные </a:t>
            </a:r>
            <a:r>
              <a:rPr lang="ru-RU" sz="1900" i="1" dirty="0" smtClean="0"/>
              <a:t>                     </a:t>
            </a:r>
          </a:p>
          <a:p>
            <a:r>
              <a:rPr lang="ru-RU" sz="1900" i="1" dirty="0" smtClean="0"/>
              <a:t>     услуги.</a:t>
            </a:r>
            <a:endParaRPr lang="ru-RU" sz="19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6" y="3649682"/>
            <a:ext cx="2220068" cy="166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651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55075" y="3919"/>
            <a:ext cx="621509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образования (1)</a:t>
            </a:r>
          </a:p>
        </p:txBody>
      </p:sp>
      <p:sp>
        <p:nvSpPr>
          <p:cNvPr id="63620" name="Text Box 386"/>
          <p:cNvSpPr txBox="1">
            <a:spLocks noChangeArrowheads="1"/>
          </p:cNvSpPr>
          <p:nvPr/>
        </p:nvSpPr>
        <p:spPr bwMode="auto">
          <a:xfrm>
            <a:off x="10254956" y="2425073"/>
            <a:ext cx="200245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среднемесячного дохода от трудовой деятельности в регионе</a:t>
            </a: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12619" y="777621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10210736" y="4998573"/>
            <a:ext cx="19651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к средней заработной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плате в общем образовании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10464435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410859724"/>
              </p:ext>
            </p:extLst>
          </p:nvPr>
        </p:nvGraphicFramePr>
        <p:xfrm>
          <a:off x="1246907" y="2334864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1" name="Схема 90"/>
          <p:cNvGraphicFramePr/>
          <p:nvPr>
            <p:extLst>
              <p:ext uri="{D42A27DB-BD31-4B8C-83A1-F6EECF244321}">
                <p14:modId xmlns:p14="http://schemas.microsoft.com/office/powerpoint/2010/main" val="4230940829"/>
              </p:ext>
            </p:extLst>
          </p:nvPr>
        </p:nvGraphicFramePr>
        <p:xfrm>
          <a:off x="1214700" y="4753369"/>
          <a:ext cx="8864179" cy="1364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4" name="TextBox 93"/>
          <p:cNvSpPr txBox="1"/>
          <p:nvPr/>
        </p:nvSpPr>
        <p:spPr>
          <a:xfrm>
            <a:off x="1678588" y="1069489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2021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136427" y="1129656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409132" y="111617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8541846" y="1100627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sp>
        <p:nvSpPr>
          <p:cNvPr id="123" name="Text Box 137"/>
          <p:cNvSpPr txBox="1">
            <a:spLocks noChangeArrowheads="1"/>
          </p:cNvSpPr>
          <p:nvPr/>
        </p:nvSpPr>
        <p:spPr bwMode="auto">
          <a:xfrm>
            <a:off x="44977" y="4486423"/>
            <a:ext cx="47225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дошкольных организаций:</a:t>
            </a:r>
          </a:p>
        </p:txBody>
      </p:sp>
      <p:sp>
        <p:nvSpPr>
          <p:cNvPr id="126" name="Прямоугольник 125"/>
          <p:cNvSpPr/>
          <p:nvPr/>
        </p:nvSpPr>
        <p:spPr>
          <a:xfrm>
            <a:off x="44977" y="1710899"/>
            <a:ext cx="67004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работники общеобразовательных организаций: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476247" y="1374230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Прямая соединительная линия 126"/>
          <p:cNvCxnSpPr/>
          <p:nvPr/>
        </p:nvCxnSpPr>
        <p:spPr>
          <a:xfrm>
            <a:off x="5601672" y="1332253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>
            <a:off x="7779491" y="1259047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Стрелка вверх 8"/>
          <p:cNvSpPr/>
          <p:nvPr/>
        </p:nvSpPr>
        <p:spPr>
          <a:xfrm>
            <a:off x="9979535" y="25140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908890" y="2419325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6603614" y="2120515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8825933" y="195623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3908889" y="4862670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+ 6,6%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6525250" y="466001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8825933" y="4548618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5" y="2541635"/>
            <a:ext cx="1133495" cy="1133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1" y="5385997"/>
            <a:ext cx="1188270" cy="118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9" name="Стрелка вверх 148"/>
          <p:cNvSpPr/>
          <p:nvPr/>
        </p:nvSpPr>
        <p:spPr>
          <a:xfrm>
            <a:off x="9957721" y="5087595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7911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206914" y="2512575"/>
            <a:ext cx="19651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средней заработной</a:t>
            </a:r>
          </a:p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платы  учителей*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212807" y="4865850"/>
            <a:ext cx="195342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  <a:endParaRPr lang="ru-RU" sz="1400" dirty="0">
              <a:solidFill>
                <a:srgbClr val="C00000"/>
              </a:solidFill>
              <a:latin typeface="+mn-lt"/>
            </a:endParaRP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1297083835"/>
              </p:ext>
            </p:extLst>
          </p:nvPr>
        </p:nvGraphicFramePr>
        <p:xfrm>
          <a:off x="1199055" y="2219795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1486650577"/>
              </p:ext>
            </p:extLst>
          </p:nvPr>
        </p:nvGraphicFramePr>
        <p:xfrm>
          <a:off x="1211486" y="4850068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6198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Педагогические работники дополнительного образования: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25207" y="4579490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Преподаватели и мастера профессионального образования: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3932223" y="229345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431551" y="212417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843925" y="195489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4097622" y="489035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383749" y="468251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843924" y="452361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2672306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6" y="5450625"/>
            <a:ext cx="1014804" cy="1014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1759207" y="111565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097622" y="1136113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133109" y="114627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574074" y="114627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7" y="1361716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01785" y="1332253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12194" y="1361716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326101" y="51574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образования (2)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714052" y="731454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397723" y="1070008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DE8E191-807F-49A6-BD3D-D9A0840AD27C}"/>
              </a:ext>
            </a:extLst>
          </p:cNvPr>
          <p:cNvSpPr txBox="1"/>
          <p:nvPr/>
        </p:nvSpPr>
        <p:spPr>
          <a:xfrm>
            <a:off x="229990" y="3929968"/>
            <a:ext cx="6422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C00000"/>
                </a:solidFill>
                <a:latin typeface="+mn-lt"/>
              </a:rPr>
              <a:t>* при оценке не учитываются федеральные выплаты, установленные за классное руководство </a:t>
            </a:r>
          </a:p>
        </p:txBody>
      </p:sp>
    </p:spTree>
    <p:extLst>
      <p:ext uri="{BB962C8B-B14F-4D97-AF65-F5344CB8AC3E}">
        <p14:creationId xmlns:p14="http://schemas.microsoft.com/office/powerpoint/2010/main" val="104143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3" name="Text Box 8"/>
          <p:cNvSpPr txBox="1">
            <a:spLocks noChangeArrowheads="1"/>
          </p:cNvSpPr>
          <p:nvPr/>
        </p:nvSpPr>
        <p:spPr bwMode="auto">
          <a:xfrm>
            <a:off x="3310842" y="-11470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здравоохранения</a:t>
            </a:r>
          </a:p>
        </p:txBody>
      </p:sp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4" name="Text Box 309"/>
          <p:cNvSpPr txBox="1">
            <a:spLocks noChangeArrowheads="1"/>
          </p:cNvSpPr>
          <p:nvPr/>
        </p:nvSpPr>
        <p:spPr bwMode="auto">
          <a:xfrm>
            <a:off x="2722030" y="749789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155746" y="1977737"/>
            <a:ext cx="203625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200 % среднемесячного дохода от трудовой деятельности в регионе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135780" y="5527072"/>
            <a:ext cx="20158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2619096251"/>
              </p:ext>
            </p:extLst>
          </p:nvPr>
        </p:nvGraphicFramePr>
        <p:xfrm>
          <a:off x="1199055" y="1684957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1633281582"/>
              </p:ext>
            </p:extLst>
          </p:nvPr>
        </p:nvGraphicFramePr>
        <p:xfrm>
          <a:off x="1196891" y="5295847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416713"/>
            <a:ext cx="856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Врачи: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39802" y="5025269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Младший медицинский персонал: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1959038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34482" y="5508373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1" name="TextBox 140"/>
          <p:cNvSpPr txBox="1"/>
          <p:nvPr/>
        </p:nvSpPr>
        <p:spPr>
          <a:xfrm>
            <a:off x="3942382" y="175447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222216" y="159184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843924" y="141592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3902044" y="533909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315790" y="5137521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843923" y="496824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909470" y="1012437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103088" y="98503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222216" y="968812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330233" y="985035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5" y="1071799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19663" y="1124092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69194" y="1071800"/>
            <a:ext cx="0" cy="5433775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386"/>
          <p:cNvSpPr txBox="1">
            <a:spLocks noChangeArrowheads="1"/>
          </p:cNvSpPr>
          <p:nvPr/>
        </p:nvSpPr>
        <p:spPr bwMode="auto">
          <a:xfrm>
            <a:off x="10182229" y="3740910"/>
            <a:ext cx="204955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43" name="Схема 42"/>
          <p:cNvGraphicFramePr/>
          <p:nvPr>
            <p:extLst>
              <p:ext uri="{D42A27DB-BD31-4B8C-83A1-F6EECF244321}">
                <p14:modId xmlns:p14="http://schemas.microsoft.com/office/powerpoint/2010/main" val="2932639404"/>
              </p:ext>
            </p:extLst>
          </p:nvPr>
        </p:nvGraphicFramePr>
        <p:xfrm>
          <a:off x="1277030" y="3509685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44" name="Text Box 135"/>
          <p:cNvSpPr txBox="1">
            <a:spLocks noChangeArrowheads="1"/>
          </p:cNvSpPr>
          <p:nvPr/>
        </p:nvSpPr>
        <p:spPr bwMode="auto">
          <a:xfrm>
            <a:off x="-11134" y="3239107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Средний медицинский персонал:</a:t>
            </a:r>
          </a:p>
        </p:txBody>
      </p:sp>
      <p:sp>
        <p:nvSpPr>
          <p:cNvPr id="45" name="Стрелка вверх 44"/>
          <p:cNvSpPr/>
          <p:nvPr/>
        </p:nvSpPr>
        <p:spPr>
          <a:xfrm>
            <a:off x="10014621" y="3722211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3942382" y="349390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314536" y="3324627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870816" y="318323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0980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5" y="5616602"/>
            <a:ext cx="973958" cy="97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1" y="1786045"/>
            <a:ext cx="1184289" cy="1184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10382123" y="811345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</p:spTree>
    <p:extLst>
      <p:ext uri="{BB962C8B-B14F-4D97-AF65-F5344CB8AC3E}">
        <p14:creationId xmlns:p14="http://schemas.microsoft.com/office/powerpoint/2010/main" val="316904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13" name="Text Box 375"/>
          <p:cNvSpPr txBox="1">
            <a:spLocks noChangeArrowheads="1"/>
          </p:cNvSpPr>
          <p:nvPr/>
        </p:nvSpPr>
        <p:spPr bwMode="auto">
          <a:xfrm>
            <a:off x="10416118" y="765178"/>
            <a:ext cx="42511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dirty="0">
                <a:solidFill>
                  <a:srgbClr val="474343"/>
                </a:solidFill>
                <a:latin typeface="+mn-lt"/>
              </a:rPr>
              <a:t>      </a:t>
            </a:r>
          </a:p>
        </p:txBody>
      </p:sp>
      <p:sp>
        <p:nvSpPr>
          <p:cNvPr id="115" name="Text Box 386"/>
          <p:cNvSpPr txBox="1">
            <a:spLocks noChangeArrowheads="1"/>
          </p:cNvSpPr>
          <p:nvPr/>
        </p:nvSpPr>
        <p:spPr bwMode="auto">
          <a:xfrm>
            <a:off x="10070236" y="2512575"/>
            <a:ext cx="21017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sp>
        <p:nvSpPr>
          <p:cNvPr id="116" name="Text Box 386"/>
          <p:cNvSpPr txBox="1">
            <a:spLocks noChangeArrowheads="1"/>
          </p:cNvSpPr>
          <p:nvPr/>
        </p:nvSpPr>
        <p:spPr bwMode="auto">
          <a:xfrm>
            <a:off x="10070237" y="5101742"/>
            <a:ext cx="2096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100 % среднемесячного дохода от трудовой деятельности в регионе</a:t>
            </a:r>
          </a:p>
        </p:txBody>
      </p:sp>
      <p:graphicFrame>
        <p:nvGraphicFramePr>
          <p:cNvPr id="92" name="Схема 91"/>
          <p:cNvGraphicFramePr/>
          <p:nvPr>
            <p:extLst>
              <p:ext uri="{D42A27DB-BD31-4B8C-83A1-F6EECF244321}">
                <p14:modId xmlns:p14="http://schemas.microsoft.com/office/powerpoint/2010/main" val="2311707037"/>
              </p:ext>
            </p:extLst>
          </p:nvPr>
        </p:nvGraphicFramePr>
        <p:xfrm>
          <a:off x="1199055" y="2219795"/>
          <a:ext cx="8864179" cy="1291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93" name="Схема 92"/>
          <p:cNvGraphicFramePr/>
          <p:nvPr>
            <p:extLst>
              <p:ext uri="{D42A27DB-BD31-4B8C-83A1-F6EECF244321}">
                <p14:modId xmlns:p14="http://schemas.microsoft.com/office/powerpoint/2010/main" val="410348768"/>
              </p:ext>
            </p:extLst>
          </p:nvPr>
        </p:nvGraphicFramePr>
        <p:xfrm>
          <a:off x="1211486" y="4850068"/>
          <a:ext cx="8864179" cy="1185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17" name="Text Box 95"/>
          <p:cNvSpPr txBox="1">
            <a:spLocks noChangeArrowheads="1"/>
          </p:cNvSpPr>
          <p:nvPr/>
        </p:nvSpPr>
        <p:spPr bwMode="auto">
          <a:xfrm>
            <a:off x="-11134" y="1951551"/>
            <a:ext cx="361239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культуры:</a:t>
            </a:r>
          </a:p>
        </p:txBody>
      </p:sp>
      <p:sp>
        <p:nvSpPr>
          <p:cNvPr id="120" name="Text Box 135"/>
          <p:cNvSpPr txBox="1">
            <a:spLocks noChangeArrowheads="1"/>
          </p:cNvSpPr>
          <p:nvPr/>
        </p:nvSpPr>
        <p:spPr bwMode="auto">
          <a:xfrm>
            <a:off x="-25207" y="4579490"/>
            <a:ext cx="632567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u="sng" dirty="0">
                <a:solidFill>
                  <a:srgbClr val="534F4F"/>
                </a:solidFill>
                <a:latin typeface="+mn-lt"/>
              </a:rPr>
              <a:t>Работники учреждений социальной защиты:</a:t>
            </a:r>
          </a:p>
        </p:txBody>
      </p:sp>
      <p:sp>
        <p:nvSpPr>
          <p:cNvPr id="131" name="Стрелка вверх 130"/>
          <p:cNvSpPr/>
          <p:nvPr/>
        </p:nvSpPr>
        <p:spPr>
          <a:xfrm>
            <a:off x="9939912" y="2493876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2" name="Стрелка вверх 131"/>
          <p:cNvSpPr/>
          <p:nvPr/>
        </p:nvSpPr>
        <p:spPr>
          <a:xfrm>
            <a:off x="9949077" y="5062594"/>
            <a:ext cx="242316" cy="776062"/>
          </a:xfrm>
          <a:prstGeom prst="upArrow">
            <a:avLst>
              <a:gd name="adj1" fmla="val 50000"/>
              <a:gd name="adj2" fmla="val 112893"/>
            </a:avLst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0" name="TextBox 139"/>
          <p:cNvSpPr txBox="1"/>
          <p:nvPr/>
        </p:nvSpPr>
        <p:spPr>
          <a:xfrm>
            <a:off x="3938767" y="2330921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6219441" y="2099674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8843925" y="1954899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4091166" y="4902836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222440" y="4687853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843924" y="4564282"/>
            <a:ext cx="7536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>
                <a:solidFill>
                  <a:schemeClr val="accent3">
                    <a:lumMod val="50000"/>
                  </a:schemeClr>
                </a:solidFill>
                <a:latin typeface="+mn-lt"/>
              </a:rPr>
              <a:t>+ 6,0%</a:t>
            </a:r>
            <a:endParaRPr lang="ru-RU" sz="1600" b="1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850490" y="1161961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204689" y="1162100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2022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364134" y="1134054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8624874" y="1134053"/>
            <a:ext cx="7553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200" b="1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2024</a:t>
            </a: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3451087" y="1349497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5619663" y="1492994"/>
            <a:ext cx="0" cy="5173322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>
            <a:off x="7874804" y="1491840"/>
            <a:ext cx="0" cy="5174476"/>
          </a:xfrm>
          <a:prstGeom prst="line">
            <a:avLst/>
          </a:prstGeom>
          <a:ln w="19050">
            <a:solidFill>
              <a:schemeClr val="bg2">
                <a:lumMod val="50000"/>
                <a:alpha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Box 8"/>
          <p:cNvSpPr txBox="1">
            <a:spLocks noChangeArrowheads="1"/>
          </p:cNvSpPr>
          <p:nvPr/>
        </p:nvSpPr>
        <p:spPr bwMode="auto">
          <a:xfrm>
            <a:off x="3077428" y="-43846"/>
            <a:ext cx="628402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Реализация Указов Президента РФ 2012 года </a:t>
            </a:r>
          </a:p>
          <a:p>
            <a:pPr algn="ctr"/>
            <a:r>
              <a:rPr lang="ru-RU" sz="2400" b="1" dirty="0">
                <a:solidFill>
                  <a:srgbClr val="494545"/>
                </a:solidFill>
                <a:latin typeface="+mn-lt"/>
              </a:rPr>
              <a:t>в сфере культуры и социальной защиты</a:t>
            </a:r>
          </a:p>
        </p:txBody>
      </p:sp>
      <p:sp>
        <p:nvSpPr>
          <p:cNvPr id="61" name="Text Box 309"/>
          <p:cNvSpPr txBox="1">
            <a:spLocks noChangeArrowheads="1"/>
          </p:cNvSpPr>
          <p:nvPr/>
        </p:nvSpPr>
        <p:spPr bwMode="auto">
          <a:xfrm>
            <a:off x="2475732" y="730935"/>
            <a:ext cx="7487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494545"/>
                </a:solidFill>
                <a:latin typeface="+mn-lt"/>
              </a:rPr>
              <a:t>Размер среднемесячной зарплаты и темп прироста к уровню предыдущего года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06" y="2500198"/>
            <a:ext cx="1152926" cy="1152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2" y="5405437"/>
            <a:ext cx="1100138" cy="110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326487" y="1069489"/>
            <a:ext cx="15834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494545"/>
                </a:solidFill>
                <a:latin typeface="+mn-lt"/>
              </a:rPr>
              <a:t>Цель достигнута   в январе 2018г.</a:t>
            </a:r>
          </a:p>
        </p:txBody>
      </p:sp>
    </p:spTree>
    <p:extLst>
      <p:ext uri="{BB962C8B-B14F-4D97-AF65-F5344CB8AC3E}">
        <p14:creationId xmlns:p14="http://schemas.microsoft.com/office/powerpoint/2010/main" val="184635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31215" y="39951"/>
            <a:ext cx="1033022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700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заработной платы работников бюджетной сферы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181493" y="881576"/>
            <a:ext cx="11829014" cy="1480655"/>
            <a:chOff x="177579" y="1507342"/>
            <a:chExt cx="11726713" cy="948428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77579" y="1507342"/>
              <a:ext cx="11726713" cy="948428"/>
              <a:chOff x="189060" y="1371601"/>
              <a:chExt cx="11726713" cy="948428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8" y="1371601"/>
                <a:ext cx="11039475" cy="948428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189060" y="1583928"/>
                <a:ext cx="4212187" cy="573421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1447092" y="1776284"/>
              <a:ext cx="1610700" cy="3745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МРОТ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9052724" y="1707118"/>
              <a:ext cx="2108392" cy="571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2022 год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13 890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4272504" y="1725653"/>
              <a:ext cx="2043453" cy="571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2021 год</a:t>
              </a:r>
            </a:p>
            <a:p>
              <a:pPr algn="ctr"/>
              <a:r>
                <a:rPr lang="ru-RU" sz="28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12 792 руб.</a:t>
              </a:r>
              <a:endParaRPr lang="ru-RU" sz="2800" b="1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Пятиугольник 14">
            <a:extLst>
              <a:ext uri="{FF2B5EF4-FFF2-40B4-BE49-F238E27FC236}">
                <a16:creationId xmlns="" xmlns:a16="http://schemas.microsoft.com/office/drawing/2014/main" id="{BB1324E6-4FC0-45F7-9F82-DC250C2A3627}"/>
              </a:ext>
            </a:extLst>
          </p:cNvPr>
          <p:cNvSpPr/>
          <p:nvPr/>
        </p:nvSpPr>
        <p:spPr>
          <a:xfrm>
            <a:off x="6166267" y="1420148"/>
            <a:ext cx="3066112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7D081F09-A807-4CA7-9B84-45CE551F7746}"/>
              </a:ext>
            </a:extLst>
          </p:cNvPr>
          <p:cNvSpPr/>
          <p:nvPr/>
        </p:nvSpPr>
        <p:spPr>
          <a:xfrm>
            <a:off x="6440725" y="1478371"/>
            <a:ext cx="25549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8,6%</a:t>
            </a:r>
          </a:p>
        </p:txBody>
      </p:sp>
      <p:grpSp>
        <p:nvGrpSpPr>
          <p:cNvPr id="21" name="Группа 20">
            <a:extLst>
              <a:ext uri="{FF2B5EF4-FFF2-40B4-BE49-F238E27FC236}">
                <a16:creationId xmlns="" xmlns:a16="http://schemas.microsoft.com/office/drawing/2014/main" id="{69916012-CA8D-4FC2-A8D6-D8F727394C6F}"/>
              </a:ext>
            </a:extLst>
          </p:cNvPr>
          <p:cNvGrpSpPr/>
          <p:nvPr/>
        </p:nvGrpSpPr>
        <p:grpSpPr>
          <a:xfrm>
            <a:off x="652879" y="2559983"/>
            <a:ext cx="11497967" cy="1527601"/>
            <a:chOff x="377773" y="1507340"/>
            <a:chExt cx="11569653" cy="2519096"/>
          </a:xfrm>
        </p:grpSpPr>
        <p:grpSp>
          <p:nvGrpSpPr>
            <p:cNvPr id="22" name="Группа 21">
              <a:extLst>
                <a:ext uri="{FF2B5EF4-FFF2-40B4-BE49-F238E27FC236}">
                  <a16:creationId xmlns="" xmlns:a16="http://schemas.microsoft.com/office/drawing/2014/main" id="{1BC0EDEE-C0AD-40A1-945F-41CF1489BF70}"/>
                </a:ext>
              </a:extLst>
            </p:cNvPr>
            <p:cNvGrpSpPr/>
            <p:nvPr/>
          </p:nvGrpSpPr>
          <p:grpSpPr>
            <a:xfrm>
              <a:off x="377773" y="1507340"/>
              <a:ext cx="11569653" cy="2519096"/>
              <a:chOff x="389254" y="1371599"/>
              <a:chExt cx="11569653" cy="2519096"/>
            </a:xfrm>
          </p:grpSpPr>
          <p:sp>
            <p:nvSpPr>
              <p:cNvPr id="28" name="Пятиугольник 9">
                <a:extLst>
                  <a:ext uri="{FF2B5EF4-FFF2-40B4-BE49-F238E27FC236}">
                    <a16:creationId xmlns="" xmlns:a16="http://schemas.microsoft.com/office/drawing/2014/main" id="{81923AE5-97AC-49F4-87D6-A51C4D92CC1A}"/>
                  </a:ext>
                </a:extLst>
              </p:cNvPr>
              <p:cNvSpPr/>
              <p:nvPr/>
            </p:nvSpPr>
            <p:spPr>
              <a:xfrm>
                <a:off x="919432" y="1371599"/>
                <a:ext cx="11039475" cy="2519096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" name="Пятиугольник 14">
                <a:extLst>
                  <a:ext uri="{FF2B5EF4-FFF2-40B4-BE49-F238E27FC236}">
                    <a16:creationId xmlns="" xmlns:a16="http://schemas.microsoft.com/office/drawing/2014/main" id="{AA663E64-9D80-4060-864A-6FC263211222}"/>
                  </a:ext>
                </a:extLst>
              </p:cNvPr>
              <p:cNvSpPr/>
              <p:nvPr/>
            </p:nvSpPr>
            <p:spPr>
              <a:xfrm>
                <a:off x="389254" y="1679446"/>
                <a:ext cx="3919653" cy="2000188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Прямоугольник 22">
              <a:extLst>
                <a:ext uri="{FF2B5EF4-FFF2-40B4-BE49-F238E27FC236}">
                  <a16:creationId xmlns="" xmlns:a16="http://schemas.microsoft.com/office/drawing/2014/main" id="{02AAC69A-3E5B-4431-8BC6-816F1EDBFD88}"/>
                </a:ext>
              </a:extLst>
            </p:cNvPr>
            <p:cNvSpPr/>
            <p:nvPr/>
          </p:nvSpPr>
          <p:spPr>
            <a:xfrm>
              <a:off x="377773" y="1599901"/>
              <a:ext cx="3632221" cy="1674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rgbClr val="534F4F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Прочие категории работников, не попадающие под действие Указов Президента РФ   </a:t>
              </a: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="" xmlns:a16="http://schemas.microsoft.com/office/drawing/2014/main" id="{64EA7F67-2730-4159-8824-145D5DA082FE}"/>
                </a:ext>
              </a:extLst>
            </p:cNvPr>
            <p:cNvSpPr/>
            <p:nvPr/>
          </p:nvSpPr>
          <p:spPr>
            <a:xfrm>
              <a:off x="9052176" y="2288759"/>
              <a:ext cx="2108392" cy="964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2022 год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="" xmlns:a16="http://schemas.microsoft.com/office/drawing/2014/main" id="{096918EB-5BED-42B4-B0A7-CF4C424F35F2}"/>
                </a:ext>
              </a:extLst>
            </p:cNvPr>
            <p:cNvSpPr/>
            <p:nvPr/>
          </p:nvSpPr>
          <p:spPr>
            <a:xfrm>
              <a:off x="4287682" y="2292491"/>
              <a:ext cx="2043453" cy="964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474343"/>
                  </a:solidFill>
                  <a:latin typeface="Calibri" panose="020F0502020204030204" pitchFamily="34" charset="0"/>
                  <a:cs typeface="Times New Roman" panose="02020603050405020304" pitchFamily="18" charset="0"/>
                </a:rPr>
                <a:t>2021 год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740B510-FD48-450C-AB2E-AD0D65875822}"/>
              </a:ext>
            </a:extLst>
          </p:cNvPr>
          <p:cNvSpPr txBox="1"/>
          <p:nvPr/>
        </p:nvSpPr>
        <p:spPr>
          <a:xfrm>
            <a:off x="6106867" y="4496018"/>
            <a:ext cx="59036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Всего на повышение оплаты труда работникам бюджетной сферы, в том числе компенсационных и стимулирующих выплат предусмотрено </a:t>
            </a:r>
          </a:p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2,1 млрд. руб.</a:t>
            </a:r>
          </a:p>
        </p:txBody>
      </p:sp>
      <p:sp>
        <p:nvSpPr>
          <p:cNvPr id="30" name="Пятиугольник 14">
            <a:extLst>
              <a:ext uri="{FF2B5EF4-FFF2-40B4-BE49-F238E27FC236}">
                <a16:creationId xmlns="" xmlns:a16="http://schemas.microsoft.com/office/drawing/2014/main" id="{FC5EE0D5-BAF1-4331-8329-D3408470504D}"/>
              </a:ext>
            </a:extLst>
          </p:cNvPr>
          <p:cNvSpPr/>
          <p:nvPr/>
        </p:nvSpPr>
        <p:spPr>
          <a:xfrm>
            <a:off x="6596325" y="3031209"/>
            <a:ext cx="2733675" cy="506744"/>
          </a:xfrm>
          <a:prstGeom prst="homePlate">
            <a:avLst/>
          </a:prstGeom>
          <a:gradFill>
            <a:gsLst>
              <a:gs pos="85000">
                <a:srgbClr val="FFFFFF"/>
              </a:gs>
              <a:gs pos="24000">
                <a:schemeClr val="bg1">
                  <a:alpha val="14000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325619B2-A674-48F2-9791-76ABF9A190BC}"/>
              </a:ext>
            </a:extLst>
          </p:cNvPr>
          <p:cNvSpPr/>
          <p:nvPr/>
        </p:nvSpPr>
        <p:spPr>
          <a:xfrm>
            <a:off x="6669321" y="3068553"/>
            <a:ext cx="24699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повышение на 6%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A8723C8-E156-452C-B80D-82CB8299024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435" y="4254037"/>
            <a:ext cx="5576860" cy="248451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485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0239"/>
              </p:ext>
            </p:extLst>
          </p:nvPr>
        </p:nvGraphicFramePr>
        <p:xfrm>
          <a:off x="209391" y="3527041"/>
          <a:ext cx="11858952" cy="32396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581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007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2302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Мера социальной поддержки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Размер среднедушевого дохода </a:t>
                      </a:r>
                    </a:p>
                    <a:p>
                      <a:pPr algn="ctr" fontAlgn="t"/>
                      <a:r>
                        <a:rPr lang="ru-RU" sz="14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на дату обращения</a:t>
                      </a:r>
                      <a:endParaRPr lang="ru-RU" sz="14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4420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u="none" strike="noStrike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Осуществление ежемесячной выплаты в связи с рождением (усыновлением) первого ребенка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ru-RU" sz="1200" b="1" i="0" u="none" strike="noStrike" kern="1200" dirty="0">
                          <a:solidFill>
                            <a:srgbClr val="474343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ниже двукратной величины прожиточного минимума</a:t>
                      </a:r>
                      <a:endParaRPr lang="ru-RU" sz="12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2553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(экстренный</a:t>
                      </a:r>
                      <a:r>
                        <a:rPr lang="ru-RU" sz="1200" b="0" u="none" strike="noStrike" baseline="0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ремонт жилых помещений</a:t>
                      </a: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ru-RU" sz="1200" b="0" u="none" strike="noStrike" kern="1200" dirty="0"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2553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Компенсационные выплаты за присмотр и уход за детьми в дошкольном учреждении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полуторакратной величины ПМ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2553">
                <a:tc>
                  <a:txBody>
                    <a:bodyPr/>
                    <a:lstStyle/>
                    <a:p>
                      <a:pPr marL="285750" marR="0" indent="-28575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Субсидии на оплату жилого помещения и коммунальных услуг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 fontAlgn="t"/>
                      <a:r>
                        <a:rPr lang="ru-RU" sz="1200" b="1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 ниже величины прожиточного минимума</a:t>
                      </a:r>
                    </a:p>
                  </a:txBody>
                  <a:tcPr marL="7620" marR="7620" marT="7620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Оказание государственной социальной помощи на основании социального контракта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Ежемесячная выплата на детей в возрасте от 3 до 7 лет включительно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Ежемесячное пособие на ребенка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Социальная выплата на проезд учащимся из малообеспеченных семей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9725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Материальная помощь гражданам, находящимся в трудной жизненной ситуации (приобретение бытовой техники)</a:t>
                      </a:r>
                      <a:endParaRPr lang="ru-RU" sz="1200" b="0" i="0" u="none" strike="noStrike" dirty="0">
                        <a:solidFill>
                          <a:srgbClr val="474343"/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2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34972">
                <a:tc>
                  <a:txBody>
                    <a:bodyPr/>
                    <a:lstStyle/>
                    <a:p>
                      <a:pPr marL="285750" indent="-285750" algn="ctr" fontAlgn="t">
                        <a:buFont typeface="Wingdings" panose="05000000000000000000" pitchFamily="2" charset="2"/>
                        <a:buChar char="Ø"/>
                      </a:pPr>
                      <a:r>
                        <a:rPr lang="ru-RU" sz="1200" b="0" i="0" u="none" strike="noStrike" dirty="0">
                          <a:solidFill>
                            <a:srgbClr val="474343"/>
                          </a:solidFill>
                          <a:effectLst/>
                          <a:latin typeface="+mn-lt"/>
                        </a:rPr>
                        <a:t>Ежемесячная социальная выплата малоимущим семьям на ребенка (детей) от полутора до трех лет</a:t>
                      </a:r>
                    </a:p>
                  </a:txBody>
                  <a:tcPr marL="6725" marR="6725" marT="6725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75000"/>
                        <a:alpha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t"/>
                      <a:endParaRPr lang="ru-RU" sz="1600" b="1" i="0" u="none" strike="noStrike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6725" marR="6725" marT="6725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680287" y="22363"/>
            <a:ext cx="9978069" cy="803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400" b="1" u="sng" dirty="0">
                <a:solidFill>
                  <a:srgbClr val="494545"/>
                </a:solidFill>
                <a:latin typeface="+mn-lt"/>
              </a:rPr>
              <a:t>Прожиточный минимум</a:t>
            </a:r>
          </a:p>
          <a:p>
            <a:pPr algn="ctr">
              <a:lnSpc>
                <a:spcPct val="110000"/>
              </a:lnSpc>
            </a:pPr>
            <a:r>
              <a:rPr lang="ru-RU" sz="1500" b="1" dirty="0">
                <a:solidFill>
                  <a:srgbClr val="494545"/>
                </a:solidFill>
                <a:latin typeface="+mn-lt"/>
              </a:rPr>
              <a:t> - </a:t>
            </a:r>
            <a:r>
              <a:rPr lang="ru-RU" b="1" dirty="0">
                <a:solidFill>
                  <a:srgbClr val="494545"/>
                </a:solidFill>
                <a:latin typeface="+mn-lt"/>
              </a:rPr>
              <a:t>минимальная необходимая для обеспечения жизнедеятельности сумма доходов гражданина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258013" y="2178564"/>
            <a:ext cx="11761709" cy="1227245"/>
            <a:chOff x="-1" y="3081938"/>
            <a:chExt cx="12190595" cy="859736"/>
          </a:xfrm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-1" y="3081938"/>
              <a:ext cx="12190595" cy="396330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accent3">
                      <a:lumMod val="50000"/>
                    </a:schemeClr>
                  </a:solidFill>
                </a:rPr>
                <a:t>Предназначен для оказания необходимой государственной социальной помощи и предоставления мер социальной поддержки малоимущим гражданам</a:t>
              </a:r>
            </a:p>
          </p:txBody>
        </p:sp>
        <p:sp>
          <p:nvSpPr>
            <p:cNvPr id="24" name="Стрелка вниз 23"/>
            <p:cNvSpPr/>
            <p:nvPr/>
          </p:nvSpPr>
          <p:spPr>
            <a:xfrm>
              <a:off x="876299" y="3540179"/>
              <a:ext cx="4649858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25" name="Стрелка вниз 24"/>
            <p:cNvSpPr/>
            <p:nvPr/>
          </p:nvSpPr>
          <p:spPr>
            <a:xfrm>
              <a:off x="6943058" y="3540179"/>
              <a:ext cx="4972716" cy="401495"/>
            </a:xfrm>
            <a:prstGeom prst="downArrow">
              <a:avLst/>
            </a:prstGeom>
            <a:solidFill>
              <a:schemeClr val="tx2">
                <a:lumMod val="40000"/>
                <a:lumOff val="6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-1" y="859396"/>
            <a:ext cx="11915774" cy="1200435"/>
            <a:chOff x="-11481" y="1507342"/>
            <a:chExt cx="11915774" cy="1358387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-11481" y="1507342"/>
              <a:ext cx="11915774" cy="1321494"/>
              <a:chOff x="0" y="1371601"/>
              <a:chExt cx="11915774" cy="1321494"/>
            </a:xfrm>
          </p:grpSpPr>
          <p:sp>
            <p:nvSpPr>
              <p:cNvPr id="10" name="Пятиугольник 9"/>
              <p:cNvSpPr/>
              <p:nvPr/>
            </p:nvSpPr>
            <p:spPr>
              <a:xfrm>
                <a:off x="876299" y="1371601"/>
                <a:ext cx="11039475" cy="1321494"/>
              </a:xfrm>
              <a:prstGeom prst="homePlate">
                <a:avLst/>
              </a:prstGeom>
              <a:gradFill flip="none" rotWithShape="1">
                <a:gsLst>
                  <a:gs pos="80000">
                    <a:schemeClr val="bg2">
                      <a:lumMod val="75000"/>
                      <a:alpha val="35000"/>
                    </a:schemeClr>
                  </a:gs>
                  <a:gs pos="97000">
                    <a:schemeClr val="accent2">
                      <a:lumMod val="20000"/>
                      <a:lumOff val="80000"/>
                      <a:alpha val="8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ятиугольник 14"/>
              <p:cNvSpPr/>
              <p:nvPr/>
            </p:nvSpPr>
            <p:spPr>
              <a:xfrm>
                <a:off x="0" y="1746610"/>
                <a:ext cx="2733675" cy="573420"/>
              </a:xfrm>
              <a:prstGeom prst="homePlate">
                <a:avLst/>
              </a:prstGeom>
              <a:gradFill>
                <a:gsLst>
                  <a:gs pos="85000">
                    <a:srgbClr val="FFFFFF"/>
                  </a:gs>
                  <a:gs pos="24000">
                    <a:schemeClr val="bg1">
                      <a:alpha val="14000"/>
                    </a:schemeClr>
                  </a:gs>
                  <a:gs pos="100000">
                    <a:schemeClr val="bg1"/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" name="Прямоугольник 3"/>
            <p:cNvSpPr/>
            <p:nvPr/>
          </p:nvSpPr>
          <p:spPr>
            <a:xfrm>
              <a:off x="24701" y="1768667"/>
              <a:ext cx="3048367" cy="8358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Ежегодно устанавливается </a:t>
              </a:r>
            </a:p>
            <a:p>
              <a:pPr algn="ctr"/>
              <a:r>
                <a:rPr lang="ru-RU" sz="1400" b="1" dirty="0">
                  <a:solidFill>
                    <a:srgbClr val="534F4F"/>
                  </a:solidFill>
                  <a:latin typeface="+mn-lt"/>
                </a:rPr>
                <a:t>постановлением администрации Липецкой области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7460880" y="1507342"/>
              <a:ext cx="4443412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2022 год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в расчете на душу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10 </a:t>
              </a:r>
              <a:r>
                <a:rPr lang="en-US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503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 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трудоспособного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11 </a:t>
              </a:r>
              <a:r>
                <a:rPr lang="en-US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448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 руб.                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пенсионеров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9 190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детей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10 654 руб.</a:t>
              </a: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3169164" y="1507462"/>
              <a:ext cx="4104447" cy="13582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rgbClr val="474343"/>
                  </a:solidFill>
                  <a:latin typeface="+mn-lt"/>
                </a:rPr>
                <a:t>2021 год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в расчете на душу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9 945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трудоспособного населения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10 742 руб.                  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пенсионеров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8 811 руб.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ru-RU" sz="1400" dirty="0">
                  <a:solidFill>
                    <a:srgbClr val="474343"/>
                  </a:solidFill>
                  <a:latin typeface="+mn-lt"/>
                </a:rPr>
                <a:t>для детей – </a:t>
              </a:r>
              <a:r>
                <a:rPr lang="ru-RU" sz="1400" b="1" dirty="0">
                  <a:solidFill>
                    <a:schemeClr val="accent3">
                      <a:lumMod val="50000"/>
                    </a:schemeClr>
                  </a:solidFill>
                  <a:latin typeface="+mn-lt"/>
                </a:rPr>
                <a:t>10 215 руб.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931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967796" y="60960"/>
            <a:ext cx="9600318" cy="90446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7978775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6 950,6</a:t>
            </a:r>
          </a:p>
          <a:p>
            <a:pPr marL="0" lvl="1" indent="797877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71" name="Пятиугольник 70"/>
          <p:cNvSpPr/>
          <p:nvPr/>
        </p:nvSpPr>
        <p:spPr>
          <a:xfrm>
            <a:off x="-4" y="5906365"/>
            <a:ext cx="12143142" cy="888521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3" name="Пятиугольник 72"/>
          <p:cNvSpPr/>
          <p:nvPr/>
        </p:nvSpPr>
        <p:spPr>
          <a:xfrm>
            <a:off x="-6" y="4489458"/>
            <a:ext cx="12143144" cy="1339975"/>
          </a:xfrm>
          <a:prstGeom prst="homePlate">
            <a:avLst>
              <a:gd name="adj" fmla="val 30807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4" name="Пятиугольник 73"/>
          <p:cNvSpPr/>
          <p:nvPr/>
        </p:nvSpPr>
        <p:spPr>
          <a:xfrm>
            <a:off x="-9" y="3175651"/>
            <a:ext cx="12143143" cy="125519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5" name="Пятиугольник 74"/>
          <p:cNvSpPr/>
          <p:nvPr/>
        </p:nvSpPr>
        <p:spPr>
          <a:xfrm>
            <a:off x="-6" y="1916645"/>
            <a:ext cx="12143144" cy="1200438"/>
          </a:xfrm>
          <a:prstGeom prst="homePlate">
            <a:avLst>
              <a:gd name="adj" fmla="val 4171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76" name="Пятиугольник 75"/>
          <p:cNvSpPr/>
          <p:nvPr/>
        </p:nvSpPr>
        <p:spPr>
          <a:xfrm>
            <a:off x="-6" y="982536"/>
            <a:ext cx="12143140" cy="84680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0523" y="1164760"/>
            <a:ext cx="68454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Выплата ежемесячных и единовременных пособий на ребенка;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многодетным семьям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Компенсация части родительской платы за содержание ребенка в дошкольных учреждениях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922393" y="1919923"/>
            <a:ext cx="6957663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Единовременные денежные выплаты при всех формах устройства ребенка в семью, 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пособия на содержание  детей в опекунских и приемных семьях, </a:t>
            </a:r>
            <a:r>
              <a:rPr lang="ru-RU" sz="1200" dirty="0">
                <a:solidFill>
                  <a:srgbClr val="474343"/>
                </a:solidFill>
                <a:latin typeface="Calibri"/>
                <a:cs typeface="Times New Roman" panose="02020603050405020304" pitchFamily="18" charset="0"/>
              </a:rPr>
              <a:t>вознаграждение приемному родителю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Социальная поддержка детей-сирот и детей, оставшихся без попечения родителей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Единовременная выплата детям-сиротам на ремонт жилья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Ежемесячная денежная компенсация расходов по договору найма (поднайма) жилого помещения детям-сиротам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950521" y="3175122"/>
            <a:ext cx="7115719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Социальные выплаты на питание школьников и студентов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Стипендии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 на транспорте школьникам и студентам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Оздоровление детей  школьного возраста 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Оздоровление детей-сирот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Отдых и оздоровление детей, находящихся в трудной жизненной ситуации, детей из многодетных и малообеспеченных семей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950522" y="5906365"/>
            <a:ext cx="66652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Обеспечение лекарственными средствами граждан, страдающих социально-значимыми заболеваниями</a:t>
            </a:r>
          </a:p>
          <a:p>
            <a:pPr marL="285750" lvl="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Поддержка доноров</a:t>
            </a:r>
          </a:p>
          <a:p>
            <a:pPr marL="285750" indent="-28575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Долечивание граждан, нуждающихся в реабилитации после стационарного лечения в санаторно-курортных учреждениях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950521" y="4489458"/>
            <a:ext cx="6774754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Ежемесячные денежные выплаты ветеранам труда, труженикам тыла, реабилитированным и репрессированным гражданам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Адресная и материальная (экстремальная) помощь</a:t>
            </a:r>
          </a:p>
          <a:p>
            <a:pPr marL="26670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Субсидии на оплату жилого помещения и </a:t>
            </a:r>
            <a:r>
              <a:rPr lang="ru-RU" sz="120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коммунальных услуг</a:t>
            </a:r>
            <a:endParaRPr lang="ru-RU" sz="1200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Бесплатное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зубо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и </a:t>
            </a:r>
            <a:r>
              <a:rPr lang="ru-RU" sz="1200" dirty="0" err="1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слухопротезирование</a:t>
            </a: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пенсионеров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Льготный проезд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Региональные доплаты к пенсиям</a:t>
            </a:r>
          </a:p>
          <a:p>
            <a:pPr marL="266700" lvl="0" indent="-266700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медицинских работников, учителей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20174" y="-24738"/>
            <a:ext cx="81050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Расходы на предоставление мер социальной </a:t>
            </a:r>
          </a:p>
          <a:p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поддержки гражданам из областного бюджета  </a:t>
            </a: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121171" y="1112639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2 147,4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121162" y="2189436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56</a:t>
            </a:r>
            <a:r>
              <a:rPr lang="en-US" sz="2200" b="1" dirty="0">
                <a:solidFill>
                  <a:srgbClr val="394659"/>
                </a:solidFill>
              </a:rPr>
              <a:t>5</a:t>
            </a:r>
            <a:r>
              <a:rPr lang="ru-RU" sz="2200" b="1" dirty="0">
                <a:solidFill>
                  <a:srgbClr val="394659"/>
                </a:solidFill>
              </a:rPr>
              <a:t>,</a:t>
            </a:r>
            <a:r>
              <a:rPr lang="en-US" sz="2200" b="1" dirty="0">
                <a:solidFill>
                  <a:srgbClr val="394659"/>
                </a:solidFill>
              </a:rPr>
              <a:t>1</a:t>
            </a:r>
            <a:r>
              <a:rPr lang="ru-RU" sz="2200" b="1" dirty="0">
                <a:solidFill>
                  <a:srgbClr val="394659"/>
                </a:solidFill>
              </a:rPr>
              <a:t> м</a:t>
            </a:r>
            <a:r>
              <a:rPr lang="ru-RU" b="1" dirty="0">
                <a:solidFill>
                  <a:srgbClr val="394659"/>
                </a:solidFill>
              </a:rPr>
              <a:t>лн. руб.</a:t>
            </a: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121169" y="3414461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977,0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21164" y="4801094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2 589,1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121166" y="5991876"/>
            <a:ext cx="1459979" cy="71670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672,0</a:t>
            </a:r>
          </a:p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724017" y="1105500"/>
            <a:ext cx="3067051" cy="723841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Гарантии семьям с детьми</a:t>
            </a: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1724016" y="2127591"/>
            <a:ext cx="3067051" cy="778547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Социальное обеспечение детей-сирот, приемных и опекунских семей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1724020" y="3232636"/>
            <a:ext cx="3067051" cy="1034395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1600" b="1" dirty="0">
                <a:solidFill>
                  <a:srgbClr val="474343"/>
                </a:solidFill>
              </a:rPr>
              <a:t>Поддержка школьников и студентов, летний отдых и оздоровление детей </a:t>
            </a: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1724018" y="4489458"/>
            <a:ext cx="3067051" cy="1339975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Поддержка граждан старшего поколения, ветеранов и инвалидов,  малоимущих граждан и иное социальное обеспечение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724020" y="5991875"/>
            <a:ext cx="3067051" cy="716703"/>
          </a:xfrm>
          <a:prstGeom prst="roundRect">
            <a:avLst>
              <a:gd name="adj" fmla="val 272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Меры социальной </a:t>
            </a:r>
          </a:p>
          <a:p>
            <a:pPr algn="ctr">
              <a:spcAft>
                <a:spcPts val="0"/>
              </a:spcAft>
            </a:pPr>
            <a:r>
              <a:rPr lang="ru-RU" sz="1600" b="1" dirty="0">
                <a:solidFill>
                  <a:srgbClr val="474343"/>
                </a:solidFill>
              </a:rPr>
              <a:t>поддержки граждан в сфере здравоохранения</a:t>
            </a:r>
            <a:endParaRPr lang="ru-RU" sz="1600" b="1" dirty="0">
              <a:solidFill>
                <a:srgbClr val="474343"/>
              </a:solidFill>
              <a:ea typeface="Calibri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</a:t>
            </a: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425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ятиугольник 28"/>
          <p:cNvSpPr/>
          <p:nvPr/>
        </p:nvSpPr>
        <p:spPr>
          <a:xfrm>
            <a:off x="133350" y="4967685"/>
            <a:ext cx="10663434" cy="1774247"/>
          </a:xfrm>
          <a:prstGeom prst="homePlate">
            <a:avLst>
              <a:gd name="adj" fmla="val 2775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6714" y="4904506"/>
            <a:ext cx="106220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Многодетным семьям предусмотрены меры социальной поддержки на сумму 313,0 млн. руб. в 2022 году, </a:t>
            </a:r>
          </a:p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316,0 млн.руб. в 2023 году, 319,0 млн. руб. в 2024 году: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обеспечение школьной и спортивной формой;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коммунальных услуг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тремя детьми,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4 - 6 детьми и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для семей с 7 и более детьми;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процентов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 топлива семьям, проживающим в домах, не имеющих центрального отопления;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оплата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газификации жилья;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компенсация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50 процентов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стоимости подключения жилого помещения к централизованной системе холодного водоснабжения;</a:t>
            </a:r>
          </a:p>
          <a:p>
            <a:pPr marL="87313" indent="273050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бесплатного проезда на автомобильном транспорте общего пользования.</a:t>
            </a:r>
          </a:p>
        </p:txBody>
      </p:sp>
      <p:sp>
        <p:nvSpPr>
          <p:cNvPr id="27" name="Пятиугольник 26"/>
          <p:cNvSpPr/>
          <p:nvPr/>
        </p:nvSpPr>
        <p:spPr>
          <a:xfrm>
            <a:off x="-19048" y="848362"/>
            <a:ext cx="10296523" cy="1965208"/>
          </a:xfrm>
          <a:prstGeom prst="homePlate">
            <a:avLst>
              <a:gd name="adj" fmla="val 33958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274" y="4739955"/>
            <a:ext cx="2053701" cy="21665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2441" y="751186"/>
            <a:ext cx="2159559" cy="215955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684627"/>
            <a:ext cx="2271696" cy="22193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Пятиугольник 27"/>
          <p:cNvSpPr/>
          <p:nvPr/>
        </p:nvSpPr>
        <p:spPr>
          <a:xfrm>
            <a:off x="2368410" y="2929258"/>
            <a:ext cx="9747389" cy="1890392"/>
          </a:xfrm>
          <a:prstGeom prst="homePlate">
            <a:avLst>
              <a:gd name="adj" fmla="val 2710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474343"/>
              </a:solidFill>
            </a:endParaRPr>
          </a:p>
        </p:txBody>
      </p:sp>
      <p:sp>
        <p:nvSpPr>
          <p:cNvPr id="1741840" name="Содержимое 6"/>
          <p:cNvSpPr txBox="1">
            <a:spLocks/>
          </p:cNvSpPr>
          <p:nvPr/>
        </p:nvSpPr>
        <p:spPr bwMode="auto">
          <a:xfrm>
            <a:off x="10032441" y="2492898"/>
            <a:ext cx="7048500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100" dirty="0">
                <a:latin typeface="+mn-lt"/>
              </a:rPr>
              <a:t>.</a:t>
            </a:r>
          </a:p>
          <a:p>
            <a:pPr marL="85725" algn="just">
              <a:spcBef>
                <a:spcPct val="20000"/>
              </a:spcBef>
              <a:buClr>
                <a:srgbClr val="C32D2E"/>
              </a:buClr>
              <a:buSzPct val="95000"/>
              <a:buFont typeface="Wingdings 2" pitchFamily="18" charset="2"/>
              <a:buNone/>
            </a:pPr>
            <a:endParaRPr lang="ru-RU" sz="1100" b="1" dirty="0">
              <a:latin typeface="+mn-lt"/>
              <a:cs typeface="Times New Roman" pitchFamily="18" charset="0"/>
            </a:endParaRPr>
          </a:p>
        </p:txBody>
      </p:sp>
      <p:sp>
        <p:nvSpPr>
          <p:cNvPr id="1741851" name="TextBox 19"/>
          <p:cNvSpPr txBox="1">
            <a:spLocks noChangeArrowheads="1"/>
          </p:cNvSpPr>
          <p:nvPr/>
        </p:nvSpPr>
        <p:spPr bwMode="auto">
          <a:xfrm>
            <a:off x="11567587" y="6581778"/>
            <a:ext cx="18473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1200">
              <a:latin typeface="+mn-lt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714" y="848362"/>
            <a:ext cx="10104559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  <a:cs typeface="Arial" charset="0"/>
              </a:rPr>
              <a:t>Обеспечена гарантированная поддержка малоимущих граждан с  детьми:</a:t>
            </a:r>
            <a:endParaRPr lang="ru-RU" sz="1400" b="1" i="1" dirty="0">
              <a:solidFill>
                <a:srgbClr val="534F4F"/>
              </a:solidFill>
              <a:latin typeface="+mn-lt"/>
              <a:cs typeface="Arial" charset="0"/>
            </a:endParaRPr>
          </a:p>
          <a:p>
            <a:pPr indent="27305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выплата ежемесячных пособий гражданам, имеющим детей  (по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210,0 млн. руб. 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ежегодно);</a:t>
            </a:r>
          </a:p>
          <a:p>
            <a:pPr algn="just">
              <a:lnSpc>
                <a:spcPct val="90000"/>
              </a:lnSpc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базовый размер ежемесячного пособия составляет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285 до 652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., на детей из многодетных семей –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430 до 800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., на детей одиноких матерей –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575 до 904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., на детей-инвалидов –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1100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ежемесячная социальная выплата малоимущим молодым семьям на компенсацию затрат по найму (поднайму) жилого помещения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от 500 до 3000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предоставление путевки на санаторно-курортное лечение беременным женщинам из малоимущих молодых семей;</a:t>
            </a:r>
          </a:p>
          <a:p>
            <a:pPr indent="273050" algn="just">
              <a:lnSpc>
                <a:spcPct val="90000"/>
              </a:lnSpc>
              <a:buFont typeface="Wingdings" panose="05000000000000000000" pitchFamily="2" charset="2"/>
              <a:buChar char="ü"/>
              <a:tabLst>
                <a:tab pos="273050" algn="l"/>
              </a:tabLst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ежемесячная социальная выплата малоимущим семьям на ребенка (детей) от полутора до трех лет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1000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271695" y="2889225"/>
            <a:ext cx="965029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313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b="1" i="1" u="sng" dirty="0">
                <a:solidFill>
                  <a:srgbClr val="534F4F"/>
                </a:solidFill>
                <a:latin typeface="+mn-lt"/>
              </a:rPr>
              <a:t>Улучшение демографической ситуации:</a:t>
            </a:r>
            <a:endParaRPr lang="ru-RU" sz="1400" dirty="0">
              <a:solidFill>
                <a:srgbClr val="534F4F"/>
              </a:solidFill>
              <a:latin typeface="+mn-lt"/>
            </a:endParaRP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лицам из числа детей-сирот и детей, оставшихся без попечения родителей, в связи с рождением ребенка (детей)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30 тыс. рублей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в связи с рождением (усыновлением) третьего и последующих детей или детей-  близнецов –в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100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245,1 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ежегодно);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при рождении троих или более детей одновременно в размере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1200 тыс. руб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.;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единовременная социальная выплата женщинам, родившим первого ребенка в возрасте от 18 до 24 лет в размере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  </a:t>
            </a:r>
            <a:r>
              <a:rPr lang="ru-RU" sz="1400" b="1" dirty="0">
                <a:solidFill>
                  <a:srgbClr val="534F4F"/>
                </a:solidFill>
                <a:latin typeface="+mn-lt"/>
              </a:rPr>
              <a:t>85 тыс. руб.</a:t>
            </a:r>
            <a:r>
              <a:rPr lang="ru-RU" sz="1400" dirty="0">
                <a:solidFill>
                  <a:srgbClr val="534F4F"/>
                </a:solidFill>
                <a:latin typeface="+mn-lt"/>
              </a:rPr>
              <a:t>;</a:t>
            </a:r>
          </a:p>
          <a:p>
            <a:pPr lvl="0" algn="just"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73050" algn="l"/>
              </a:tabLst>
              <a:defRPr/>
            </a:pPr>
            <a:r>
              <a:rPr lang="ru-RU" sz="1400" dirty="0">
                <a:solidFill>
                  <a:srgbClr val="534F4F"/>
                </a:solidFill>
                <a:latin typeface="+mn-lt"/>
              </a:rPr>
              <a:t> выплата компенсации части родительской платы за присмотр и уход за детьми в образовательных организациях, реализующих основную общеобразовательную программу дошкольного образования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(по </a:t>
            </a:r>
            <a:r>
              <a:rPr lang="ru-RU" sz="1400" b="1" dirty="0">
                <a:solidFill>
                  <a:srgbClr val="534F4F"/>
                </a:solidFill>
                <a:latin typeface="Calibri"/>
              </a:rPr>
              <a:t>135,4 млн. руб. </a:t>
            </a:r>
            <a:r>
              <a:rPr lang="ru-RU" sz="1400" dirty="0">
                <a:solidFill>
                  <a:srgbClr val="534F4F"/>
                </a:solidFill>
                <a:latin typeface="Calibri"/>
              </a:rPr>
              <a:t>ежегодно).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79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772541" y="142419"/>
            <a:ext cx="10646918" cy="5232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t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28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Гарантии семьям с детьми    </a:t>
            </a:r>
            <a:r>
              <a:rPr lang="ru-RU" sz="28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 2 147,4 млн. руб.</a:t>
            </a:r>
            <a:endParaRPr lang="ru-RU" sz="28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26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Виды налогов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2748757" y="2080351"/>
            <a:ext cx="6694487" cy="3685252"/>
            <a:chOff x="2759516" y="761825"/>
            <a:chExt cx="6694487" cy="3685252"/>
          </a:xfrm>
        </p:grpSpPr>
        <p:sp>
          <p:nvSpPr>
            <p:cNvPr id="46" name="Пятиугольник 45"/>
            <p:cNvSpPr/>
            <p:nvPr/>
          </p:nvSpPr>
          <p:spPr>
            <a:xfrm rot="5400000">
              <a:off x="5188468" y="1731828"/>
              <a:ext cx="1815064" cy="610122"/>
            </a:xfrm>
            <a:prstGeom prst="homePlate">
              <a:avLst/>
            </a:prstGeom>
            <a:gradFill>
              <a:gsLst>
                <a:gs pos="0">
                  <a:srgbClr val="AFABAB">
                    <a:alpha val="89000"/>
                  </a:srgbClr>
                </a:gs>
                <a:gs pos="100000">
                  <a:schemeClr val="accent2">
                    <a:lumMod val="20000"/>
                    <a:lumOff val="80000"/>
                    <a:alpha val="63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494545"/>
                </a:solidFill>
              </a:endParaRPr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2759516" y="761825"/>
              <a:ext cx="6694487" cy="3685252"/>
              <a:chOff x="2759516" y="761825"/>
              <a:chExt cx="6694487" cy="3685252"/>
            </a:xfrm>
          </p:grpSpPr>
          <p:sp>
            <p:nvSpPr>
              <p:cNvPr id="38" name="Стрелка углом 37"/>
              <p:cNvSpPr/>
              <p:nvPr/>
            </p:nvSpPr>
            <p:spPr>
              <a:xfrm rot="5400000">
                <a:off x="7033209" y="518989"/>
                <a:ext cx="1301157" cy="2661931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sp>
            <p:nvSpPr>
              <p:cNvPr id="55" name="Стрелка углом 54"/>
              <p:cNvSpPr/>
              <p:nvPr/>
            </p:nvSpPr>
            <p:spPr>
              <a:xfrm rot="16200000" flipH="1">
                <a:off x="3904361" y="533517"/>
                <a:ext cx="1301157" cy="2632880"/>
              </a:xfrm>
              <a:prstGeom prst="bentArrow">
                <a:avLst>
                  <a:gd name="adj1" fmla="val 41975"/>
                  <a:gd name="adj2" fmla="val 20987"/>
                  <a:gd name="adj3" fmla="val 15880"/>
                  <a:gd name="adj4" fmla="val 84120"/>
                </a:avLst>
              </a:prstGeom>
              <a:gradFill>
                <a:gsLst>
                  <a:gs pos="0">
                    <a:srgbClr val="AFABAB">
                      <a:alpha val="89000"/>
                    </a:srgbClr>
                  </a:gs>
                  <a:gs pos="100000">
                    <a:schemeClr val="accent2">
                      <a:lumMod val="20000"/>
                      <a:lumOff val="80000"/>
                      <a:alpha val="63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srgbClr val="494545"/>
                  </a:solidFill>
                </a:endParaRPr>
              </a:p>
            </p:txBody>
          </p:sp>
          <p:grpSp>
            <p:nvGrpSpPr>
              <p:cNvPr id="9" name="Группа 8"/>
              <p:cNvGrpSpPr/>
              <p:nvPr/>
            </p:nvGrpSpPr>
            <p:grpSpPr>
              <a:xfrm>
                <a:off x="5340546" y="761825"/>
                <a:ext cx="1510908" cy="1391857"/>
                <a:chOff x="2316184" y="2292313"/>
                <a:chExt cx="1971143" cy="1891497"/>
              </a:xfrm>
            </p:grpSpPr>
            <p:sp>
              <p:nvSpPr>
                <p:cNvPr id="13" name="Овал 12"/>
                <p:cNvSpPr/>
                <p:nvPr/>
              </p:nvSpPr>
              <p:spPr>
                <a:xfrm>
                  <a:off x="2316184" y="2292313"/>
                  <a:ext cx="1971143" cy="1891497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14" name="Овал 13"/>
                <p:cNvSpPr/>
                <p:nvPr/>
              </p:nvSpPr>
              <p:spPr>
                <a:xfrm>
                  <a:off x="2581884" y="2567074"/>
                  <a:ext cx="1439742" cy="1341974"/>
                </a:xfrm>
                <a:prstGeom prst="ellipse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grpSp>
              <p:nvGrpSpPr>
                <p:cNvPr id="4" name="Группа 3"/>
                <p:cNvGrpSpPr/>
                <p:nvPr/>
              </p:nvGrpSpPr>
              <p:grpSpPr>
                <a:xfrm>
                  <a:off x="2819865" y="2791951"/>
                  <a:ext cx="963779" cy="892219"/>
                  <a:chOff x="170656" y="2409030"/>
                  <a:chExt cx="4334669" cy="4334669"/>
                </a:xfrm>
              </p:grpSpPr>
              <p:pic>
                <p:nvPicPr>
                  <p:cNvPr id="13314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0656" y="2409030"/>
                    <a:ext cx="4334669" cy="43346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  <p:pic>
                <p:nvPicPr>
                  <p:cNvPr id="13315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85614" y="4490636"/>
                    <a:ext cx="2119711" cy="211971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</p:grpSp>
          <p:sp>
            <p:nvSpPr>
              <p:cNvPr id="11" name="TextBox 10"/>
              <p:cNvSpPr txBox="1"/>
              <p:nvPr/>
            </p:nvSpPr>
            <p:spPr>
              <a:xfrm>
                <a:off x="8147129" y="1918407"/>
                <a:ext cx="11462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94545"/>
                    </a:solidFill>
                    <a:latin typeface="+mn-lt"/>
                  </a:rPr>
                  <a:t>Местные</a:t>
                </a:r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2759516" y="1918407"/>
                <a:ext cx="161073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94545"/>
                    </a:solidFill>
                    <a:latin typeface="+mn-lt"/>
                  </a:rPr>
                  <a:t>Федеральные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92346" y="2470992"/>
                <a:ext cx="16496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b="1" dirty="0">
                    <a:solidFill>
                      <a:srgbClr val="494545"/>
                    </a:solidFill>
                    <a:latin typeface="+mn-lt"/>
                  </a:rPr>
                  <a:t>Региональные</a:t>
                </a:r>
              </a:p>
            </p:txBody>
          </p:sp>
          <p:grpSp>
            <p:nvGrpSpPr>
              <p:cNvPr id="16" name="Группа 15"/>
              <p:cNvGrpSpPr/>
              <p:nvPr/>
            </p:nvGrpSpPr>
            <p:grpSpPr>
              <a:xfrm>
                <a:off x="7986543" y="2548216"/>
                <a:ext cx="1467460" cy="1451149"/>
                <a:chOff x="9076139" y="2530983"/>
                <a:chExt cx="1467460" cy="1451149"/>
              </a:xfrm>
            </p:grpSpPr>
            <p:sp>
              <p:nvSpPr>
                <p:cNvPr id="23" name="Овал 22"/>
                <p:cNvSpPr/>
                <p:nvPr/>
              </p:nvSpPr>
              <p:spPr>
                <a:xfrm>
                  <a:off x="9076139" y="2530983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24" name="Овал 23"/>
                <p:cNvSpPr/>
                <p:nvPr/>
              </p:nvSpPr>
              <p:spPr>
                <a:xfrm>
                  <a:off x="9273945" y="2741779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2050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15387" y="2978695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5" name="Группа 14"/>
              <p:cNvGrpSpPr/>
              <p:nvPr/>
            </p:nvGrpSpPr>
            <p:grpSpPr>
              <a:xfrm>
                <a:off x="5362270" y="2995928"/>
                <a:ext cx="1467460" cy="1451149"/>
                <a:chOff x="5383444" y="3135938"/>
                <a:chExt cx="1467460" cy="1451149"/>
              </a:xfrm>
            </p:grpSpPr>
            <p:sp>
              <p:nvSpPr>
                <p:cNvPr id="29" name="Овал 28"/>
                <p:cNvSpPr/>
                <p:nvPr/>
              </p:nvSpPr>
              <p:spPr>
                <a:xfrm>
                  <a:off x="5383444" y="3135938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0" name="Овал 29"/>
                <p:cNvSpPr/>
                <p:nvPr/>
              </p:nvSpPr>
              <p:spPr>
                <a:xfrm>
                  <a:off x="5581250" y="3346734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822692" y="3567658"/>
                  <a:ext cx="588963" cy="5889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12" name="Группа 11"/>
              <p:cNvGrpSpPr/>
              <p:nvPr/>
            </p:nvGrpSpPr>
            <p:grpSpPr>
              <a:xfrm>
                <a:off x="2792796" y="2548216"/>
                <a:ext cx="1467460" cy="1451149"/>
                <a:chOff x="1696461" y="2514364"/>
                <a:chExt cx="1467460" cy="1451149"/>
              </a:xfrm>
            </p:grpSpPr>
            <p:sp>
              <p:nvSpPr>
                <p:cNvPr id="35" name="Овал 34"/>
                <p:cNvSpPr/>
                <p:nvPr/>
              </p:nvSpPr>
              <p:spPr>
                <a:xfrm>
                  <a:off x="1696461" y="2514364"/>
                  <a:ext cx="1467460" cy="1451149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sp>
              <p:nvSpPr>
                <p:cNvPr id="36" name="Овал 35"/>
                <p:cNvSpPr/>
                <p:nvPr/>
              </p:nvSpPr>
              <p:spPr>
                <a:xfrm>
                  <a:off x="1894267" y="2725160"/>
                  <a:ext cx="1071847" cy="1029557"/>
                </a:xfrm>
                <a:prstGeom prst="ellipse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ru-RU">
                    <a:solidFill>
                      <a:srgbClr val="494545"/>
                    </a:solidFill>
                  </a:endParaRPr>
                </a:p>
              </p:txBody>
            </p:sp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67581" y="2877331"/>
                  <a:ext cx="725215" cy="7252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</p:grpSp>
      <p:sp>
        <p:nvSpPr>
          <p:cNvPr id="6" name="Прямоугольник 5"/>
          <p:cNvSpPr/>
          <p:nvPr/>
        </p:nvSpPr>
        <p:spPr>
          <a:xfrm>
            <a:off x="142570" y="3159158"/>
            <a:ext cx="2726955" cy="1869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всей территории Российской Федерации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прибыль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доходы физических лиц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акцизы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иные налоги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40632" y="5780782"/>
            <a:ext cx="71762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территориях соответствующих субъектов Российской Федерации (регулируются законами субъектов Российской Федерации)</a:t>
            </a:r>
            <a:r>
              <a:rPr lang="ru-RU" sz="1600" dirty="0">
                <a:solidFill>
                  <a:srgbClr val="494545"/>
                </a:solidFill>
                <a:latin typeface="+mn-lt"/>
                <a:cs typeface="Arial Cyr"/>
              </a:rPr>
              <a:t> 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имущество организаций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транспортный 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игорный бизнес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455607" y="2918393"/>
            <a:ext cx="2736393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 sz="1000"/>
            </a:pPr>
            <a:r>
              <a:rPr lang="ru-RU" sz="1600" u="sng" dirty="0">
                <a:solidFill>
                  <a:srgbClr val="494545"/>
                </a:solidFill>
                <a:latin typeface="+mn-lt"/>
                <a:cs typeface="Arial Cyr"/>
              </a:rPr>
              <a:t>Обязательны к уплате на территориях соответствующих муниципальных образований (регулируются нормативными актами представительных органов муниципальных образований)</a:t>
            </a:r>
          </a:p>
          <a:p>
            <a:pPr>
              <a:lnSpc>
                <a:spcPct val="80000"/>
              </a:lnSpc>
              <a:defRPr sz="1000"/>
            </a:pPr>
            <a:endParaRPr lang="ru-RU" sz="1600" u="sng" dirty="0">
              <a:solidFill>
                <a:srgbClr val="494545"/>
              </a:solidFill>
              <a:latin typeface="+mn-lt"/>
              <a:cs typeface="Arial Cyr"/>
            </a:endParaRP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земельный налог</a:t>
            </a:r>
          </a:p>
          <a:p>
            <a:pPr marL="285750" indent="-285750">
              <a:lnSpc>
                <a:spcPct val="80000"/>
              </a:lnSpc>
              <a:buFont typeface="Wingdings" panose="05000000000000000000" pitchFamily="2" charset="2"/>
              <a:buChar char="ü"/>
              <a:defRPr sz="1000"/>
            </a:pPr>
            <a:r>
              <a:rPr lang="ru-RU" sz="1600" b="1" dirty="0">
                <a:solidFill>
                  <a:srgbClr val="494545"/>
                </a:solidFill>
                <a:latin typeface="+mn-lt"/>
                <a:cs typeface="Arial Cyr"/>
              </a:rPr>
              <a:t>налог на имущество физических лиц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-10761" y="784086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t"/>
            <a:r>
              <a:rPr lang="ru-RU" sz="1600" dirty="0">
                <a:solidFill>
                  <a:srgbClr val="494545"/>
                </a:solidFill>
                <a:latin typeface="+mn-lt"/>
              </a:rPr>
              <a:t>Под </a:t>
            </a:r>
            <a:r>
              <a:rPr lang="ru-RU" sz="1600" b="1" dirty="0">
                <a:solidFill>
                  <a:srgbClr val="494545"/>
                </a:solidFill>
                <a:latin typeface="+mn-lt"/>
              </a:rPr>
              <a:t>налогом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 понимается обязательный, индивидуально безвозмездный платеж, взимаемый с организаций и физических лиц в форме отчуждения принадлежащих им на праве собственности, хозяйственного ведения или оперативного управления денежных средств в целях финансового обеспечения деятельности государства и (или) муниципальных образований.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2129726" y="1627221"/>
            <a:ext cx="7953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494545"/>
                </a:solidFill>
                <a:latin typeface="+mn-lt"/>
              </a:rPr>
              <a:t>УСТАНОВЛЕНЫ НАЛОГОВЫМ КОДЕКСОМ РОССИЙСКОЙ ФЕДЕРАЦИИ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942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824486" y="-4376"/>
            <a:ext cx="9594972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Социальное обеспечение детей-сирот, приемных и опекунских семей –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565,1 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67112" y="1011285"/>
            <a:ext cx="9312019" cy="3043127"/>
          </a:xfrm>
          <a:prstGeom prst="homePlate">
            <a:avLst>
              <a:gd name="adj" fmla="val 34945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Общий объем средств, направленный на поддержку приемных и опекунских семей</a:t>
            </a:r>
          </a:p>
          <a:p>
            <a:r>
              <a:rPr lang="ru-RU" b="1" u="sng" dirty="0">
                <a:solidFill>
                  <a:srgbClr val="534F4F"/>
                </a:solidFill>
              </a:rPr>
              <a:t>393,2</a:t>
            </a:r>
            <a:r>
              <a:rPr lang="ru-RU" sz="1600" b="1" u="sng" dirty="0">
                <a:solidFill>
                  <a:srgbClr val="534F4F"/>
                </a:solidFill>
              </a:rPr>
              <a:t> млн. руб.</a:t>
            </a:r>
            <a:r>
              <a:rPr lang="ru-RU" sz="1600" b="1" dirty="0">
                <a:solidFill>
                  <a:srgbClr val="534F4F"/>
                </a:solidFill>
              </a:rPr>
              <a:t>, в том числе: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единовременная выплата при устройстве  в семью детей старше 7 лет и детей-инвалидов</a:t>
            </a:r>
          </a:p>
          <a:p>
            <a:pPr marL="266700"/>
            <a:r>
              <a:rPr lang="ru-RU" sz="1600" b="1" u="sng" dirty="0">
                <a:solidFill>
                  <a:srgbClr val="534F4F"/>
                </a:solidFill>
              </a:rPr>
              <a:t>10 млн. руб.</a:t>
            </a:r>
            <a:r>
              <a:rPr lang="ru-RU" sz="1600" dirty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содержание ребенка в приемных и опекунских семьях (расходы личные нужды, на проезд, коммунальные услуги, бытовые услуги, приобретение предметов личной гигиены, мебели, мягкого инвентаря и др.) – </a:t>
            </a:r>
            <a:r>
              <a:rPr lang="ru-RU" sz="1600" b="1" u="sng" dirty="0">
                <a:solidFill>
                  <a:srgbClr val="534F4F"/>
                </a:solidFill>
              </a:rPr>
              <a:t>320,0 млн. руб. </a:t>
            </a:r>
          </a:p>
          <a:p>
            <a:r>
              <a:rPr lang="ru-RU" sz="1600" i="1" dirty="0">
                <a:solidFill>
                  <a:srgbClr val="FF0000"/>
                </a:solidFill>
              </a:rPr>
              <a:t>С 1 января 2022 года размер выплат составит от 10 828 руб. до 12 421 руб. </a:t>
            </a:r>
            <a:r>
              <a:rPr lang="ru-RU" sz="1400" i="1" dirty="0">
                <a:solidFill>
                  <a:srgbClr val="534F4F"/>
                </a:solidFill>
              </a:rPr>
              <a:t>(в зависимости от возраста ребенка и места проживания)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вознаграждение приемному родителю  - </a:t>
            </a:r>
            <a:r>
              <a:rPr lang="ru-RU" sz="1600" b="1" u="sng" dirty="0">
                <a:solidFill>
                  <a:srgbClr val="534F4F"/>
                </a:solidFill>
              </a:rPr>
              <a:t>63,2 млн. руб.</a:t>
            </a:r>
          </a:p>
          <a:p>
            <a:r>
              <a:rPr lang="ru-RU" sz="1600" i="1" dirty="0">
                <a:solidFill>
                  <a:srgbClr val="FF0000"/>
                </a:solidFill>
              </a:rPr>
              <a:t>С 1 января 2022 года размер выплат составит от 5 630 руб. до 26 128 руб.</a:t>
            </a:r>
            <a:r>
              <a:rPr lang="ru-RU" sz="1600" b="1" i="1" dirty="0">
                <a:solidFill>
                  <a:srgbClr val="FF0000"/>
                </a:solidFill>
              </a:rPr>
              <a:t> </a:t>
            </a:r>
            <a:r>
              <a:rPr lang="ru-RU" sz="1400" i="1" dirty="0">
                <a:solidFill>
                  <a:srgbClr val="534F4F"/>
                </a:solidFill>
              </a:rPr>
              <a:t>(в зависимости от количества приемных детей)</a:t>
            </a:r>
          </a:p>
        </p:txBody>
      </p:sp>
      <p:sp>
        <p:nvSpPr>
          <p:cNvPr id="5" name="Пятиугольник 4"/>
          <p:cNvSpPr/>
          <p:nvPr/>
        </p:nvSpPr>
        <p:spPr>
          <a:xfrm>
            <a:off x="2364419" y="4119154"/>
            <a:ext cx="9684523" cy="2618075"/>
          </a:xfrm>
          <a:prstGeom prst="homePlate">
            <a:avLst>
              <a:gd name="adj" fmla="val 36073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534F4F"/>
                </a:solidFill>
              </a:rPr>
              <a:t>Социальная поддержка детей-сирот – </a:t>
            </a:r>
            <a:r>
              <a:rPr lang="ru-RU" b="1" u="sng" dirty="0">
                <a:solidFill>
                  <a:srgbClr val="534F4F"/>
                </a:solidFill>
              </a:rPr>
              <a:t>171,9</a:t>
            </a:r>
            <a:r>
              <a:rPr lang="ru-RU" sz="1600" b="1" u="sng" dirty="0">
                <a:solidFill>
                  <a:srgbClr val="534F4F"/>
                </a:solidFill>
              </a:rPr>
              <a:t> млн. руб.</a:t>
            </a:r>
          </a:p>
          <a:p>
            <a:endParaRPr lang="ru-RU" sz="800" b="1" dirty="0">
              <a:solidFill>
                <a:srgbClr val="534F4F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ежемесячная денежная выплата в связи с усыновлением (удочерением) ребенка сироты или ребенка, оставшегося без попечения родителей </a:t>
            </a:r>
            <a:r>
              <a:rPr lang="ru-RU" sz="1600" b="1" u="sng" dirty="0">
                <a:solidFill>
                  <a:srgbClr val="534F4F"/>
                </a:solidFill>
              </a:rPr>
              <a:t>22,4 млн. руб.</a:t>
            </a:r>
            <a:r>
              <a:rPr lang="ru-RU" sz="1600" dirty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социальная поддержка детей-сирот и детей, оставшихся без попечения родителей (расходы личные нужды, на проезд, коммунальные услуги, бытовые услуги, приобретение предметов личной гигиены, мебели, мягкого инвентаря и др.)  </a:t>
            </a:r>
            <a:r>
              <a:rPr lang="ru-RU" sz="1600" b="1" u="sng" dirty="0">
                <a:solidFill>
                  <a:srgbClr val="534F4F"/>
                </a:solidFill>
              </a:rPr>
              <a:t>97,0 млн. руб.</a:t>
            </a:r>
            <a:r>
              <a:rPr lang="ru-RU" sz="1600" dirty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</a:rPr>
              <a:t>единовременная выплата детям-сиротам на ремонт жилья </a:t>
            </a:r>
            <a:r>
              <a:rPr lang="ru-RU" sz="1600" b="1" u="sng" dirty="0">
                <a:solidFill>
                  <a:srgbClr val="534F4F"/>
                </a:solidFill>
              </a:rPr>
              <a:t>2,6 млн. руб.</a:t>
            </a:r>
            <a:r>
              <a:rPr lang="ru-RU" sz="1600" dirty="0">
                <a:solidFill>
                  <a:srgbClr val="534F4F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rgbClr val="534F4F"/>
                </a:solidFill>
                <a:latin typeface="+mj-lt"/>
              </a:rPr>
              <a:t>ежемесячная денежная компенсация расходов по договору найма (поднайма) жилого помещения детям-сиротам </a:t>
            </a:r>
            <a:r>
              <a:rPr lang="ru-RU" sz="1600" b="1" u="sng" dirty="0">
                <a:solidFill>
                  <a:srgbClr val="534F4F"/>
                </a:solidFill>
                <a:latin typeface="+mj-lt"/>
              </a:rPr>
              <a:t>49,9 млн. руб. </a:t>
            </a:r>
            <a:r>
              <a:rPr lang="ru-RU" sz="1600" i="1" dirty="0" smtClean="0">
                <a:solidFill>
                  <a:srgbClr val="FF0000"/>
                </a:solidFill>
                <a:latin typeface="+mj-lt"/>
              </a:rPr>
              <a:t>Новая </a:t>
            </a:r>
            <a:r>
              <a:rPr lang="ru-RU" sz="1600" i="1" dirty="0">
                <a:solidFill>
                  <a:srgbClr val="FF0000"/>
                </a:solidFill>
                <a:latin typeface="+mj-lt"/>
              </a:rPr>
              <a:t>мера поддержки установлена с 1 января 2022 года</a:t>
            </a:r>
            <a:endParaRPr lang="ru-RU" sz="1600" b="1" u="sng" dirty="0">
              <a:solidFill>
                <a:srgbClr val="534F4F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2" y="4279536"/>
            <a:ext cx="2297309" cy="229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276" y="1011286"/>
            <a:ext cx="2928667" cy="2928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91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Rectangle 1"/>
          <p:cNvSpPr>
            <a:spLocks noChangeArrowheads="1"/>
          </p:cNvSpPr>
          <p:nvPr/>
        </p:nvSpPr>
        <p:spPr bwMode="auto">
          <a:xfrm>
            <a:off x="1391091" y="-22486"/>
            <a:ext cx="10028367" cy="101566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>
            <a:lvl1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i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sz="3000" b="1" i="0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Поддержка школьников и студентов, летний отдых и оздоровление детей –</a:t>
            </a:r>
            <a:r>
              <a:rPr lang="ru-RU" sz="3000" b="1" i="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000" b="1" i="0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anose="02020603050405020304" pitchFamily="18" charset="0"/>
              </a:rPr>
              <a:t>977,0 млн. руб.</a:t>
            </a:r>
            <a:endParaRPr lang="ru-RU" sz="2400" i="0" u="sng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394497" y="923026"/>
            <a:ext cx="8449571" cy="5934974"/>
            <a:chOff x="3394497" y="836762"/>
            <a:chExt cx="8449571" cy="5934974"/>
          </a:xfrm>
        </p:grpSpPr>
        <p:graphicFrame>
          <p:nvGraphicFramePr>
            <p:cNvPr id="2" name="Схема 1"/>
            <p:cNvGraphicFramePr/>
            <p:nvPr>
              <p:extLst>
                <p:ext uri="{D42A27DB-BD31-4B8C-83A1-F6EECF244321}">
                  <p14:modId xmlns:p14="http://schemas.microsoft.com/office/powerpoint/2010/main" val="218625160"/>
                </p:ext>
              </p:extLst>
            </p:nvPr>
          </p:nvGraphicFramePr>
          <p:xfrm>
            <a:off x="3417737" y="836762"/>
            <a:ext cx="8426331" cy="593497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3394497" y="1263210"/>
              <a:ext cx="123040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624,5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91598" y="2787643"/>
              <a:ext cx="1230401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95,4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45815" y="4284176"/>
              <a:ext cx="1230400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29,2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17737" y="5674960"/>
              <a:ext cx="1230400" cy="70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90000"/>
                </a:lnSpc>
              </a:pPr>
              <a:r>
                <a:rPr lang="ru-RU" sz="24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227,9</a:t>
              </a:r>
            </a:p>
            <a:p>
              <a:pPr lvl="0" algn="ctr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itchFamily="18" charset="0"/>
                </a:rPr>
                <a:t>млн. руб.</a:t>
              </a:r>
              <a:endParaRPr lang="ru-RU" sz="2000" dirty="0">
                <a:solidFill>
                  <a:srgbClr val="534F4F"/>
                </a:solidFill>
                <a:latin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44" y="5419782"/>
            <a:ext cx="1237928" cy="123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77" y="938500"/>
            <a:ext cx="1549428" cy="154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254748" y="2550943"/>
            <a:ext cx="1230237" cy="1347661"/>
            <a:chOff x="152400" y="152400"/>
            <a:chExt cx="6197600" cy="61976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6197600" cy="6197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9556" y="3050381"/>
              <a:ext cx="1569244" cy="15514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40" y="3457253"/>
            <a:ext cx="2322326" cy="2322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2801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592106" y="24182"/>
            <a:ext cx="10175343" cy="1496104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428038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2 589,1</a:t>
            </a:r>
          </a:p>
          <a:p>
            <a:pPr marL="0" lvl="1" indent="8428038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859719" y="28716"/>
            <a:ext cx="816417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Поддержка граждан старшего поколения, ветеранов труда,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тружеников тыла, репрессированных, реабилитированных, 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малоимущих граждан и иное социальное обеспечение </a:t>
            </a:r>
          </a:p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отдельных категорий граждан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-4" y="3930829"/>
            <a:ext cx="12143141" cy="705265"/>
            <a:chOff x="48854" y="3643559"/>
            <a:chExt cx="12143142" cy="705265"/>
          </a:xfrm>
        </p:grpSpPr>
        <p:sp>
          <p:nvSpPr>
            <p:cNvPr id="74" name="Пятиугольник 73"/>
            <p:cNvSpPr/>
            <p:nvPr/>
          </p:nvSpPr>
          <p:spPr>
            <a:xfrm>
              <a:off x="48854" y="3643561"/>
              <a:ext cx="12143142" cy="705263"/>
            </a:xfrm>
            <a:prstGeom prst="homePlate">
              <a:avLst>
                <a:gd name="adj" fmla="val 41748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942226" y="3700726"/>
              <a:ext cx="7874080" cy="590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Социальный контракт и адресная помощь - предоставляется в виде единовременного (до 250 тыс. руб.) или ежемесячного (в размере величины прожиточного минимума, установленной на дату заключения социального контракта) социального пособия.</a:t>
              </a:r>
            </a:p>
          </p:txBody>
        </p:sp>
        <p:sp>
          <p:nvSpPr>
            <p:cNvPr id="68" name="Скругленный прямоугольник 67"/>
            <p:cNvSpPr/>
            <p:nvPr/>
          </p:nvSpPr>
          <p:spPr>
            <a:xfrm>
              <a:off x="2228099" y="3643559"/>
              <a:ext cx="1459979" cy="70526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221,3</a:t>
              </a:r>
              <a:r>
                <a:rPr lang="ru-RU" sz="2200" b="1" dirty="0">
                  <a:solidFill>
                    <a:srgbClr val="394659"/>
                  </a:solidFill>
                </a:rPr>
                <a:t> млн. руб.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0" y="4756877"/>
            <a:ext cx="12143137" cy="1089530"/>
            <a:chOff x="-6" y="4489458"/>
            <a:chExt cx="12143137" cy="1089530"/>
          </a:xfrm>
        </p:grpSpPr>
        <p:sp>
          <p:nvSpPr>
            <p:cNvPr id="73" name="Пятиугольник 72"/>
            <p:cNvSpPr/>
            <p:nvPr/>
          </p:nvSpPr>
          <p:spPr>
            <a:xfrm>
              <a:off x="-6" y="4489458"/>
              <a:ext cx="12143137" cy="1089530"/>
            </a:xfrm>
            <a:prstGeom prst="homePlate">
              <a:avLst>
                <a:gd name="adj" fmla="val 30807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2100204" y="4498439"/>
              <a:ext cx="842999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Субсидии на оплату жилого помещения и коммунальных услуг;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зубо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слухопротезирование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пенсионеров по старости;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сезонный проезд отдельных категорий граждан на дачные и садовые участки,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компенсации взносов за капитальный ремонт;</a:t>
              </a:r>
            </a:p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льготы по оплате жилья и коммунальных услуг работникам бюджетной сферы на селе.</a:t>
              </a:r>
            </a:p>
          </p:txBody>
        </p:sp>
        <p:sp>
          <p:nvSpPr>
            <p:cNvPr id="69" name="Скругленный прямоугольник 68"/>
            <p:cNvSpPr/>
            <p:nvPr/>
          </p:nvSpPr>
          <p:spPr>
            <a:xfrm>
              <a:off x="386068" y="4684851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906,9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-4" y="5932457"/>
            <a:ext cx="12143141" cy="756991"/>
            <a:chOff x="-4" y="5932457"/>
            <a:chExt cx="12143141" cy="756991"/>
          </a:xfrm>
        </p:grpSpPr>
        <p:sp>
          <p:nvSpPr>
            <p:cNvPr id="71" name="Пятиугольник 70"/>
            <p:cNvSpPr/>
            <p:nvPr/>
          </p:nvSpPr>
          <p:spPr>
            <a:xfrm>
              <a:off x="-4" y="5972746"/>
              <a:ext cx="12143141" cy="716702"/>
            </a:xfrm>
            <a:prstGeom prst="homePlate">
              <a:avLst/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893370" y="6129959"/>
              <a:ext cx="7674743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0" indent="-26670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Льготный проезд отдельных категорий граждан (ветераны труда, труженики тыла, реабилитированные и репрессированные граждане, инвалиды)</a:t>
              </a:r>
            </a:p>
          </p:txBody>
        </p:sp>
        <p:sp>
          <p:nvSpPr>
            <p:cNvPr id="70" name="Скругленный прямоугольник 69"/>
            <p:cNvSpPr/>
            <p:nvPr/>
          </p:nvSpPr>
          <p:spPr>
            <a:xfrm>
              <a:off x="2179240" y="5932457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122,2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  <a:endParaRPr lang="ru-RU" b="1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6" y="1863331"/>
            <a:ext cx="12143143" cy="1930879"/>
            <a:chOff x="0" y="1620444"/>
            <a:chExt cx="12143143" cy="1930879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0" y="1637882"/>
              <a:ext cx="12143143" cy="191344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100208" y="1620444"/>
              <a:ext cx="8785950" cy="19205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2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Более чем 85 916 ветеранам труда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, труженикам тыла, реабилитированным и репрессированным гражданам               предоставляются меры социальной поддержки: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Льготная оплата коммунальных услуг;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проезд на железнодорожном и автомобильном транспорте муниципального и межмуниципального сообщения с           оплатой 50% стоимости проезда;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бесплатное </a:t>
              </a:r>
              <a:r>
                <a:rPr lang="ru-RU" sz="12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слухо</a:t>
              </a: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и зубопротезирование, внеочередное оказание медицинской помощи;</a:t>
              </a:r>
            </a:p>
            <a:p>
              <a:pPr marL="285750" lvl="0" indent="-285750">
                <a:lnSpc>
                  <a:spcPct val="90000"/>
                </a:lnSpc>
                <a:buFont typeface="Wingdings" panose="05000000000000000000" pitchFamily="2" charset="2"/>
                <a:buChar char="Ø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ежемесячная денежная выплата в 2022 году: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ветеранам труда – 525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труженикам тыла – 725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реабилитированным лицам – 830 рублей;</a:t>
              </a:r>
            </a:p>
            <a:p>
              <a:pPr marL="285750" lvl="0" indent="-285750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12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признанным пострадавшими от политических репрессий – 725 рублей. 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86080" y="2222356"/>
              <a:ext cx="1459979" cy="71670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1 338,7 </a:t>
              </a:r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56" y="2230509"/>
            <a:ext cx="1213959" cy="121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01" y="5943686"/>
            <a:ext cx="1012872" cy="79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7604" y="4807483"/>
            <a:ext cx="948232" cy="98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81142" y="3866867"/>
            <a:ext cx="868589" cy="799339"/>
            <a:chOff x="152400" y="152400"/>
            <a:chExt cx="4876800" cy="4876800"/>
          </a:xfrm>
        </p:grpSpPr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52400"/>
              <a:ext cx="4876800" cy="4876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8665" y="2008665"/>
              <a:ext cx="1164270" cy="1164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TextBox 2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286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ятиугольник 30"/>
          <p:cNvSpPr/>
          <p:nvPr/>
        </p:nvSpPr>
        <p:spPr>
          <a:xfrm>
            <a:off x="48856" y="2785125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ятиугольник 41"/>
          <p:cNvSpPr/>
          <p:nvPr/>
        </p:nvSpPr>
        <p:spPr>
          <a:xfrm>
            <a:off x="212079" y="2898947"/>
            <a:ext cx="7284094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учащиеся и студенты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из </a:t>
            </a:r>
            <a:r>
              <a:rPr lang="ru-RU">
                <a:solidFill>
                  <a:srgbClr val="474343"/>
                </a:solidFill>
              </a:rPr>
              <a:t>многодетных семей</a:t>
            </a:r>
            <a:endParaRPr lang="ru-RU" dirty="0">
              <a:solidFill>
                <a:srgbClr val="474343"/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-13045" y="1056518"/>
            <a:ext cx="12143143" cy="158417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1" name="Пятиугольник 40"/>
          <p:cNvSpPr/>
          <p:nvPr/>
        </p:nvSpPr>
        <p:spPr>
          <a:xfrm>
            <a:off x="212080" y="1176577"/>
            <a:ext cx="7284094" cy="1343025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542925" algn="ctr"/>
            <a:r>
              <a:rPr lang="ru-RU" dirty="0">
                <a:solidFill>
                  <a:srgbClr val="474343"/>
                </a:solidFill>
              </a:rPr>
              <a:t>ветераны, инвалиды, </a:t>
            </a:r>
          </a:p>
          <a:p>
            <a:pPr indent="542925" algn="ctr"/>
            <a:r>
              <a:rPr lang="ru-RU" dirty="0">
                <a:solidFill>
                  <a:srgbClr val="474343"/>
                </a:solidFill>
              </a:rPr>
              <a:t>труженики тыла и др.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7801665" y="1494146"/>
            <a:ext cx="333111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без ограничения числа поездок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02143" y="1285552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122,2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4" y="2666684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129556" y="3246561"/>
            <a:ext cx="26753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бесплатный проезд</a:t>
            </a:r>
          </a:p>
          <a:p>
            <a:pPr lvl="0" algn="ctr"/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круглогодично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302142" y="3007189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72,8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35" name="Пятиугольник 34"/>
          <p:cNvSpPr/>
          <p:nvPr/>
        </p:nvSpPr>
        <p:spPr>
          <a:xfrm>
            <a:off x="48856" y="4548426"/>
            <a:ext cx="12143143" cy="208097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50261" y="4613992"/>
            <a:ext cx="4633925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r>
              <a:rPr lang="ru-RU" sz="2000" b="1" u="sng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по 300 руб.</a:t>
            </a:r>
            <a:r>
              <a:rPr lang="ru-RU" sz="2000" b="1" dirty="0">
                <a:solidFill>
                  <a:srgbClr val="474343"/>
                </a:solidFill>
                <a:latin typeface="+mn-lt"/>
                <a:cs typeface="Times New Roman" panose="02020603050405020304" pitchFamily="18" charset="0"/>
              </a:rPr>
              <a:t> с сентября по июль</a:t>
            </a:r>
          </a:p>
          <a:p>
            <a:pPr lvl="0"/>
            <a:endParaRPr lang="ru-RU" sz="2600" b="1" u="sng" dirty="0">
              <a:solidFill>
                <a:srgbClr val="474343"/>
              </a:solidFill>
              <a:latin typeface="+mn-lt"/>
              <a:cs typeface="Times New Roman" panose="02020603050405020304" pitchFamily="18" charset="0"/>
            </a:endParaRPr>
          </a:p>
          <a:p>
            <a:pPr lvl="0" algn="ctr"/>
            <a:endParaRPr lang="ru-RU" b="1" u="sng" dirty="0" smtClean="0">
              <a:solidFill>
                <a:srgbClr val="474343"/>
              </a:solidFill>
              <a:cs typeface="Times New Roman" panose="02020603050405020304" pitchFamily="18" charset="0"/>
            </a:endParaRPr>
          </a:p>
          <a:p>
            <a:pPr lvl="0" algn="ctr"/>
            <a:r>
              <a:rPr lang="ru-RU" b="1" u="sng" dirty="0" smtClean="0">
                <a:solidFill>
                  <a:srgbClr val="474343"/>
                </a:solidFill>
                <a:cs typeface="Times New Roman" panose="02020603050405020304" pitchFamily="18" charset="0"/>
              </a:rPr>
              <a:t>бесплатный проезд </a:t>
            </a:r>
          </a:p>
          <a:p>
            <a:pPr lvl="0" algn="ctr"/>
            <a:r>
              <a:rPr lang="ru-RU" b="1" dirty="0" smtClean="0">
                <a:solidFill>
                  <a:srgbClr val="474343"/>
                </a:solidFill>
                <a:cs typeface="Times New Roman" panose="02020603050405020304" pitchFamily="18" charset="0"/>
              </a:rPr>
              <a:t>круглогодично</a:t>
            </a:r>
            <a:endParaRPr lang="ru-RU" b="1" dirty="0">
              <a:solidFill>
                <a:srgbClr val="474343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762000" y="0"/>
            <a:ext cx="114299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Льготный проезд для граждан на территории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Липецкой области</a:t>
            </a:r>
          </a:p>
        </p:txBody>
      </p:sp>
      <p:sp>
        <p:nvSpPr>
          <p:cNvPr id="57" name="Пятиугольник 56"/>
          <p:cNvSpPr/>
          <p:nvPr/>
        </p:nvSpPr>
        <p:spPr>
          <a:xfrm>
            <a:off x="302141" y="4846947"/>
            <a:ext cx="7284094" cy="598042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524000" algn="ctr"/>
            <a:r>
              <a:rPr lang="ru-RU" dirty="0">
                <a:solidFill>
                  <a:srgbClr val="474343"/>
                </a:solidFill>
              </a:rPr>
              <a:t>учащиеся и студенты из малообеспеченных семей</a:t>
            </a:r>
          </a:p>
          <a:p>
            <a:pPr indent="1524000" algn="ctr"/>
            <a:r>
              <a:rPr lang="ru-RU" b="1" u="sng" dirty="0">
                <a:solidFill>
                  <a:srgbClr val="474343"/>
                </a:solidFill>
              </a:rPr>
              <a:t>(7 542 чел.)</a:t>
            </a:r>
          </a:p>
        </p:txBody>
      </p:sp>
      <p:sp>
        <p:nvSpPr>
          <p:cNvPr id="58" name="Пятиугольник 57"/>
          <p:cNvSpPr/>
          <p:nvPr/>
        </p:nvSpPr>
        <p:spPr>
          <a:xfrm>
            <a:off x="212080" y="5837164"/>
            <a:ext cx="7284094" cy="625261"/>
          </a:xfrm>
          <a:prstGeom prst="homePlate">
            <a:avLst/>
          </a:prstGeom>
          <a:gradFill>
            <a:gsLst>
              <a:gs pos="85000">
                <a:srgbClr val="FFFFFF">
                  <a:alpha val="70000"/>
                </a:srgbClr>
              </a:gs>
              <a:gs pos="24000">
                <a:schemeClr val="bg1">
                  <a:alpha val="4000"/>
                </a:schemeClr>
              </a:gs>
              <a:gs pos="100000">
                <a:schemeClr val="bg1">
                  <a:alpha val="8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1438275" algn="ctr"/>
            <a:r>
              <a:rPr lang="ru-RU" dirty="0">
                <a:solidFill>
                  <a:srgbClr val="474343"/>
                </a:solidFill>
              </a:rPr>
              <a:t>учащиеся и студенты, родители которых</a:t>
            </a:r>
          </a:p>
          <a:p>
            <a:pPr indent="1438275" algn="ctr"/>
            <a:r>
              <a:rPr lang="ru-RU" dirty="0">
                <a:solidFill>
                  <a:srgbClr val="474343"/>
                </a:solidFill>
              </a:rPr>
              <a:t>инвалиды </a:t>
            </a:r>
            <a:r>
              <a:rPr lang="ru-RU" b="1" u="sng" dirty="0">
                <a:solidFill>
                  <a:srgbClr val="474343"/>
                </a:solidFill>
              </a:rPr>
              <a:t>(61 чел.)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02141" y="4994966"/>
            <a:ext cx="1535729" cy="112507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29,2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1778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7093" y="99744"/>
            <a:ext cx="10708257" cy="1154860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494545"/>
                </a:solidFill>
              </a:rPr>
              <a:t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</a:t>
            </a:r>
            <a:r>
              <a:rPr lang="ru-RU" sz="2400" b="1" dirty="0">
                <a:solidFill>
                  <a:srgbClr val="C00000"/>
                </a:solidFill>
              </a:rPr>
              <a:t>10%</a:t>
            </a:r>
            <a:r>
              <a:rPr lang="ru-RU" sz="2400" b="1" dirty="0"/>
              <a:t> </a:t>
            </a:r>
            <a:r>
              <a:rPr lang="ru-RU" sz="2400" b="1" dirty="0">
                <a:solidFill>
                  <a:srgbClr val="494545"/>
                </a:solidFill>
              </a:rPr>
              <a:t>в совокупном доходе семьи: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0286987" y="0"/>
            <a:ext cx="1905013" cy="285752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557066650"/>
              </p:ext>
            </p:extLst>
          </p:nvPr>
        </p:nvGraphicFramePr>
        <p:xfrm>
          <a:off x="1367112" y="1728926"/>
          <a:ext cx="9872381" cy="351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2387446" y="5662609"/>
            <a:ext cx="7899541" cy="510778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494545"/>
                </a:solidFill>
              </a:rPr>
              <a:t>средний размер субсидии </a:t>
            </a:r>
            <a:r>
              <a:rPr lang="ru-RU" sz="2400" b="1" dirty="0">
                <a:solidFill>
                  <a:srgbClr val="C00000"/>
                </a:solidFill>
              </a:rPr>
              <a:t>1 776,0 </a:t>
            </a:r>
            <a:r>
              <a:rPr lang="ru-RU" sz="2400" b="1" dirty="0">
                <a:solidFill>
                  <a:srgbClr val="494545"/>
                </a:solidFill>
              </a:rPr>
              <a:t>руб. </a:t>
            </a:r>
            <a:endParaRPr lang="ru-RU" sz="2400" dirty="0">
              <a:solidFill>
                <a:srgbClr val="49454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308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1122195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1 669,3</a:t>
            </a:r>
          </a:p>
          <a:p>
            <a:pPr marL="0" lvl="1" indent="8248650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45102" y="10312"/>
            <a:ext cx="80919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0"/>
            <a:r>
              <a:rPr lang="ru-RU" sz="2400" b="1" dirty="0">
                <a:solidFill>
                  <a:srgbClr val="394659"/>
                </a:solidFill>
                <a:latin typeface="+mn-lt"/>
                <a:cs typeface="Times New Roman" panose="02020603050405020304" pitchFamily="18" charset="0"/>
              </a:rPr>
              <a:t>Меры поддержки граждан, направленные на улучшение жилищных условий, в рамках жилищных программ  Липецкой  области на 2022 – 2024 годы</a:t>
            </a:r>
          </a:p>
        </p:txBody>
      </p:sp>
      <p:sp>
        <p:nvSpPr>
          <p:cNvPr id="47" name="Пятиугольник 46"/>
          <p:cNvSpPr/>
          <p:nvPr/>
        </p:nvSpPr>
        <p:spPr>
          <a:xfrm>
            <a:off x="48855" y="4311662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5219540" y="4334591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2022 год  –  44,5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год  –  64,4 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–  64,4  млн. руб.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73979" y="4423913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«Ипотечное жилищное кредитование»</a:t>
            </a:r>
          </a:p>
        </p:txBody>
      </p:sp>
      <p:sp>
        <p:nvSpPr>
          <p:cNvPr id="44" name="Пятиугольник 43"/>
          <p:cNvSpPr/>
          <p:nvPr/>
        </p:nvSpPr>
        <p:spPr>
          <a:xfrm>
            <a:off x="48857" y="1771048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219540" y="1794270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2022 год  –  226,9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год  –  252,7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–  229,2 млн. руб.</a:t>
            </a: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273981" y="1883294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«О государственной поддержке в обеспечении жильем молодых семей»</a:t>
            </a:r>
          </a:p>
        </p:txBody>
      </p:sp>
      <p:sp>
        <p:nvSpPr>
          <p:cNvPr id="41" name="Пятиугольник 40"/>
          <p:cNvSpPr/>
          <p:nvPr/>
        </p:nvSpPr>
        <p:spPr>
          <a:xfrm>
            <a:off x="48856" y="5575856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5219541" y="5598780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2022 год  –  105,2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год  –  20,1  млн. руб.,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–  8,9  млн. руб.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73980" y="5688102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«Создание условий для обеспечения доступным и комфортным жильем сельского населения»</a:t>
            </a:r>
          </a:p>
        </p:txBody>
      </p:sp>
      <p:sp>
        <p:nvSpPr>
          <p:cNvPr id="51" name="Пятиугольник 50"/>
          <p:cNvSpPr/>
          <p:nvPr/>
        </p:nvSpPr>
        <p:spPr>
          <a:xfrm>
            <a:off x="48857" y="3049914"/>
            <a:ext cx="12143143" cy="1154441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219540" y="3073136"/>
            <a:ext cx="45340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2022 год  –  187,0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2023 год  –  233,0 млн. руб., </a:t>
            </a:r>
          </a:p>
          <a:p>
            <a:pPr marL="266700" lvl="0" indent="-266700">
              <a:buFont typeface="Arial" panose="020B0604020202020204" pitchFamily="34" charset="0"/>
              <a:buChar char="•"/>
            </a:pPr>
            <a:r>
              <a:rPr lang="ru-RU" sz="2200" b="1" dirty="0">
                <a:solidFill>
                  <a:srgbClr val="474343"/>
                </a:solidFill>
                <a:latin typeface="+mj-lt"/>
                <a:cs typeface="Times New Roman" panose="02020603050405020304" pitchFamily="18" charset="0"/>
              </a:rPr>
              <a:t>2024 год  –  233,0 млн. руб.</a:t>
            </a: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273981" y="3162160"/>
            <a:ext cx="4583769" cy="929352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«Свой Дом»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72428" y="1246571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Прогнозно обеспечено 2512 семей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641" y="1783946"/>
            <a:ext cx="1128644" cy="11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336" y="3026255"/>
            <a:ext cx="1203961" cy="1201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051" y="5550797"/>
            <a:ext cx="1203961" cy="120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1008" y="4324267"/>
            <a:ext cx="1128644" cy="1128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07752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211" y="2502818"/>
            <a:ext cx="11839576" cy="4250405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33425" y="89644"/>
            <a:ext cx="11458574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Социальные выплаты на приобретение </a:t>
            </a:r>
          </a:p>
          <a:p>
            <a:pPr lvl="0"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</a:rPr>
              <a:t>(строительство) жилья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582591"/>
              </p:ext>
            </p:extLst>
          </p:nvPr>
        </p:nvGraphicFramePr>
        <p:xfrm>
          <a:off x="418439" y="2597382"/>
          <a:ext cx="11355120" cy="4061276"/>
        </p:xfrm>
        <a:graphic>
          <a:graphicData uri="http://schemas.openxmlformats.org/drawingml/2006/table">
            <a:tbl>
              <a:tblPr/>
              <a:tblGrid>
                <a:gridCol w="37850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9508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6192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5859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Социальные выплаты в размере:</a:t>
                      </a:r>
                    </a:p>
                  </a:txBody>
                  <a:tcPr marL="72000" marR="72000" marT="8253" marB="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474343"/>
                        </a:solidFill>
                        <a:effectLst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 marL="36000" marR="36000" marT="0" marB="0" anchor="ctr" horzOverflow="overflow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38915"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Молодые семьи</a:t>
                      </a:r>
                    </a:p>
                  </a:txBody>
                  <a:tcPr marL="72000" marR="36000" marT="36000" marB="36000" anchor="ctr" horzOverflow="overflow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(если есть дети 35%) расчетной стоимости жилья; стоимости 18 кв. м.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«О государственной поддержке в обеспечении  жильем молодых семей» 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Работники бюджетной сферы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Подпрограммы «Свой Дом», «Ипотечное жилищное кредитование»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93497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Многодетные семьи (семьи, имеющие трех и более детей)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30% расчетной стоимости жилья; 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200,0 </a:t>
                      </a:r>
                      <a:r>
                        <a:rPr lang="ru-RU" sz="1600" b="0" kern="1200" baseline="0" dirty="0">
                          <a:solidFill>
                            <a:srgbClr val="534F4F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тыс. руб. семьям, изъявившим желание получить социальную выплату взамен земельного участка</a:t>
                      </a:r>
                      <a:endParaRPr lang="ru-RU" sz="1600" b="0" dirty="0">
                        <a:solidFill>
                          <a:srgbClr val="534F4F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«Свой Дом»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постоянно проживающие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на сельских территориях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70% расчетной стоимости жилья; стоимости 18 кв. м. при рождении ребенка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Подпрограмма «Создание условий для обеспечения доступным и комфортным жильем сельского населения»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84335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Граждане, проживающие и работающие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в сельской местности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>
                          <a:solidFill>
                            <a:srgbClr val="534F4F"/>
                          </a:solidFill>
                          <a:latin typeface="+mn-lt"/>
                          <a:cs typeface="Times New Roman" pitchFamily="18" charset="0"/>
                        </a:rPr>
                        <a:t>Предоставление жилья гражданам по договору найма жилого помещения</a:t>
                      </a:r>
                    </a:p>
                  </a:txBody>
                  <a:tcPr marL="72000" marR="36000" marT="36000" marB="36000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dirty="0">
                        <a:solidFill>
                          <a:srgbClr val="474343"/>
                        </a:solidFill>
                        <a:latin typeface="+mn-lt"/>
                      </a:endParaRPr>
                    </a:p>
                  </a:txBody>
                  <a:tcPr marL="7969" marR="7969" marT="7969" marB="0" anchor="ctr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1023849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Закон Липецкой области от 27.12.2007 №120-ОЗ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социальных выплатах жителям Липецкой области на приобретение или строительство жилья»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Постановление администрации Липецкой области от 05.03.2008 №34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 порядках выдачи свидетельств, предоставления и  использования социальных выплат на приобретение или строительство жилья и о признании утратившим силу постановления администрации области от 08.09.2003 № 186 «Об утверждении порядка погашения процентной ставки обслуживания ипотечного кредита» 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«Обеспечение населения Липецкой области качественным жильем, социальной инфраструктурой и услугами ЖКХ»</a:t>
            </a:r>
          </a:p>
          <a:p>
            <a:pPr marL="285750" indent="-285750" algn="just">
              <a:buFont typeface="Wingdings" panose="05000000000000000000" pitchFamily="2" charset="2"/>
              <a:buChar char="Ø"/>
              <a:defRPr/>
            </a:pP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области </a:t>
            </a:r>
            <a:r>
              <a:rPr lang="ru-RU" sz="1400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«Комплексное развитие сельских территорий Липецкой области»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97330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80287" y="15460"/>
            <a:ext cx="99780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000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Меры социальной поддержки молодых педагогов и специалистов лесного хозяйства с 1 января 2022 года 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BEC46DA2-160D-4788-8DB9-CF04A073B3D3}"/>
              </a:ext>
            </a:extLst>
          </p:cNvPr>
          <p:cNvSpPr/>
          <p:nvPr/>
        </p:nvSpPr>
        <p:spPr>
          <a:xfrm>
            <a:off x="573321" y="136451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Единовременная социальная выплата молодым специалистам из числа педагогических работников</a:t>
            </a:r>
            <a:r>
              <a:rPr lang="ru-RU" dirty="0">
                <a:solidFill>
                  <a:schemeClr val="accent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(учителя, учителя-логопеды, учителя-дефектологи, педагоги-психологи) впервые трудоустроившимся в общеобразовательные организации в год окончания организации высшего или профессионального образования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выплаты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120 000 руб.</a:t>
            </a:r>
          </a:p>
          <a:p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Объем средств областного бюджета: 24,0 млн. руб. 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A842B269-99D0-488D-8CAA-A6E282066356}"/>
              </a:ext>
            </a:extLst>
          </p:cNvPr>
          <p:cNvSpPr/>
          <p:nvPr/>
        </p:nvSpPr>
        <p:spPr>
          <a:xfrm>
            <a:off x="5289011" y="3981443"/>
            <a:ext cx="65894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Социальная выплата молодым специалистам лесного хозяйства</a:t>
            </a:r>
            <a:r>
              <a:rPr lang="ru-RU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впервые трудоустроившимся в государственные учреждения лесного хозяйства области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единовременной выплаты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60 000 руб.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Размер ежегодной выплаты (в течение первых трех лет работы) – </a:t>
            </a:r>
            <a:r>
              <a:rPr lang="ru-RU" b="1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60 000 руб.</a:t>
            </a:r>
          </a:p>
          <a:p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Объем средств областного бюджета: 2022 год - 120,0 тыс. руб., 2023-2024 </a:t>
            </a:r>
            <a:r>
              <a:rPr lang="ru-RU" dirty="0" err="1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гг</a:t>
            </a:r>
            <a:r>
              <a:rPr lang="ru-RU" dirty="0">
                <a:solidFill>
                  <a:srgbClr val="474343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по 360,0 тыс. руб. ежегодно </a:t>
            </a:r>
          </a:p>
        </p:txBody>
      </p:sp>
      <p:sp>
        <p:nvSpPr>
          <p:cNvPr id="2" name="AutoShape 2">
            <a:extLst>
              <a:ext uri="{FF2B5EF4-FFF2-40B4-BE49-F238E27FC236}">
                <a16:creationId xmlns="" xmlns:a16="http://schemas.microsoft.com/office/drawing/2014/main" id="{64AF9703-C843-4BEC-A59A-2A29B479C0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="" xmlns:a16="http://schemas.microsoft.com/office/drawing/2014/main" id="{A5BBD8E4-370E-470B-A308-7271C1BB81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>
            <a:extLst>
              <a:ext uri="{FF2B5EF4-FFF2-40B4-BE49-F238E27FC236}">
                <a16:creationId xmlns="" xmlns:a16="http://schemas.microsoft.com/office/drawing/2014/main" id="{1A21DE0D-2098-4B32-B305-FE528553E8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B27E03C-E21D-4900-A137-680FAB7DA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63957" y="1033975"/>
            <a:ext cx="2893990" cy="26998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D50C5C1-B59D-4E53-8B2B-DE336FB11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127" y="2740855"/>
            <a:ext cx="4106824" cy="45370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423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Пятиугольник 81"/>
          <p:cNvSpPr/>
          <p:nvPr/>
        </p:nvSpPr>
        <p:spPr>
          <a:xfrm>
            <a:off x="1436899" y="49380"/>
            <a:ext cx="10175343" cy="992507"/>
          </a:xfrm>
          <a:prstGeom prst="homePlate">
            <a:avLst/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indent="8074025"/>
            <a:r>
              <a:rPr lang="ru-RU" sz="28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672,0</a:t>
            </a:r>
          </a:p>
          <a:p>
            <a:pPr marL="0" lvl="1" indent="8074025"/>
            <a:r>
              <a:rPr lang="ru-RU" sz="22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млн. руб.</a:t>
            </a:r>
          </a:p>
        </p:txBody>
      </p:sp>
      <p:sp>
        <p:nvSpPr>
          <p:cNvPr id="36" name="Скругленный прямоугольник 4"/>
          <p:cNvSpPr/>
          <p:nvPr/>
        </p:nvSpPr>
        <p:spPr>
          <a:xfrm>
            <a:off x="302145" y="2995057"/>
            <a:ext cx="1626585" cy="728979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30" name="Скругленный прямоугольник 4"/>
          <p:cNvSpPr/>
          <p:nvPr/>
        </p:nvSpPr>
        <p:spPr>
          <a:xfrm>
            <a:off x="212080" y="765176"/>
            <a:ext cx="1755715" cy="576583"/>
          </a:xfrm>
          <a:prstGeom prst="rect">
            <a:avLst/>
          </a:prstGeom>
          <a:scene3d>
            <a:camera prst="orthographicFront"/>
            <a:lightRig rig="flat" dir="t"/>
          </a:scene3d>
          <a:sp3d z="190500"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9136" tIns="199136" rIns="199136" bIns="199136" numCol="1" spcCol="1270" anchor="t" anchorCtr="0">
            <a:noAutofit/>
          </a:bodyPr>
          <a:lstStyle/>
          <a:p>
            <a:pPr marL="0" lvl="1" algn="l" defTabSz="1244600" rtl="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ru-RU" sz="2000" b="1" i="0" kern="1200" baseline="0" dirty="0">
              <a:solidFill>
                <a:srgbClr val="474343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204720" y="49381"/>
            <a:ext cx="936339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Меры социальной поддержки граждан </a:t>
            </a:r>
          </a:p>
          <a:p>
            <a:pPr indent="361950"/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в сфере здравоохранения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-13044" y="1219200"/>
            <a:ext cx="12143143" cy="1198880"/>
            <a:chOff x="-13044" y="1340177"/>
            <a:chExt cx="12143143" cy="1255806"/>
          </a:xfrm>
        </p:grpSpPr>
        <p:sp>
          <p:nvSpPr>
            <p:cNvPr id="26" name="Пятиугольник 25"/>
            <p:cNvSpPr/>
            <p:nvPr/>
          </p:nvSpPr>
          <p:spPr>
            <a:xfrm>
              <a:off x="-13044" y="1340177"/>
              <a:ext cx="12143143" cy="1255806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2307682" y="1395654"/>
              <a:ext cx="77250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Бесплатные медикаменты 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предоставляются гражданам, страдающим онкологическими заболеваниями, сахарным диабетом, </a:t>
              </a:r>
              <a:r>
                <a:rPr lang="ru-RU" sz="2000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орфанными</a:t>
              </a: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заболеваниями и другими заболеваниями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322072" y="1455569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620,0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98640" y="2515829"/>
            <a:ext cx="12031460" cy="1208207"/>
            <a:chOff x="36738" y="665081"/>
            <a:chExt cx="12143143" cy="1584179"/>
          </a:xfrm>
        </p:grpSpPr>
        <p:sp>
          <p:nvSpPr>
            <p:cNvPr id="31" name="Пятиугольник 30"/>
            <p:cNvSpPr/>
            <p:nvPr/>
          </p:nvSpPr>
          <p:spPr>
            <a:xfrm>
              <a:off x="36738" y="665081"/>
              <a:ext cx="12143143" cy="158417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2245779" y="750037"/>
              <a:ext cx="772505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Денежная компенсация донорам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в замен бесплатного питания после безвозмездной сдачи крови и ее компонентов</a:t>
              </a: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285671" y="1000749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20,0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12080" y="3833287"/>
            <a:ext cx="11918019" cy="1200329"/>
            <a:chOff x="150179" y="187187"/>
            <a:chExt cx="12143143" cy="1609408"/>
          </a:xfrm>
        </p:grpSpPr>
        <p:sp>
          <p:nvSpPr>
            <p:cNvPr id="35" name="Пятиугольник 34"/>
            <p:cNvSpPr/>
            <p:nvPr/>
          </p:nvSpPr>
          <p:spPr>
            <a:xfrm>
              <a:off x="150179" y="212416"/>
              <a:ext cx="12143143" cy="158417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7" name="Прямоугольник 36"/>
            <p:cNvSpPr/>
            <p:nvPr/>
          </p:nvSpPr>
          <p:spPr>
            <a:xfrm>
              <a:off x="2359220" y="187187"/>
              <a:ext cx="772505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Организация долечивания работающих граждан</a:t>
              </a:r>
            </a:p>
            <a:p>
              <a:pPr lvl="0">
                <a:lnSpc>
                  <a:spcPct val="90000"/>
                </a:lnSpc>
              </a:pPr>
              <a:r>
                <a:rPr lang="ru-RU" sz="20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в санаторно-курортных учреждениях</a:t>
              </a:r>
            </a:p>
            <a:p>
              <a:pPr lvl="0">
                <a:lnSpc>
                  <a:spcPct val="90000"/>
                </a:lnSpc>
              </a:pPr>
              <a:r>
                <a:rPr lang="ru-RU" sz="2000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предоставляется нуждающихся в реабилитации непосредственно после стационарного лечения</a:t>
              </a:r>
            </a:p>
          </p:txBody>
        </p:sp>
        <p:sp>
          <p:nvSpPr>
            <p:cNvPr id="38" name="Скругленный прямоугольник 37"/>
            <p:cNvSpPr/>
            <p:nvPr/>
          </p:nvSpPr>
          <p:spPr>
            <a:xfrm>
              <a:off x="331100" y="545606"/>
              <a:ext cx="1535729" cy="9177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600" b="1" dirty="0">
                  <a:solidFill>
                    <a:srgbClr val="394659"/>
                  </a:solidFill>
                </a:rPr>
                <a:t>22,0</a:t>
              </a:r>
            </a:p>
            <a:p>
              <a:pPr marL="0" lvl="1" algn="ctr"/>
              <a:r>
                <a:rPr lang="ru-RU" sz="2200" b="1" dirty="0">
                  <a:solidFill>
                    <a:srgbClr val="394659"/>
                  </a:solidFill>
                </a:rPr>
                <a:t>млн. руб.</a:t>
              </a: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548" y="1341759"/>
            <a:ext cx="1132466" cy="99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566" y="2519606"/>
            <a:ext cx="1204430" cy="120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668" y="3833287"/>
            <a:ext cx="1142388" cy="114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224372" y="5140960"/>
            <a:ext cx="11905727" cy="1198880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534F4F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32066" y="5300086"/>
            <a:ext cx="1535729" cy="684511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600" b="1" dirty="0">
                <a:solidFill>
                  <a:srgbClr val="394659"/>
                </a:solidFill>
              </a:rPr>
              <a:t>10,0</a:t>
            </a:r>
          </a:p>
          <a:p>
            <a:pPr marL="0" lvl="1" algn="ctr"/>
            <a:r>
              <a:rPr lang="ru-RU" sz="2200" b="1" dirty="0">
                <a:solidFill>
                  <a:srgbClr val="394659"/>
                </a:solidFill>
              </a:rPr>
              <a:t>млн. руб.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21121" y="5195635"/>
            <a:ext cx="839927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</a:pPr>
            <a:r>
              <a:rPr lang="ru-RU" b="1" dirty="0">
                <a:solidFill>
                  <a:srgbClr val="534F4F"/>
                </a:solidFill>
                <a:cs typeface="Times New Roman" panose="02020603050405020304" pitchFamily="18" charset="0"/>
              </a:rPr>
              <a:t>Оказание высокотехнологичной медицинской помощи</a:t>
            </a:r>
          </a:p>
          <a:p>
            <a:pPr lvl="0">
              <a:lnSpc>
                <a:spcPct val="90000"/>
              </a:lnSpc>
            </a:pPr>
            <a:r>
              <a:rPr lang="ru-RU" dirty="0">
                <a:solidFill>
                  <a:srgbClr val="534F4F"/>
                </a:solidFill>
                <a:cs typeface="Times New Roman" panose="02020603050405020304" pitchFamily="18" charset="0"/>
              </a:rPr>
              <a:t>за пределами области</a:t>
            </a: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5275767"/>
            <a:ext cx="1132466" cy="995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41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325" y="3919"/>
            <a:ext cx="1149667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Расходы на здравоохранение в Липецкой области</a:t>
            </a:r>
          </a:p>
          <a:p>
            <a:pPr algn="ctr"/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в 2022 году</a:t>
            </a:r>
            <a:endParaRPr lang="ru-RU" sz="3000" dirty="0">
              <a:solidFill>
                <a:srgbClr val="494545"/>
              </a:solidFill>
              <a:latin typeface="+mn-lt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531801623"/>
              </p:ext>
            </p:extLst>
          </p:nvPr>
        </p:nvGraphicFramePr>
        <p:xfrm>
          <a:off x="0" y="1031203"/>
          <a:ext cx="8023424" cy="52219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 rot="10800000" flipV="1">
            <a:off x="7871818" y="1316953"/>
            <a:ext cx="2994421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u="sng" dirty="0" smtClean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21 093,52 рублей </a:t>
            </a:r>
          </a:p>
          <a:p>
            <a:pPr algn="ctr"/>
            <a:r>
              <a:rPr lang="ru-RU" sz="2600" b="1" dirty="0" smtClean="0">
                <a:ln w="11430"/>
                <a:solidFill>
                  <a:schemeClr val="accent3">
                    <a:lumMod val="50000"/>
                  </a:schemeClr>
                </a:solidFill>
                <a:latin typeface="+mn-lt"/>
              </a:rPr>
              <a:t>на одного жителя области</a:t>
            </a:r>
            <a:endParaRPr lang="ru-RU" sz="2600" b="1" dirty="0">
              <a:ln w="11430"/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1" y="2826544"/>
            <a:ext cx="3764756" cy="376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89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463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Расходы бюджета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67475" y="1522752"/>
            <a:ext cx="53024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Расходы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включают расходы на</a:t>
            </a:r>
          </a:p>
          <a:p>
            <a:pPr algn="ctr"/>
            <a:r>
              <a:rPr lang="ru-RU" sz="1600" dirty="0">
                <a:solidFill>
                  <a:srgbClr val="494545"/>
                </a:solidFill>
                <a:latin typeface="+mn-lt"/>
              </a:rPr>
              <a:t>оказание государственных (муниципальных) услуг, социальное обеспечение населения, бюджетные инвестиции, предоставление межбюджетных трансфертов, обслуживание государственного (муниципального) долга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9548" y="3817263"/>
            <a:ext cx="6179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u="sng" dirty="0">
                <a:solidFill>
                  <a:srgbClr val="494545"/>
                </a:solidFill>
                <a:latin typeface="+mn-lt"/>
              </a:rPr>
              <a:t>Функциональная классификация расходов бюджетов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1032" y="1276531"/>
            <a:ext cx="531267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494545"/>
                </a:solidFill>
                <a:latin typeface="+mn-lt"/>
              </a:rPr>
              <a:t>Разграничение </a:t>
            </a:r>
            <a:r>
              <a:rPr lang="ru-RU" sz="1600" b="1" u="sng" dirty="0">
                <a:solidFill>
                  <a:srgbClr val="494545"/>
                </a:solidFill>
                <a:latin typeface="+mn-lt"/>
              </a:rPr>
              <a:t>расходов бюджета </a:t>
            </a:r>
            <a:r>
              <a:rPr lang="ru-RU" sz="1600" dirty="0">
                <a:solidFill>
                  <a:srgbClr val="494545"/>
                </a:solidFill>
                <a:latin typeface="+mn-lt"/>
              </a:rPr>
              <a:t>установлено Федеральными законами от 06.10.1999г. № 184-ФЗ «Об общих принципах организации законодательных (представительных) и исполнительных органов государственной власти субъектов РФ», от 06.10.2003г. № 131-ФЗ «Об общих принципах местного самоуправления в Российской Федерации», региональным законодательством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</a:p>
        </p:txBody>
      </p:sp>
      <p:grpSp>
        <p:nvGrpSpPr>
          <p:cNvPr id="39" name="Группа 38"/>
          <p:cNvGrpSpPr/>
          <p:nvPr/>
        </p:nvGrpSpPr>
        <p:grpSpPr>
          <a:xfrm>
            <a:off x="0" y="4455318"/>
            <a:ext cx="12295278" cy="2321495"/>
            <a:chOff x="0" y="4455318"/>
            <a:chExt cx="12295278" cy="2321495"/>
          </a:xfrm>
        </p:grpSpPr>
        <p:pic>
          <p:nvPicPr>
            <p:cNvPr id="40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3807" y1="57125" x2="3503" y2="91399"/>
                          <a14:foregroundMark x1="1980" y1="94737" x2="96599" y2="92555"/>
                          <a14:foregroundMark x1="66396" y1="10911" x2="68173" y2="93967"/>
                          <a14:foregroundMark x1="95228" y1="60976" x2="94924" y2="96534"/>
                          <a14:foregroundMark x1="87107" y1="69063" x2="87107" y2="94352"/>
                          <a14:foregroundMark x1="81726" y1="71630" x2="80863" y2="94737"/>
                          <a14:foregroundMark x1="73452" y1="64827" x2="74061" y2="87805"/>
                          <a14:foregroundMark x1="58173" y1="50449" x2="59543" y2="83697"/>
                          <a14:foregroundMark x1="54112" y1="70475" x2="52893" y2="90501"/>
                          <a14:foregroundMark x1="38985" y1="74198" x2="39188" y2="89474"/>
                          <a14:foregroundMark x1="31320" y1="64827" x2="32741" y2="89859"/>
                          <a14:foregroundMark x1="24467" y1="40950" x2="24873" y2="91271"/>
                          <a14:foregroundMark x1="18122" y1="70988" x2="17411" y2="86778"/>
                          <a14:foregroundMark x1="45279" y1="81130" x2="46193" y2="90886"/>
                          <a14:foregroundMark x1="51726" y1="79332" x2="51320" y2="89089"/>
                          <a14:foregroundMark x1="60152" y1="79974" x2="58629" y2="92169"/>
                          <a14:foregroundMark x1="97005" y1="73556" x2="96751" y2="89859"/>
                          <a14:foregroundMark x1="60914" y1="79589" x2="67360" y2="795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96" b="2720"/>
            <a:stretch/>
          </p:blipFill>
          <p:spPr bwMode="auto">
            <a:xfrm>
              <a:off x="313391" y="4455318"/>
              <a:ext cx="11551440" cy="78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1" name="Группа 40"/>
            <p:cNvGrpSpPr/>
            <p:nvPr/>
          </p:nvGrpSpPr>
          <p:grpSpPr>
            <a:xfrm>
              <a:off x="0" y="5405210"/>
              <a:ext cx="12295278" cy="1371603"/>
              <a:chOff x="-15550" y="5486397"/>
              <a:chExt cx="12295278" cy="1371603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-15550" y="6211668"/>
                <a:ext cx="17118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Общегосударственные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вопросы</a:t>
                </a:r>
              </a:p>
            </p:txBody>
          </p:sp>
          <p:sp>
            <p:nvSpPr>
              <p:cNvPr id="43" name="Прямоугольник 42"/>
              <p:cNvSpPr/>
              <p:nvPr/>
            </p:nvSpPr>
            <p:spPr>
              <a:xfrm>
                <a:off x="972104" y="5589680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оборона</a:t>
                </a:r>
              </a:p>
            </p:txBody>
          </p:sp>
          <p:sp>
            <p:nvSpPr>
              <p:cNvPr id="44" name="Прямоугольник 43"/>
              <p:cNvSpPr/>
              <p:nvPr/>
            </p:nvSpPr>
            <p:spPr>
              <a:xfrm>
                <a:off x="1415329" y="6027003"/>
                <a:ext cx="196622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 безопасность и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правоохранительная деятельность</a:t>
                </a: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2607118" y="5589681"/>
                <a:ext cx="116249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Национальная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экономика</a:t>
                </a:r>
              </a:p>
            </p:txBody>
          </p:sp>
          <p:sp>
            <p:nvSpPr>
              <p:cNvPr id="46" name="Прямоугольник 45"/>
              <p:cNvSpPr/>
              <p:nvPr/>
            </p:nvSpPr>
            <p:spPr>
              <a:xfrm>
                <a:off x="3751181" y="6304001"/>
                <a:ext cx="4844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ЖКХ</a:t>
                </a:r>
              </a:p>
            </p:txBody>
          </p:sp>
          <p:sp>
            <p:nvSpPr>
              <p:cNvPr id="47" name="Прямоугольник 46"/>
              <p:cNvSpPr/>
              <p:nvPr/>
            </p:nvSpPr>
            <p:spPr>
              <a:xfrm>
                <a:off x="4040610" y="5589681"/>
                <a:ext cx="16097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Охрана окружающей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среды</a:t>
                </a: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5097149" y="6304000"/>
                <a:ext cx="1074333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Образование</a:t>
                </a:r>
              </a:p>
            </p:txBody>
          </p:sp>
          <p:sp>
            <p:nvSpPr>
              <p:cNvPr id="49" name="Прямоугольник 48"/>
              <p:cNvSpPr/>
              <p:nvPr/>
            </p:nvSpPr>
            <p:spPr>
              <a:xfrm>
                <a:off x="5764964" y="5625621"/>
                <a:ext cx="131010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Культура,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кинематография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6528139" y="6304001"/>
                <a:ext cx="1381147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Здравоохранение</a:t>
                </a: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7205440" y="5717953"/>
                <a:ext cx="1643655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Социальная политика</a:t>
                </a:r>
              </a:p>
            </p:txBody>
          </p:sp>
          <p:sp>
            <p:nvSpPr>
              <p:cNvPr id="52" name="Прямоугольник 51"/>
              <p:cNvSpPr/>
              <p:nvPr/>
            </p:nvSpPr>
            <p:spPr>
              <a:xfrm>
                <a:off x="8045094" y="6211666"/>
                <a:ext cx="15910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Физическая культура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и спорт</a:t>
                </a:r>
              </a:p>
            </p:txBody>
          </p:sp>
          <p:sp>
            <p:nvSpPr>
              <p:cNvPr id="53" name="Прямоугольник 52"/>
              <p:cNvSpPr/>
              <p:nvPr/>
            </p:nvSpPr>
            <p:spPr>
              <a:xfrm>
                <a:off x="9392395" y="5710531"/>
                <a:ext cx="49725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СМИ</a:t>
                </a: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9685128" y="6211665"/>
                <a:ext cx="14859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Обслуживание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госдолга</a:t>
                </a:r>
              </a:p>
            </p:txBody>
          </p:sp>
          <p:sp>
            <p:nvSpPr>
              <p:cNvPr id="55" name="Прямоугольник 54"/>
              <p:cNvSpPr/>
              <p:nvPr/>
            </p:nvSpPr>
            <p:spPr>
              <a:xfrm>
                <a:off x="10196361" y="5618197"/>
                <a:ext cx="2083367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Межбюджетные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трансферты </a:t>
                </a:r>
              </a:p>
              <a:p>
                <a:pPr algn="ctr" fontAlgn="ctr"/>
                <a:r>
                  <a:rPr lang="ru-RU" sz="1200" b="1" dirty="0">
                    <a:solidFill>
                      <a:srgbClr val="494545"/>
                    </a:solidFill>
                    <a:latin typeface="+mn-lt"/>
                  </a:rPr>
                  <a:t>общего характера</a:t>
                </a:r>
              </a:p>
            </p:txBody>
          </p:sp>
          <p:cxnSp>
            <p:nvCxnSpPr>
              <p:cNvPr id="56" name="Прямая соединительная линия 55"/>
              <p:cNvCxnSpPr/>
              <p:nvPr/>
            </p:nvCxnSpPr>
            <p:spPr>
              <a:xfrm>
                <a:off x="741872" y="5486397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Прямая соединительная линия 56"/>
              <p:cNvCxnSpPr/>
              <p:nvPr/>
            </p:nvCxnSpPr>
            <p:spPr>
              <a:xfrm>
                <a:off x="1576356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Прямая соединительная линия 57"/>
              <p:cNvCxnSpPr/>
              <p:nvPr/>
            </p:nvCxnSpPr>
            <p:spPr>
              <a:xfrm>
                <a:off x="318836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Прямая соединительная линия 58"/>
              <p:cNvCxnSpPr/>
              <p:nvPr/>
            </p:nvCxnSpPr>
            <p:spPr>
              <a:xfrm>
                <a:off x="4813269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6418396" y="549828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Прямая соединительная линия 60"/>
              <p:cNvCxnSpPr/>
              <p:nvPr/>
            </p:nvCxnSpPr>
            <p:spPr>
              <a:xfrm>
                <a:off x="8006320" y="5501648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Прямая соединительная линия 61"/>
              <p:cNvCxnSpPr/>
              <p:nvPr/>
            </p:nvCxnSpPr>
            <p:spPr>
              <a:xfrm>
                <a:off x="9641021" y="5486397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Прямая соединительная линия 62"/>
              <p:cNvCxnSpPr/>
              <p:nvPr/>
            </p:nvCxnSpPr>
            <p:spPr>
              <a:xfrm>
                <a:off x="11238046" y="5493432"/>
                <a:ext cx="0" cy="19249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Прямая соединительная линия 63"/>
              <p:cNvCxnSpPr/>
              <p:nvPr/>
            </p:nvCxnSpPr>
            <p:spPr>
              <a:xfrm>
                <a:off x="2391013" y="5486397"/>
                <a:ext cx="0" cy="604615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Прямая соединительная линия 64"/>
              <p:cNvCxnSpPr/>
              <p:nvPr/>
            </p:nvCxnSpPr>
            <p:spPr>
              <a:xfrm>
                <a:off x="39923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Прямая соединительная линия 65"/>
              <p:cNvCxnSpPr/>
              <p:nvPr/>
            </p:nvCxnSpPr>
            <p:spPr>
              <a:xfrm>
                <a:off x="5592517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Прямая соединительная линия 66"/>
              <p:cNvCxnSpPr/>
              <p:nvPr/>
            </p:nvCxnSpPr>
            <p:spPr>
              <a:xfrm>
                <a:off x="7206782" y="5501648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Прямая соединительная линия 67"/>
              <p:cNvCxnSpPr/>
              <p:nvPr/>
            </p:nvCxnSpPr>
            <p:spPr>
              <a:xfrm>
                <a:off x="88406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Прямая соединительная линия 68"/>
              <p:cNvCxnSpPr/>
              <p:nvPr/>
            </p:nvCxnSpPr>
            <p:spPr>
              <a:xfrm>
                <a:off x="10477032" y="5504344"/>
                <a:ext cx="0" cy="725268"/>
              </a:xfrm>
              <a:prstGeom prst="line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5270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723900" y="-1"/>
            <a:ext cx="11446669" cy="923917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</a:rPr>
              <a:t>Программа государственных гарантий бесплатного</a:t>
            </a:r>
            <a:br>
              <a:rPr lang="ru-RU" sz="3000" b="1" dirty="0">
                <a:solidFill>
                  <a:srgbClr val="494545"/>
                </a:solidFill>
              </a:rPr>
            </a:br>
            <a:r>
              <a:rPr lang="ru-RU" sz="3000" b="1" dirty="0">
                <a:solidFill>
                  <a:srgbClr val="494545"/>
                </a:solidFill>
              </a:rPr>
              <a:t>оказания медицинской помощи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90763" y="2381250"/>
          <a:ext cx="5643288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" y="923918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 обязательного 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медицинского страхования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36519" y="923916"/>
            <a:ext cx="5734050" cy="837676"/>
          </a:xfrm>
          <a:prstGeom prst="round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За счет средств</a:t>
            </a:r>
          </a:p>
          <a:p>
            <a:pPr lvl="0" algn="ctr">
              <a:lnSpc>
                <a:spcPct val="90000"/>
              </a:lnSpc>
            </a:pPr>
            <a:r>
              <a:rPr lang="ru-RU" sz="2400" b="1" dirty="0">
                <a:solidFill>
                  <a:srgbClr val="534F4F"/>
                </a:solidFill>
              </a:rPr>
              <a:t>областного бюджета </a:t>
            </a:r>
          </a:p>
        </p:txBody>
      </p:sp>
      <p:graphicFrame>
        <p:nvGraphicFramePr>
          <p:cNvPr id="10" name="Схема 9"/>
          <p:cNvGraphicFramePr/>
          <p:nvPr/>
        </p:nvGraphicFramePr>
        <p:xfrm>
          <a:off x="6436519" y="2394585"/>
          <a:ext cx="5734050" cy="293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1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b="1" i="1" spc="-10" dirty="0">
                <a:solidFill>
                  <a:srgbClr val="534F4F"/>
                </a:solidFill>
              </a:rPr>
              <a:t>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436519" y="1859504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Застрахованным и 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436519" y="5414458"/>
            <a:ext cx="5734050" cy="40862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i="1" spc="-10" dirty="0">
                <a:solidFill>
                  <a:srgbClr val="534F4F"/>
                </a:solidFill>
              </a:rPr>
              <a:t>Незастрахованным лицам по </a:t>
            </a:r>
            <a:r>
              <a:rPr lang="ru-RU" b="1" i="1" spc="-10" dirty="0" err="1">
                <a:solidFill>
                  <a:srgbClr val="534F4F"/>
                </a:solidFill>
              </a:rPr>
              <a:t>ОМС</a:t>
            </a:r>
            <a:endParaRPr lang="ru-RU" b="1" i="1" spc="-10" dirty="0">
              <a:solidFill>
                <a:srgbClr val="534F4F"/>
              </a:solidFill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6457950" y="5985509"/>
          <a:ext cx="5734050" cy="7581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90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697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25595" y="3629106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600" dirty="0">
                <a:solidFill>
                  <a:srgbClr val="534F4F"/>
                </a:solidFill>
              </a:rPr>
              <a:t>Студентам образовательных организаций высшего образования, обучающимся на условиях целевого приема – </a:t>
            </a:r>
            <a:r>
              <a:rPr lang="ru-RU" sz="1600" b="1" dirty="0">
                <a:solidFill>
                  <a:srgbClr val="534F4F"/>
                </a:solidFill>
              </a:rPr>
              <a:t>1,3 тыс. руб. ежемесячно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25595" y="4705980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/>
            <a:r>
              <a:rPr lang="ru-RU" sz="1600" dirty="0">
                <a:solidFill>
                  <a:srgbClr val="534F4F"/>
                </a:solidFill>
              </a:rPr>
              <a:t>Обучающимся по программе ординатуры, обучающимся на условиях не целевого приема – </a:t>
            </a:r>
            <a:r>
              <a:rPr lang="ru-RU" sz="1600" b="1" dirty="0">
                <a:solidFill>
                  <a:srgbClr val="534F4F"/>
                </a:solidFill>
              </a:rPr>
              <a:t>150 тыс. руб. в каждом учебном году</a:t>
            </a:r>
            <a:r>
              <a:rPr lang="ru-RU" sz="1600" dirty="0">
                <a:solidFill>
                  <a:srgbClr val="534F4F"/>
                </a:solidFill>
              </a:rPr>
              <a:t>, но не более стоимости обучения по программе ординатуры в соответствующем году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25594" y="5787263"/>
            <a:ext cx="12143143" cy="953669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600" dirty="0">
                <a:solidFill>
                  <a:srgbClr val="534F4F"/>
                </a:solidFill>
              </a:rPr>
              <a:t>Обучающимся по программе ординатуры, обучающимся на условиях целевого приема – </a:t>
            </a:r>
            <a:r>
              <a:rPr lang="ru-RU" sz="1600" b="1" dirty="0">
                <a:solidFill>
                  <a:srgbClr val="534F4F"/>
                </a:solidFill>
              </a:rPr>
              <a:t>5 тыс. руб. ежемесячно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5850" y="163151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 Меры социальной поддержки медицинских работников </a:t>
            </a:r>
            <a:endParaRPr lang="ru-RU" sz="2600" b="1" dirty="0">
              <a:solidFill>
                <a:srgbClr val="494545"/>
              </a:solidFill>
              <a:latin typeface="+mn-lt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5110776" y="994990"/>
            <a:ext cx="1220257" cy="1218382"/>
            <a:chOff x="4761665" y="2026440"/>
            <a:chExt cx="1467460" cy="1451149"/>
          </a:xfrm>
        </p:grpSpPr>
        <p:sp>
          <p:nvSpPr>
            <p:cNvPr id="6" name="Овал 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072062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2022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373129" y="995680"/>
            <a:ext cx="1220257" cy="1218382"/>
            <a:chOff x="4761665" y="2026440"/>
            <a:chExt cx="1467460" cy="1451149"/>
          </a:xfrm>
        </p:grpSpPr>
        <p:sp>
          <p:nvSpPr>
            <p:cNvPr id="12" name="Овал 11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Овал 12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072061" y="2519607"/>
              <a:ext cx="846666" cy="4765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692957" y="995680"/>
            <a:ext cx="1220257" cy="1218382"/>
            <a:chOff x="4761665" y="2026440"/>
            <a:chExt cx="1467460" cy="1451149"/>
          </a:xfrm>
        </p:grpSpPr>
        <p:sp>
          <p:nvSpPr>
            <p:cNvPr id="16" name="Овал 1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2353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595" y="1699234"/>
            <a:ext cx="43416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Ежемесячные выплаты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студентам медицинских</a:t>
            </a:r>
          </a:p>
          <a:p>
            <a:pPr algn="ctr"/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образовательных организаций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658210"/>
              </p:ext>
            </p:extLst>
          </p:nvPr>
        </p:nvGraphicFramePr>
        <p:xfrm>
          <a:off x="4509438" y="2299398"/>
          <a:ext cx="6974682" cy="904974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248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2489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248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904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17,0</a:t>
                      </a:r>
                    </a:p>
                    <a:p>
                      <a:pPr algn="ctr" rtl="0" fontAlgn="ctr"/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17,0</a:t>
                      </a:r>
                    </a:p>
                    <a:p>
                      <a:pPr algn="ctr" rtl="0" fontAlgn="ctr"/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>
                          <a:solidFill>
                            <a:srgbClr val="474343"/>
                          </a:solidFill>
                          <a:effectLst/>
                        </a:rPr>
                        <a:t>17,0</a:t>
                      </a:r>
                    </a:p>
                    <a:p>
                      <a:pPr algn="ctr" rtl="0" fontAlgn="ctr"/>
                      <a:r>
                        <a:rPr lang="ru-RU" sz="2600" b="1" u="none" strike="noStrike" dirty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327" y="5425267"/>
            <a:ext cx="1394633" cy="139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68" y="3249435"/>
            <a:ext cx="1394633" cy="1394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24" y="4105940"/>
            <a:ext cx="1655249" cy="1655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91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600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ятиугольник 29"/>
          <p:cNvSpPr/>
          <p:nvPr/>
        </p:nvSpPr>
        <p:spPr>
          <a:xfrm>
            <a:off x="-6" y="3269686"/>
            <a:ext cx="12143143" cy="62037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Единовременная выплата для улучшения бытовых условий выпускникам, трудоустроившимся  на должности специалистов со средним медицинским образованием </a:t>
            </a:r>
            <a:r>
              <a:rPr lang="ru-RU" sz="1400" dirty="0" err="1">
                <a:solidFill>
                  <a:srgbClr val="534F4F"/>
                </a:solidFill>
              </a:rPr>
              <a:t>ФАПов</a:t>
            </a:r>
            <a:r>
              <a:rPr lang="ru-RU" sz="1400" dirty="0">
                <a:solidFill>
                  <a:srgbClr val="534F4F"/>
                </a:solidFill>
              </a:rPr>
              <a:t> и работникам выездных бригад скорой медицинской помощи – </a:t>
            </a:r>
            <a:r>
              <a:rPr lang="ru-RU" sz="1400" b="1" dirty="0" smtClean="0">
                <a:solidFill>
                  <a:srgbClr val="534F4F"/>
                </a:solidFill>
              </a:rPr>
              <a:t>50 </a:t>
            </a:r>
            <a:r>
              <a:rPr lang="ru-RU" sz="1400" b="1" dirty="0">
                <a:solidFill>
                  <a:srgbClr val="534F4F"/>
                </a:solidFill>
              </a:rPr>
              <a:t>тыс</a:t>
            </a:r>
            <a:r>
              <a:rPr lang="ru-RU" sz="1400" b="1" dirty="0" smtClean="0">
                <a:solidFill>
                  <a:srgbClr val="534F4F"/>
                </a:solidFill>
              </a:rPr>
              <a:t>. руб</a:t>
            </a:r>
            <a:r>
              <a:rPr lang="ru-RU" sz="1400" b="1" dirty="0">
                <a:solidFill>
                  <a:srgbClr val="534F4F"/>
                </a:solidFill>
              </a:rPr>
              <a:t>. и 100  тыс</a:t>
            </a:r>
            <a:r>
              <a:rPr lang="ru-RU" sz="1400" b="1" dirty="0" smtClean="0">
                <a:solidFill>
                  <a:srgbClr val="534F4F"/>
                </a:solidFill>
              </a:rPr>
              <a:t>. руб</a:t>
            </a:r>
            <a:r>
              <a:rPr lang="ru-RU" sz="1400" b="1" dirty="0">
                <a:solidFill>
                  <a:srgbClr val="534F4F"/>
                </a:solidFill>
              </a:rPr>
              <a:t>. соответственно</a:t>
            </a:r>
          </a:p>
        </p:txBody>
      </p:sp>
      <p:sp>
        <p:nvSpPr>
          <p:cNvPr id="31" name="Пятиугольник 30"/>
          <p:cNvSpPr/>
          <p:nvPr/>
        </p:nvSpPr>
        <p:spPr>
          <a:xfrm>
            <a:off x="-7" y="5608940"/>
            <a:ext cx="12143143" cy="39338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 smtClean="0">
                <a:solidFill>
                  <a:srgbClr val="534F4F"/>
                </a:solidFill>
              </a:rPr>
              <a:t>Единовременная </a:t>
            </a:r>
            <a:r>
              <a:rPr lang="ru-RU" sz="1400" dirty="0">
                <a:solidFill>
                  <a:srgbClr val="534F4F"/>
                </a:solidFill>
              </a:rPr>
              <a:t>выплата на приобретение и строительство жилья  - </a:t>
            </a:r>
            <a:r>
              <a:rPr lang="ru-RU" sz="1400" dirty="0" smtClean="0">
                <a:solidFill>
                  <a:srgbClr val="534F4F"/>
                </a:solidFill>
              </a:rPr>
              <a:t> </a:t>
            </a:r>
            <a:r>
              <a:rPr lang="ru-RU" sz="1400" b="1" dirty="0" smtClean="0">
                <a:solidFill>
                  <a:srgbClr val="534F4F"/>
                </a:solidFill>
              </a:rPr>
              <a:t>60</a:t>
            </a:r>
            <a:r>
              <a:rPr lang="ru-RU" sz="1400" b="1" dirty="0">
                <a:solidFill>
                  <a:srgbClr val="534F4F"/>
                </a:solidFill>
              </a:rPr>
              <a:t>%  расчетной стоимости жилья</a:t>
            </a:r>
          </a:p>
        </p:txBody>
      </p:sp>
      <p:sp>
        <p:nvSpPr>
          <p:cNvPr id="32" name="Пятиугольник 31"/>
          <p:cNvSpPr/>
          <p:nvPr/>
        </p:nvSpPr>
        <p:spPr>
          <a:xfrm>
            <a:off x="0" y="6135569"/>
            <a:ext cx="12143143" cy="464403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 defTabSz="444500">
              <a:lnSpc>
                <a:spcPct val="90000"/>
              </a:lnSpc>
              <a:spcAft>
                <a:spcPct val="35000"/>
              </a:spcAft>
            </a:pPr>
            <a:r>
              <a:rPr lang="ru-RU" sz="1400" dirty="0" smtClean="0">
                <a:solidFill>
                  <a:srgbClr val="534F4F"/>
                </a:solidFill>
              </a:rPr>
              <a:t>Единовременная </a:t>
            </a:r>
            <a:r>
              <a:rPr lang="ru-RU" sz="1400" dirty="0">
                <a:solidFill>
                  <a:srgbClr val="534F4F"/>
                </a:solidFill>
              </a:rPr>
              <a:t>социальная выплаты врачам государственных медицинских организаций области, впервые трудоустроившимся на территории области по дефицитным специальностям – </a:t>
            </a:r>
            <a:r>
              <a:rPr lang="ru-RU" sz="1400" b="1" dirty="0">
                <a:solidFill>
                  <a:srgbClr val="534F4F"/>
                </a:solidFill>
              </a:rPr>
              <a:t>1 млн. руб</a:t>
            </a:r>
            <a:r>
              <a:rPr lang="ru-RU" sz="1400" b="1" dirty="0" smtClean="0">
                <a:solidFill>
                  <a:srgbClr val="534F4F"/>
                </a:solidFill>
              </a:rPr>
              <a:t>.</a:t>
            </a:r>
            <a:endParaRPr lang="ru-RU" sz="1400" b="1" dirty="0">
              <a:solidFill>
                <a:srgbClr val="534F4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9440" y="2201899"/>
            <a:ext cx="38539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Выплаты</a:t>
            </a:r>
          </a:p>
          <a:p>
            <a:pPr algn="ctr"/>
            <a:r>
              <a:rPr lang="ru-RU" sz="2400" b="1" u="sng" dirty="0" smtClean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медицинским </a:t>
            </a:r>
            <a:r>
              <a:rPr lang="ru-RU" sz="2400" b="1" u="sng" dirty="0">
                <a:solidFill>
                  <a:srgbClr val="534F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работникам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9330"/>
              </p:ext>
            </p:extLst>
          </p:nvPr>
        </p:nvGraphicFramePr>
        <p:xfrm>
          <a:off x="4528869" y="2044187"/>
          <a:ext cx="6955251" cy="88392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3184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184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31841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833626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150,0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149,4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2600" b="1" u="sng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149,0</a:t>
                      </a:r>
                    </a:p>
                    <a:p>
                      <a:pPr algn="ctr" rtl="0" fontAlgn="ctr"/>
                      <a:r>
                        <a:rPr lang="ru-RU" sz="2600" b="1" u="none" strike="noStrike" dirty="0" smtClean="0">
                          <a:solidFill>
                            <a:srgbClr val="474343"/>
                          </a:solidFill>
                          <a:effectLst/>
                        </a:rPr>
                        <a:t>млн. руб.</a:t>
                      </a:r>
                    </a:p>
                  </a:txBody>
                  <a:tcPr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4" name="Пятиугольник 23"/>
          <p:cNvSpPr/>
          <p:nvPr/>
        </p:nvSpPr>
        <p:spPr>
          <a:xfrm>
            <a:off x="-6" y="3982585"/>
            <a:ext cx="12143143" cy="858944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 smtClean="0">
                <a:solidFill>
                  <a:srgbClr val="534F4F"/>
                </a:solidFill>
              </a:rPr>
              <a:t>Единовременные </a:t>
            </a:r>
            <a:r>
              <a:rPr lang="ru-RU" sz="1400" dirty="0">
                <a:solidFill>
                  <a:srgbClr val="534F4F"/>
                </a:solidFill>
              </a:rPr>
              <a:t>компенсационные выплаты медицинским работникам (врачам, фельдшерам, а также акушеркам и медицинским сестрам фельдшерских и фельдшерско-акушерских пунктов), прибывшим (переехавшим) на работу в сельские населенные пункты, либо рабочие поселки, либо поселки городского типа, либо города с населением до 50 </a:t>
            </a:r>
            <a:r>
              <a:rPr lang="ru-RU" sz="1400" dirty="0" smtClean="0">
                <a:solidFill>
                  <a:srgbClr val="534F4F"/>
                </a:solidFill>
              </a:rPr>
              <a:t>тысяч </a:t>
            </a:r>
            <a:r>
              <a:rPr lang="ru-RU" sz="1400" dirty="0">
                <a:solidFill>
                  <a:srgbClr val="534F4F"/>
                </a:solidFill>
              </a:rPr>
              <a:t>человек (на условиях софинансирования с федеральным бюджетом) </a:t>
            </a:r>
            <a:endParaRPr lang="ru-RU" sz="1400" dirty="0" smtClean="0">
              <a:solidFill>
                <a:srgbClr val="534F4F"/>
              </a:solidFill>
            </a:endParaRPr>
          </a:p>
          <a:p>
            <a:pPr marL="92075" lvl="0" algn="just"/>
            <a:r>
              <a:rPr lang="ru-RU" sz="1400" b="1" dirty="0" smtClean="0">
                <a:solidFill>
                  <a:srgbClr val="534F4F"/>
                </a:solidFill>
              </a:rPr>
              <a:t>врачам  </a:t>
            </a:r>
            <a:r>
              <a:rPr lang="ru-RU" sz="1400" b="1" dirty="0">
                <a:solidFill>
                  <a:srgbClr val="534F4F"/>
                </a:solidFill>
              </a:rPr>
              <a:t>-  </a:t>
            </a:r>
            <a:r>
              <a:rPr lang="ru-RU" sz="1400" b="1" dirty="0" smtClean="0">
                <a:solidFill>
                  <a:srgbClr val="534F4F"/>
                </a:solidFill>
              </a:rPr>
              <a:t>от  1 млн. руб. до 1,5 млн.; фельдшерам, </a:t>
            </a:r>
            <a:r>
              <a:rPr lang="ru-RU" sz="1400" b="1" dirty="0">
                <a:solidFill>
                  <a:srgbClr val="534F4F"/>
                </a:solidFill>
              </a:rPr>
              <a:t>а также акушеркам и медицинским сестрам </a:t>
            </a:r>
            <a:r>
              <a:rPr lang="ru-RU" sz="1400" b="1" dirty="0" smtClean="0">
                <a:solidFill>
                  <a:srgbClr val="534F4F"/>
                </a:solidFill>
              </a:rPr>
              <a:t>–  от  0,5 </a:t>
            </a:r>
            <a:r>
              <a:rPr lang="ru-RU" sz="1400" b="1" dirty="0">
                <a:solidFill>
                  <a:srgbClr val="534F4F"/>
                </a:solidFill>
              </a:rPr>
              <a:t>млн</a:t>
            </a:r>
            <a:r>
              <a:rPr lang="ru-RU" sz="1400" b="1" dirty="0" smtClean="0">
                <a:solidFill>
                  <a:srgbClr val="534F4F"/>
                </a:solidFill>
              </a:rPr>
              <a:t>. руб. до 0,75 млн. руб.</a:t>
            </a:r>
            <a:endParaRPr lang="ru-RU" sz="1400" b="1" dirty="0">
              <a:solidFill>
                <a:srgbClr val="534F4F"/>
              </a:solidFill>
            </a:endParaRPr>
          </a:p>
        </p:txBody>
      </p:sp>
      <p:grpSp>
        <p:nvGrpSpPr>
          <p:cNvPr id="2" name="Группа 24"/>
          <p:cNvGrpSpPr/>
          <p:nvPr/>
        </p:nvGrpSpPr>
        <p:grpSpPr>
          <a:xfrm>
            <a:off x="5124298" y="749056"/>
            <a:ext cx="1220257" cy="1218382"/>
            <a:chOff x="4761665" y="2026440"/>
            <a:chExt cx="1467460" cy="1451149"/>
          </a:xfrm>
        </p:grpSpPr>
        <p:sp>
          <p:nvSpPr>
            <p:cNvPr id="26" name="Овал 25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72062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2022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3" name="Группа 28"/>
          <p:cNvGrpSpPr/>
          <p:nvPr/>
        </p:nvGrpSpPr>
        <p:grpSpPr>
          <a:xfrm>
            <a:off x="7386651" y="749746"/>
            <a:ext cx="1220257" cy="1218382"/>
            <a:chOff x="4761665" y="2026440"/>
            <a:chExt cx="1467460" cy="1451149"/>
          </a:xfrm>
        </p:grpSpPr>
        <p:sp>
          <p:nvSpPr>
            <p:cNvPr id="33" name="Овал 32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72061" y="2519607"/>
              <a:ext cx="846666" cy="47654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2023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grpSp>
        <p:nvGrpSpPr>
          <p:cNvPr id="5" name="Группа 35"/>
          <p:cNvGrpSpPr/>
          <p:nvPr/>
        </p:nvGrpSpPr>
        <p:grpSpPr>
          <a:xfrm>
            <a:off x="9706479" y="749746"/>
            <a:ext cx="1220257" cy="1218382"/>
            <a:chOff x="4761665" y="2026440"/>
            <a:chExt cx="1467460" cy="1451149"/>
          </a:xfrm>
        </p:grpSpPr>
        <p:sp>
          <p:nvSpPr>
            <p:cNvPr id="37" name="Овал 36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959471" y="2237235"/>
              <a:ext cx="1071847" cy="1029557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72353" y="2519607"/>
              <a:ext cx="846666" cy="476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2024</a:t>
              </a:r>
              <a:endParaRPr lang="ru-RU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40" name="Пятиугольник 39"/>
          <p:cNvSpPr/>
          <p:nvPr/>
        </p:nvSpPr>
        <p:spPr>
          <a:xfrm>
            <a:off x="-6" y="4956858"/>
            <a:ext cx="12143143" cy="55806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lvl="0" algn="just"/>
            <a:r>
              <a:rPr lang="ru-RU" sz="1400" dirty="0">
                <a:solidFill>
                  <a:srgbClr val="534F4F"/>
                </a:solidFill>
              </a:rPr>
              <a:t>Ежемесячная денежная компенсации за наем (поднаем) врачам работающим на территории муниципальных районов  и на территории городских округов – г. Липецк и г. Елец по дефицитным специальностям, и фельдшерам скорой медицинской помощи –  </a:t>
            </a:r>
            <a:r>
              <a:rPr lang="ru-RU" sz="1400" b="1" dirty="0" smtClean="0">
                <a:solidFill>
                  <a:srgbClr val="534F4F"/>
                </a:solidFill>
              </a:rPr>
              <a:t>10-15 </a:t>
            </a:r>
            <a:r>
              <a:rPr lang="ru-RU" sz="1400" b="1" dirty="0">
                <a:solidFill>
                  <a:srgbClr val="534F4F"/>
                </a:solidFill>
              </a:rPr>
              <a:t>тыс</a:t>
            </a:r>
            <a:r>
              <a:rPr lang="ru-RU" sz="1400" b="1" dirty="0" smtClean="0">
                <a:solidFill>
                  <a:srgbClr val="534F4F"/>
                </a:solidFill>
              </a:rPr>
              <a:t>. руб</a:t>
            </a:r>
            <a:r>
              <a:rPr lang="ru-RU" sz="1400" b="1" dirty="0">
                <a:solidFill>
                  <a:srgbClr val="534F4F"/>
                </a:solidFill>
              </a:rPr>
              <a:t>. ежемесячно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410" y="876380"/>
            <a:ext cx="1516132" cy="1380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85" y="866824"/>
            <a:ext cx="1516132" cy="1389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1085850" y="163151"/>
            <a:ext cx="111061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 Меры социальной </a:t>
            </a:r>
            <a:r>
              <a:rPr lang="ru-RU" sz="3000" b="1" dirty="0" smtClean="0">
                <a:solidFill>
                  <a:srgbClr val="494545"/>
                </a:solidFill>
                <a:latin typeface="+mn-lt"/>
              </a:rPr>
              <a:t>поддержки медицинских </a:t>
            </a:r>
            <a:r>
              <a:rPr lang="ru-RU" sz="3000" b="1" dirty="0">
                <a:solidFill>
                  <a:srgbClr val="494545"/>
                </a:solidFill>
                <a:latin typeface="+mn-lt"/>
              </a:rPr>
              <a:t>работников </a:t>
            </a:r>
            <a:endParaRPr lang="ru-RU" sz="2600" b="1" dirty="0" smtClean="0">
              <a:solidFill>
                <a:srgbClr val="494545"/>
              </a:solidFill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92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425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Пятиугольник 37"/>
          <p:cNvSpPr/>
          <p:nvPr/>
        </p:nvSpPr>
        <p:spPr>
          <a:xfrm>
            <a:off x="187424" y="3626744"/>
            <a:ext cx="11753413" cy="767987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37" name="Пятиугольник 36"/>
          <p:cNvSpPr/>
          <p:nvPr/>
        </p:nvSpPr>
        <p:spPr>
          <a:xfrm>
            <a:off x="101836" y="5458936"/>
            <a:ext cx="11855179" cy="802108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94900" y="1087599"/>
            <a:ext cx="11862115" cy="844341"/>
          </a:xfrm>
          <a:prstGeom prst="homePlate">
            <a:avLst>
              <a:gd name="adj" fmla="val 13011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534F4F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758259" y="1178193"/>
            <a:ext cx="8816389" cy="52322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ОВОП</a:t>
            </a:r>
            <a:r>
              <a:rPr lang="ru-RU" sz="12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с.Воронец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Елецкого  р-на, в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с.Косыревка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Липецкого  р-на)</a:t>
            </a:r>
            <a:r>
              <a:rPr lang="ru-RU" sz="12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. </a:t>
            </a: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ФАП</a:t>
            </a:r>
          </a:p>
          <a:p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д.Ивановка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Воловского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с.Долгое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Данковского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с.Ратчино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Добровского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с.Синдякино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Хлевенского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р-на)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94475" y="1238846"/>
            <a:ext cx="2265773" cy="40191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2022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6298" y="1824387"/>
            <a:ext cx="11900717" cy="643459"/>
            <a:chOff x="182207" y="1888054"/>
            <a:chExt cx="12143143" cy="867276"/>
          </a:xfrm>
        </p:grpSpPr>
        <p:sp>
          <p:nvSpPr>
            <p:cNvPr id="72" name="Пятиугольник 71"/>
            <p:cNvSpPr/>
            <p:nvPr/>
          </p:nvSpPr>
          <p:spPr>
            <a:xfrm>
              <a:off x="182207" y="2033020"/>
              <a:ext cx="12143143" cy="72231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73" name="Прямоугольник 72"/>
            <p:cNvSpPr/>
            <p:nvPr/>
          </p:nvSpPr>
          <p:spPr>
            <a:xfrm>
              <a:off x="2927634" y="1909613"/>
              <a:ext cx="9294758" cy="531782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lvl="0"/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операционного блока онкологического диспансера в г. Липецке</a:t>
              </a:r>
            </a:p>
          </p:txBody>
        </p:sp>
        <p:sp>
          <p:nvSpPr>
            <p:cNvPr id="74" name="Скругленный прямоугольник 73"/>
            <p:cNvSpPr/>
            <p:nvPr/>
          </p:nvSpPr>
          <p:spPr>
            <a:xfrm>
              <a:off x="516559" y="1888054"/>
              <a:ext cx="2310031" cy="574900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2022 год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87424" y="2298083"/>
            <a:ext cx="11753413" cy="785055"/>
            <a:chOff x="48857" y="2690833"/>
            <a:chExt cx="12143143" cy="1177723"/>
          </a:xfrm>
        </p:grpSpPr>
        <p:sp>
          <p:nvSpPr>
            <p:cNvPr id="76" name="Пятиугольник 75"/>
            <p:cNvSpPr/>
            <p:nvPr/>
          </p:nvSpPr>
          <p:spPr>
            <a:xfrm>
              <a:off x="48857" y="2945504"/>
              <a:ext cx="12143143" cy="923052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77" name="Прямоугольник 76"/>
            <p:cNvSpPr/>
            <p:nvPr/>
          </p:nvSpPr>
          <p:spPr>
            <a:xfrm>
              <a:off x="2747887" y="2690833"/>
              <a:ext cx="9293987" cy="8033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нового поликлинического корпуса </a:t>
              </a:r>
              <a:r>
                <a:rPr lang="ru-RU" sz="1600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ГУЗ</a:t>
              </a: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"Липецкая городская детская больница" на 400 пос./смену</a:t>
              </a:r>
            </a:p>
          </p:txBody>
        </p:sp>
        <p:sp>
          <p:nvSpPr>
            <p:cNvPr id="78" name="Скругленный прямоугольник 77"/>
            <p:cNvSpPr/>
            <p:nvPr/>
          </p:nvSpPr>
          <p:spPr>
            <a:xfrm>
              <a:off x="262480" y="2778033"/>
              <a:ext cx="2337686" cy="62899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2022 год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6298" y="4939375"/>
            <a:ext cx="11884539" cy="535531"/>
            <a:chOff x="48857" y="3932928"/>
            <a:chExt cx="12143143" cy="568270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48857" y="3934188"/>
              <a:ext cx="12143143" cy="55078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94" name="Прямоугольник 93"/>
            <p:cNvSpPr/>
            <p:nvPr/>
          </p:nvSpPr>
          <p:spPr>
            <a:xfrm>
              <a:off x="2849644" y="3932928"/>
              <a:ext cx="9315894" cy="5682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поликлиники в </a:t>
              </a:r>
              <a:r>
                <a:rPr lang="ru-RU" sz="1600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мкр</a:t>
              </a: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"Елецкий" </a:t>
              </a:r>
              <a:r>
                <a:rPr lang="ru-RU" sz="1600" b="1" dirty="0" err="1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г.Липецк</a:t>
              </a: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 на 600 пос./смену для взрослых и 200 пос./смену для детей</a:t>
              </a: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383209" y="3983862"/>
              <a:ext cx="2330887" cy="43395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2023 год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94900" y="4394731"/>
            <a:ext cx="11845937" cy="545832"/>
            <a:chOff x="48857" y="5094837"/>
            <a:chExt cx="12143143" cy="606208"/>
          </a:xfrm>
        </p:grpSpPr>
        <p:sp>
          <p:nvSpPr>
            <p:cNvPr id="97" name="Пятиугольник 96"/>
            <p:cNvSpPr/>
            <p:nvPr/>
          </p:nvSpPr>
          <p:spPr>
            <a:xfrm>
              <a:off x="48857" y="5094837"/>
              <a:ext cx="12143143" cy="60620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98" name="Прямоугольник 97"/>
            <p:cNvSpPr/>
            <p:nvPr/>
          </p:nvSpPr>
          <p:spPr>
            <a:xfrm>
              <a:off x="2825690" y="5191903"/>
              <a:ext cx="9216916" cy="313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стационарно-поликлинического корпуса ГУЗ «Добровская РБ»</a:t>
              </a:r>
            </a:p>
          </p:txBody>
        </p:sp>
        <p:sp>
          <p:nvSpPr>
            <p:cNvPr id="99" name="Скругленный прямоугольник 98"/>
            <p:cNvSpPr/>
            <p:nvPr/>
          </p:nvSpPr>
          <p:spPr>
            <a:xfrm>
              <a:off x="375668" y="5119737"/>
              <a:ext cx="2313779" cy="458267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107580" y="2869675"/>
            <a:ext cx="11833257" cy="757072"/>
            <a:chOff x="24421" y="5767323"/>
            <a:chExt cx="12143143" cy="875918"/>
          </a:xfrm>
        </p:grpSpPr>
        <p:sp>
          <p:nvSpPr>
            <p:cNvPr id="101" name="Пятиугольник 100"/>
            <p:cNvSpPr/>
            <p:nvPr/>
          </p:nvSpPr>
          <p:spPr>
            <a:xfrm>
              <a:off x="24421" y="6014300"/>
              <a:ext cx="12143143" cy="628941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102" name="Прямоугольник 101"/>
            <p:cNvSpPr/>
            <p:nvPr/>
          </p:nvSpPr>
          <p:spPr>
            <a:xfrm>
              <a:off x="2784134" y="5857334"/>
              <a:ext cx="8845445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здания детской  поликлиники и женской консультации в г. Чаплыгин</a:t>
              </a:r>
            </a:p>
          </p:txBody>
        </p:sp>
        <p:sp>
          <p:nvSpPr>
            <p:cNvPr id="103" name="Скругленный прямоугольник 102"/>
            <p:cNvSpPr/>
            <p:nvPr/>
          </p:nvSpPr>
          <p:spPr>
            <a:xfrm>
              <a:off x="307640" y="5767323"/>
              <a:ext cx="2340394" cy="493955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2022 год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73498" y="36002"/>
            <a:ext cx="103806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объектов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здравоохранения в 2022 - 2024 годы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93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045" y="117554"/>
            <a:ext cx="1344173" cy="1252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394475" y="3663748"/>
            <a:ext cx="2286229" cy="430887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2023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394474" y="5655678"/>
            <a:ext cx="2286230" cy="408623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sz="2000" b="1" dirty="0">
                <a:solidFill>
                  <a:srgbClr val="394659"/>
                </a:solidFill>
              </a:rPr>
              <a:t>2024 год</a:t>
            </a:r>
            <a:endParaRPr lang="ru-RU" sz="2000" b="1" u="sng" dirty="0">
              <a:solidFill>
                <a:srgbClr val="394659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803425" y="3448306"/>
            <a:ext cx="9305997" cy="86177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ОВОП 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с.Талицкий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Чалмык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Добринского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с.Ярлуково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Грязинского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р-на). </a:t>
            </a:r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ФАП 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с.Захаровка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Воловского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с.Бредихино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Краснинского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с.Новоуглянка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Усманского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с.Большая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Кузьминка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Липецкого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с.Петровка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п.Первомайский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Грязинского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п.Тимирязевский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Долгоруковского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с.Ольховец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с.Малая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Боевка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Елецкого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с.Нижнее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Казачье  Задонского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с.Домачи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Лев-Толстовского р-на)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760400" y="5521435"/>
            <a:ext cx="9180438" cy="67710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ru-RU" sz="1400" b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Строительство ФАП 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с.Казаково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Воловского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с.Богородицкое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Добринский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с.Крутогорье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с.Студеные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Хутора Липецкого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с.Медовка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Усманского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п.с.Песковатский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Грязинского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с.Братовщина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Долгоруковского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с.Волчье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 Елецкого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с.Малинки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Данковского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д.Поповка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Задонского р-на, </a:t>
            </a:r>
            <a:r>
              <a:rPr lang="ru-RU" sz="1200" i="1" dirty="0" err="1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с.Знаменское</a:t>
            </a:r>
            <a:r>
              <a:rPr lang="ru-RU" sz="1200" i="1" dirty="0">
                <a:solidFill>
                  <a:srgbClr val="534F4F"/>
                </a:solidFill>
                <a:latin typeface="+mn-lt"/>
                <a:cs typeface="Times New Roman" panose="02020603050405020304" pitchFamily="18" charset="0"/>
              </a:rPr>
              <a:t> Лев-Толстовского р-на)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95163" y="6261044"/>
            <a:ext cx="11845674" cy="498274"/>
            <a:chOff x="78562" y="3901321"/>
            <a:chExt cx="12143143" cy="583652"/>
          </a:xfrm>
        </p:grpSpPr>
        <p:sp>
          <p:nvSpPr>
            <p:cNvPr id="34" name="Пятиугольник 33"/>
            <p:cNvSpPr/>
            <p:nvPr/>
          </p:nvSpPr>
          <p:spPr>
            <a:xfrm>
              <a:off x="78562" y="3901321"/>
              <a:ext cx="12143143" cy="583652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534F4F"/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2800327" y="3992631"/>
              <a:ext cx="8845435" cy="313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90000"/>
                </a:lnSpc>
              </a:pPr>
              <a:r>
                <a:rPr lang="ru-RU" sz="1600" b="1" dirty="0">
                  <a:solidFill>
                    <a:srgbClr val="534F4F"/>
                  </a:solidFill>
                  <a:latin typeface="+mn-lt"/>
                  <a:cs typeface="Times New Roman" panose="02020603050405020304" pitchFamily="18" charset="0"/>
                </a:rPr>
                <a:t>Строительство хирургического корпуса детской областной больницы в г. Липецке</a:t>
              </a:r>
            </a:p>
          </p:txBody>
        </p:sp>
        <p:sp>
          <p:nvSpPr>
            <p:cNvPr id="36" name="Скругленный прямоугольник 35"/>
            <p:cNvSpPr/>
            <p:nvPr/>
          </p:nvSpPr>
          <p:spPr>
            <a:xfrm>
              <a:off x="363329" y="3976169"/>
              <a:ext cx="2334721" cy="43395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2024 год</a:t>
              </a:r>
              <a:endParaRPr lang="ru-RU" sz="2000" b="1" u="sng" dirty="0">
                <a:solidFill>
                  <a:srgbClr val="39465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81861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84463" y="131698"/>
            <a:ext cx="11607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объектов физкультуры и спорта </a:t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2022 - 2024 годы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94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145448" y="4442740"/>
            <a:ext cx="11203273" cy="1942978"/>
            <a:chOff x="1" y="1163470"/>
            <a:chExt cx="10499466" cy="1645911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1" y="1163470"/>
              <a:ext cx="10499466" cy="1645911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590925" lvl="1"/>
              <a:r>
                <a:rPr lang="ru-RU" sz="2000" b="1" dirty="0">
                  <a:solidFill>
                    <a:srgbClr val="474343"/>
                  </a:solidFill>
                </a:rPr>
                <a:t>Строительство многофункционального спортивного комплекса в </a:t>
              </a:r>
              <a:r>
                <a:rPr lang="ru-RU" sz="2000" b="1" dirty="0" err="1">
                  <a:solidFill>
                    <a:srgbClr val="474343"/>
                  </a:solidFill>
                </a:rPr>
                <a:t>г.Липецке</a:t>
              </a:r>
              <a:r>
                <a:rPr lang="ru-RU" sz="2000" b="1" dirty="0">
                  <a:solidFill>
                    <a:srgbClr val="474343"/>
                  </a:solidFill>
                </a:rPr>
                <a:t> (Строительство здания бассейна и ледового катка. Строительство здания ледовой арены и подземной автостоянки)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137532" y="1521059"/>
              <a:ext cx="2731535" cy="885558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2024 год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-1" y="1497758"/>
            <a:ext cx="11348722" cy="1070356"/>
            <a:chOff x="42752" y="6178360"/>
            <a:chExt cx="11568114" cy="612719"/>
          </a:xfrm>
        </p:grpSpPr>
        <p:sp>
          <p:nvSpPr>
            <p:cNvPr id="34" name="Пятиугольник 33"/>
            <p:cNvSpPr/>
            <p:nvPr/>
          </p:nvSpPr>
          <p:spPr>
            <a:xfrm>
              <a:off x="42752" y="6178360"/>
              <a:ext cx="11568114" cy="612719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97263" lvl="1" indent="93663"/>
              <a:r>
                <a:rPr lang="ru-RU" sz="2000" b="1" dirty="0">
                  <a:solidFill>
                    <a:srgbClr val="494545"/>
                  </a:solidFill>
                  <a:cs typeface="Arial" pitchFamily="34" charset="0"/>
                </a:rPr>
                <a:t>Строительство ледового дворца </a:t>
              </a:r>
              <a:r>
                <a:rPr lang="ru-RU" sz="2000" b="1" dirty="0" smtClean="0">
                  <a:solidFill>
                    <a:srgbClr val="494545"/>
                  </a:solidFill>
                  <a:cs typeface="Arial" pitchFamily="34" charset="0"/>
                </a:rPr>
                <a:t>в </a:t>
              </a:r>
              <a:r>
                <a:rPr lang="ru-RU" sz="2000" b="1" dirty="0">
                  <a:solidFill>
                    <a:srgbClr val="494545"/>
                  </a:solidFill>
                  <a:cs typeface="Arial" pitchFamily="34" charset="0"/>
                </a:rPr>
                <a:t>с. </a:t>
              </a:r>
              <a:r>
                <a:rPr lang="ru-RU" sz="2000" b="1" dirty="0" err="1">
                  <a:solidFill>
                    <a:srgbClr val="494545"/>
                  </a:solidFill>
                  <a:cs typeface="Arial" pitchFamily="34" charset="0"/>
                </a:rPr>
                <a:t>Хрущевка</a:t>
              </a:r>
              <a:r>
                <a:rPr lang="ru-RU" sz="2000" b="1" dirty="0">
                  <a:solidFill>
                    <a:srgbClr val="494545"/>
                  </a:solidFill>
                  <a:cs typeface="Arial" pitchFamily="34" charset="0"/>
                </a:rPr>
                <a:t> </a:t>
              </a:r>
              <a:endParaRPr lang="ru-RU" sz="2000" b="1" dirty="0" smtClean="0">
                <a:solidFill>
                  <a:srgbClr val="494545"/>
                </a:solidFill>
                <a:cs typeface="Arial" pitchFamily="34" charset="0"/>
              </a:endParaRPr>
            </a:p>
            <a:p>
              <a:pPr marL="3497263" lvl="1" indent="93663"/>
              <a:r>
                <a:rPr lang="ru-RU" sz="2000" b="1" dirty="0" smtClean="0">
                  <a:solidFill>
                    <a:srgbClr val="494545"/>
                  </a:solidFill>
                  <a:cs typeface="Arial" pitchFamily="34" charset="0"/>
                </a:rPr>
                <a:t>Липецкого </a:t>
              </a:r>
              <a:r>
                <a:rPr lang="ru-RU" sz="2000" b="1" dirty="0">
                  <a:solidFill>
                    <a:srgbClr val="494545"/>
                  </a:solidFill>
                  <a:cs typeface="Arial" pitchFamily="34" charset="0"/>
                </a:rPr>
                <a:t>района</a:t>
              </a: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340600" y="6232440"/>
              <a:ext cx="2970982" cy="50455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2022 год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-1" y="2972634"/>
            <a:ext cx="11348722" cy="1044756"/>
            <a:chOff x="0" y="4637759"/>
            <a:chExt cx="12167573" cy="719607"/>
          </a:xfrm>
        </p:grpSpPr>
        <p:sp>
          <p:nvSpPr>
            <p:cNvPr id="15" name="Пятиугольник 14"/>
            <p:cNvSpPr/>
            <p:nvPr/>
          </p:nvSpPr>
          <p:spPr>
            <a:xfrm>
              <a:off x="0" y="4637759"/>
              <a:ext cx="12167573" cy="71960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800100"/>
              <a:r>
                <a:rPr lang="ru-RU" sz="2000" b="1" dirty="0">
                  <a:solidFill>
                    <a:srgbClr val="494545"/>
                  </a:solidFill>
                </a:rPr>
                <a:t>Физкультурно-оздоровительный комплекс в городе Ельце</a:t>
              </a: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339927" y="4723211"/>
              <a:ext cx="3098293" cy="5437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sz="2000" b="1" dirty="0">
                  <a:solidFill>
                    <a:srgbClr val="394659"/>
                  </a:solidFill>
                </a:rPr>
                <a:t>2022 год  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798" y="605048"/>
            <a:ext cx="2039259" cy="203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72197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37329" y="-13794"/>
            <a:ext cx="11654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(реконструкция)объектов культуры</a:t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2022 - 2024 годы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95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34046" y="5488734"/>
            <a:ext cx="11846012" cy="1176225"/>
            <a:chOff x="9595" y="1715684"/>
            <a:chExt cx="12167573" cy="880361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9595" y="1715684"/>
              <a:ext cx="12167573" cy="880361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lvl="1" indent="-352425"/>
              <a:r>
                <a:rPr lang="ru-RU" sz="2000" b="1" dirty="0">
                  <a:solidFill>
                    <a:srgbClr val="474343"/>
                  </a:solidFill>
                </a:rPr>
                <a:t>     Реконструкция городского дворца молодежи</a:t>
              </a:r>
            </a:p>
            <a:p>
              <a:pPr marL="4391025" lvl="1" indent="-352425"/>
              <a:r>
                <a:rPr lang="ru-RU" sz="2000" b="1" dirty="0">
                  <a:solidFill>
                    <a:srgbClr val="474343"/>
                  </a:solidFill>
                </a:rPr>
                <a:t>     Октябрь</a:t>
              </a:r>
              <a:endParaRPr lang="ru-RU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354327" y="1870851"/>
              <a:ext cx="3236685" cy="57002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2024 </a:t>
              </a:r>
              <a:r>
                <a:rPr lang="ru-RU" b="1" dirty="0">
                  <a:solidFill>
                    <a:srgbClr val="394659"/>
                  </a:solidFill>
                </a:rPr>
                <a:t>год</a:t>
              </a:r>
            </a:p>
          </p:txBody>
        </p:sp>
      </p:grpSp>
      <p:sp>
        <p:nvSpPr>
          <p:cNvPr id="8" name="Пятиугольник 7"/>
          <p:cNvSpPr/>
          <p:nvPr/>
        </p:nvSpPr>
        <p:spPr>
          <a:xfrm>
            <a:off x="19660" y="1000252"/>
            <a:ext cx="11860400" cy="903785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indent="-352425"/>
            <a:r>
              <a:rPr lang="ru-RU" sz="2000" b="1" dirty="0">
                <a:solidFill>
                  <a:srgbClr val="494545"/>
                </a:solidFill>
              </a:rPr>
              <a:t>      Дворец культуры в селе Нижний </a:t>
            </a:r>
            <a:r>
              <a:rPr lang="ru-RU" sz="2000" b="1" dirty="0" err="1">
                <a:solidFill>
                  <a:srgbClr val="494545"/>
                </a:solidFill>
              </a:rPr>
              <a:t>Воргол</a:t>
            </a:r>
            <a:r>
              <a:rPr lang="ru-RU" sz="2000" b="1" dirty="0">
                <a:solidFill>
                  <a:srgbClr val="494545"/>
                </a:solidFill>
              </a:rPr>
              <a:t> </a:t>
            </a:r>
          </a:p>
          <a:p>
            <a:pPr marL="4391025" indent="-352425"/>
            <a:r>
              <a:rPr lang="ru-RU" sz="2000" b="1" dirty="0">
                <a:solidFill>
                  <a:srgbClr val="494545"/>
                </a:solidFill>
              </a:rPr>
              <a:t>      Елецкого муниципального района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3973" y="1110687"/>
            <a:ext cx="3156812" cy="68291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2022 год   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378764" y="1904036"/>
            <a:ext cx="11501295" cy="903785"/>
            <a:chOff x="187538" y="5233171"/>
            <a:chExt cx="11827646" cy="719607"/>
          </a:xfrm>
        </p:grpSpPr>
        <p:sp>
          <p:nvSpPr>
            <p:cNvPr id="11" name="Пятиугольник 10"/>
            <p:cNvSpPr/>
            <p:nvPr/>
          </p:nvSpPr>
          <p:spPr>
            <a:xfrm>
              <a:off x="187538" y="5233171"/>
              <a:ext cx="11827646" cy="71960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352425"/>
              <a:r>
                <a:rPr lang="ru-RU" sz="2000" b="1" dirty="0">
                  <a:solidFill>
                    <a:srgbClr val="494545"/>
                  </a:solidFill>
                </a:rPr>
                <a:t>Дворец культуры в селе </a:t>
              </a:r>
              <a:r>
                <a:rPr lang="ru-RU" sz="2000" b="1" dirty="0" err="1">
                  <a:solidFill>
                    <a:srgbClr val="494545"/>
                  </a:solidFill>
                </a:rPr>
                <a:t>Спешнево</a:t>
              </a:r>
              <a:r>
                <a:rPr lang="ru-RU" sz="2000" b="1" dirty="0">
                  <a:solidFill>
                    <a:srgbClr val="494545"/>
                  </a:solidFill>
                </a:rPr>
                <a:t>-Ивановское </a:t>
              </a:r>
            </a:p>
            <a:p>
              <a:pPr marL="4391025" indent="-352425"/>
              <a:r>
                <a:rPr lang="ru-RU" sz="2000" b="1" dirty="0" err="1">
                  <a:solidFill>
                    <a:srgbClr val="494545"/>
                  </a:solidFill>
                </a:rPr>
                <a:t>Данковского</a:t>
              </a:r>
              <a:r>
                <a:rPr lang="ru-RU" sz="2000" b="1" dirty="0">
                  <a:solidFill>
                    <a:srgbClr val="494545"/>
                  </a:solidFill>
                </a:rPr>
                <a:t> муниципального района  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187538" y="5276134"/>
              <a:ext cx="3241446" cy="5437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2022 год    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378765" y="2807821"/>
            <a:ext cx="11501294" cy="903785"/>
            <a:chOff x="42987" y="5377631"/>
            <a:chExt cx="11827646" cy="719607"/>
          </a:xfrm>
        </p:grpSpPr>
        <p:sp>
          <p:nvSpPr>
            <p:cNvPr id="15" name="Пятиугольник 14"/>
            <p:cNvSpPr/>
            <p:nvPr/>
          </p:nvSpPr>
          <p:spPr>
            <a:xfrm>
              <a:off x="42987" y="5377631"/>
              <a:ext cx="11827646" cy="719607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352425"/>
              <a:r>
                <a:rPr lang="ru-RU" sz="2000" b="1" dirty="0">
                  <a:solidFill>
                    <a:srgbClr val="494545"/>
                  </a:solidFill>
                </a:rPr>
                <a:t> Дворец культуры в селе Солдатское</a:t>
              </a:r>
            </a:p>
            <a:p>
              <a:pPr marL="4391025" indent="-352425"/>
              <a:r>
                <a:rPr lang="ru-RU" sz="2000" b="1" dirty="0">
                  <a:solidFill>
                    <a:srgbClr val="494545"/>
                  </a:solidFill>
                </a:rPr>
                <a:t> </a:t>
              </a:r>
              <a:r>
                <a:rPr lang="ru-RU" sz="2000" b="1" dirty="0" err="1">
                  <a:solidFill>
                    <a:srgbClr val="494545"/>
                  </a:solidFill>
                </a:rPr>
                <a:t>Тербунского</a:t>
              </a:r>
              <a:r>
                <a:rPr lang="ru-RU" sz="2000" b="1" dirty="0">
                  <a:solidFill>
                    <a:srgbClr val="494545"/>
                  </a:solidFill>
                </a:rPr>
                <a:t> муниципального района  </a:t>
              </a:r>
            </a:p>
          </p:txBody>
        </p:sp>
        <p:sp>
          <p:nvSpPr>
            <p:cNvPr id="16" name="Скругленный прямоугольник 15"/>
            <p:cNvSpPr/>
            <p:nvPr/>
          </p:nvSpPr>
          <p:spPr>
            <a:xfrm>
              <a:off x="43000" y="5465561"/>
              <a:ext cx="3241446" cy="5437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2023 год  </a:t>
              </a:r>
            </a:p>
          </p:txBody>
        </p:sp>
      </p:grpSp>
      <p:sp>
        <p:nvSpPr>
          <p:cNvPr id="17" name="Пятиугольник 16"/>
          <p:cNvSpPr/>
          <p:nvPr/>
        </p:nvSpPr>
        <p:spPr>
          <a:xfrm>
            <a:off x="364392" y="3711607"/>
            <a:ext cx="11515666" cy="874372"/>
          </a:xfrm>
          <a:prstGeom prst="homePlate">
            <a:avLst>
              <a:gd name="adj" fmla="val 32294"/>
            </a:avLst>
          </a:prstGeom>
          <a:gradFill>
            <a:gsLst>
              <a:gs pos="75000">
                <a:srgbClr val="AFABAB">
                  <a:alpha val="51000"/>
                </a:srgbClr>
              </a:gs>
              <a:gs pos="100000">
                <a:schemeClr val="accent2">
                  <a:lumMod val="20000"/>
                  <a:lumOff val="80000"/>
                  <a:alpha val="19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91025" indent="-352425"/>
            <a:r>
              <a:rPr lang="ru-RU" sz="2000" b="1" dirty="0">
                <a:solidFill>
                  <a:srgbClr val="494545"/>
                </a:solidFill>
              </a:rPr>
              <a:t>Дворец культуры в селе </a:t>
            </a:r>
            <a:r>
              <a:rPr lang="ru-RU" sz="2000" b="1" dirty="0" err="1">
                <a:solidFill>
                  <a:srgbClr val="494545"/>
                </a:solidFill>
              </a:rPr>
              <a:t>Паршиновка</a:t>
            </a:r>
            <a:r>
              <a:rPr lang="ru-RU" sz="2000" b="1" dirty="0">
                <a:solidFill>
                  <a:srgbClr val="494545"/>
                </a:solidFill>
              </a:rPr>
              <a:t> </a:t>
            </a:r>
          </a:p>
          <a:p>
            <a:pPr marL="4391025" indent="-352425"/>
            <a:r>
              <a:rPr lang="ru-RU" sz="2000" b="1" dirty="0" err="1">
                <a:solidFill>
                  <a:srgbClr val="494545"/>
                </a:solidFill>
              </a:rPr>
              <a:t>Добринского</a:t>
            </a:r>
            <a:r>
              <a:rPr lang="ru-RU" sz="2000" b="1" dirty="0">
                <a:solidFill>
                  <a:srgbClr val="494545"/>
                </a:solidFill>
              </a:rPr>
              <a:t> муниципального района 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8777" y="3738241"/>
            <a:ext cx="3142038" cy="682914"/>
          </a:xfrm>
          <a:prstGeom prst="roundRect">
            <a:avLst>
              <a:gd name="adj" fmla="val 27299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ru-RU" b="1" dirty="0">
                <a:solidFill>
                  <a:srgbClr val="394659"/>
                </a:solidFill>
              </a:rPr>
              <a:t>2023 год    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194413" y="4585982"/>
            <a:ext cx="11685645" cy="902752"/>
            <a:chOff x="-198692" y="5191547"/>
            <a:chExt cx="11827646" cy="584302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-198692" y="5191547"/>
              <a:ext cx="11827646" cy="584302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391025" indent="-352425"/>
              <a:r>
                <a:rPr lang="ru-RU" sz="2000" b="1" dirty="0">
                  <a:solidFill>
                    <a:srgbClr val="494545"/>
                  </a:solidFill>
                </a:rPr>
                <a:t> Дворец культуры в селе Ленино </a:t>
              </a:r>
            </a:p>
            <a:p>
              <a:pPr marL="4391025" indent="-352425"/>
              <a:r>
                <a:rPr lang="ru-RU" sz="2000" b="1" dirty="0">
                  <a:solidFill>
                    <a:srgbClr val="494545"/>
                  </a:solidFill>
                </a:rPr>
                <a:t> Липецкого муниципального района  </a:t>
              </a: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-14328" y="5255123"/>
              <a:ext cx="3182459" cy="45714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2024 год    </a:t>
              </a:r>
            </a:p>
          </p:txBody>
        </p:sp>
      </p:grpSp>
      <p:pic>
        <p:nvPicPr>
          <p:cNvPr id="1028" name="Picture 4" descr="Современные люди занимаются различными культурными мероприятиями Premium векторы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4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070" y="854609"/>
            <a:ext cx="2168997" cy="1444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64966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85799" y="-13794"/>
            <a:ext cx="115062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Строительство объектов образования </a:t>
            </a:r>
            <a:br>
              <a:rPr lang="ru-RU" sz="3000" b="1" dirty="0">
                <a:solidFill>
                  <a:srgbClr val="494545"/>
                </a:solidFill>
                <a:latin typeface="+mn-lt"/>
              </a:rPr>
            </a:br>
            <a:r>
              <a:rPr lang="ru-RU" sz="3000" b="1" dirty="0">
                <a:solidFill>
                  <a:srgbClr val="494545"/>
                </a:solidFill>
                <a:latin typeface="+mn-lt"/>
              </a:rPr>
              <a:t>  в 2022 - 2024 годы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0" y="1001869"/>
            <a:ext cx="12073687" cy="340138"/>
            <a:chOff x="0" y="1905589"/>
            <a:chExt cx="12167573" cy="466849"/>
          </a:xfrm>
        </p:grpSpPr>
        <p:sp>
          <p:nvSpPr>
            <p:cNvPr id="93" name="Пятиугольник 92"/>
            <p:cNvSpPr/>
            <p:nvPr/>
          </p:nvSpPr>
          <p:spPr>
            <a:xfrm>
              <a:off x="0" y="1905597"/>
              <a:ext cx="12167573" cy="456310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5575"/>
              <a:r>
                <a:rPr lang="ru-RU" sz="1600" b="1" dirty="0">
                  <a:solidFill>
                    <a:srgbClr val="494545"/>
                  </a:solidFill>
                </a:rPr>
                <a:t>Школа на 800 мест в г. Грязи </a:t>
              </a:r>
            </a:p>
          </p:txBody>
        </p:sp>
        <p:sp>
          <p:nvSpPr>
            <p:cNvPr id="95" name="Скругленный прямоугольник 94"/>
            <p:cNvSpPr/>
            <p:nvPr/>
          </p:nvSpPr>
          <p:spPr>
            <a:xfrm>
              <a:off x="186462" y="1905589"/>
              <a:ext cx="2052731" cy="46684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2022 год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0" y="2726666"/>
            <a:ext cx="12073687" cy="539675"/>
            <a:chOff x="-61082" y="2618775"/>
            <a:chExt cx="12167573" cy="640161"/>
          </a:xfrm>
        </p:grpSpPr>
        <p:sp>
          <p:nvSpPr>
            <p:cNvPr id="25" name="Пятиугольник 24"/>
            <p:cNvSpPr/>
            <p:nvPr/>
          </p:nvSpPr>
          <p:spPr>
            <a:xfrm>
              <a:off x="-61082" y="2619913"/>
              <a:ext cx="12167573" cy="63902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/>
              <a:r>
                <a:rPr lang="ru-RU" sz="1600" b="1" dirty="0">
                  <a:solidFill>
                    <a:srgbClr val="474343"/>
                  </a:solidFill>
                </a:rPr>
                <a:t>Детский сад на 350 мест на территории, ограниченной улицами Виктора Музыки, Михаила </a:t>
              </a:r>
              <a:r>
                <a:rPr lang="ru-RU" sz="1600" b="1" dirty="0" err="1">
                  <a:solidFill>
                    <a:srgbClr val="474343"/>
                  </a:solidFill>
                </a:rPr>
                <a:t>Трунова</a:t>
              </a:r>
              <a:r>
                <a:rPr lang="ru-RU" sz="1600" b="1" dirty="0">
                  <a:solidFill>
                    <a:srgbClr val="474343"/>
                  </a:solidFill>
                </a:rPr>
                <a:t>, автомобильной дорогой Орел-Тамбов и Лебедянским шоссе в городе Липецке</a:t>
              </a: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114853" y="2618775"/>
              <a:ext cx="2073786" cy="63024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" y="5726473"/>
            <a:ext cx="12073685" cy="527941"/>
            <a:chOff x="-12214" y="4823891"/>
            <a:chExt cx="12167571" cy="881854"/>
          </a:xfrm>
        </p:grpSpPr>
        <p:sp>
          <p:nvSpPr>
            <p:cNvPr id="34" name="Пятиугольник 33"/>
            <p:cNvSpPr/>
            <p:nvPr/>
          </p:nvSpPr>
          <p:spPr>
            <a:xfrm>
              <a:off x="-12214" y="4823891"/>
              <a:ext cx="12167571" cy="881854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 lvl="0"/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Школа на 1 500 </a:t>
              </a:r>
              <a:r>
                <a:rPr lang="ru-RU" sz="1600" b="1" dirty="0">
                  <a:solidFill>
                    <a:srgbClr val="474343"/>
                  </a:solidFill>
                </a:rPr>
                <a:t>на территории, ограниченной улицами Виктора Музыки, Михаила </a:t>
              </a:r>
              <a:r>
                <a:rPr lang="ru-RU" sz="1600" b="1" dirty="0" err="1">
                  <a:solidFill>
                    <a:srgbClr val="474343"/>
                  </a:solidFill>
                </a:rPr>
                <a:t>Трунова</a:t>
              </a:r>
              <a:r>
                <a:rPr lang="ru-RU" sz="1600" b="1" dirty="0">
                  <a:solidFill>
                    <a:srgbClr val="474343"/>
                  </a:solidFill>
                </a:rPr>
                <a:t>, автомобильной дорогой Орел-Тамбов и Лебедянским шоссе в городе Липецке</a:t>
              </a:r>
              <a:endParaRPr lang="ru-RU" sz="1600" b="1" dirty="0">
                <a:solidFill>
                  <a:srgbClr val="494545"/>
                </a:solidFill>
                <a:cs typeface="Arial" pitchFamily="34" charset="0"/>
              </a:endParaRPr>
            </a:p>
          </p:txBody>
        </p:sp>
        <p:sp>
          <p:nvSpPr>
            <p:cNvPr id="35" name="Скругленный прямоугольник 34"/>
            <p:cNvSpPr/>
            <p:nvPr/>
          </p:nvSpPr>
          <p:spPr>
            <a:xfrm>
              <a:off x="174247" y="4823893"/>
              <a:ext cx="2052731" cy="873292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2024 год</a:t>
              </a: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-12120" y="4442214"/>
            <a:ext cx="12097927" cy="352263"/>
            <a:chOff x="-61079" y="5165991"/>
            <a:chExt cx="12192002" cy="352263"/>
          </a:xfrm>
        </p:grpSpPr>
        <p:sp>
          <p:nvSpPr>
            <p:cNvPr id="23" name="Пятиугольник 22"/>
            <p:cNvSpPr/>
            <p:nvPr/>
          </p:nvSpPr>
          <p:spPr>
            <a:xfrm>
              <a:off x="-61079" y="5165991"/>
              <a:ext cx="12192002" cy="35226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marL="3933825" indent="-1420813"/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Школа на 1500 мест в г. Липецк, </a:t>
              </a:r>
              <a:r>
                <a:rPr lang="ru-RU" sz="1600" b="1" dirty="0" err="1">
                  <a:solidFill>
                    <a:srgbClr val="494545"/>
                  </a:solidFill>
                  <a:cs typeface="Arial" pitchFamily="34" charset="0"/>
                </a:rPr>
                <a:t>мкрн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. Университетский</a:t>
              </a:r>
            </a:p>
          </p:txBody>
        </p:sp>
        <p:sp>
          <p:nvSpPr>
            <p:cNvPr id="27" name="Скругленный прямоугольник 26"/>
            <p:cNvSpPr/>
            <p:nvPr/>
          </p:nvSpPr>
          <p:spPr>
            <a:xfrm>
              <a:off x="127048" y="5169828"/>
              <a:ext cx="2073786" cy="344588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 smtClean="0">
                  <a:solidFill>
                    <a:srgbClr val="394659"/>
                  </a:solidFill>
                </a:rPr>
                <a:t>2024 </a:t>
              </a:r>
              <a:r>
                <a:rPr lang="ru-RU" b="1" dirty="0">
                  <a:solidFill>
                    <a:srgbClr val="394659"/>
                  </a:solidFill>
                </a:rPr>
                <a:t>год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" y="2283145"/>
            <a:ext cx="12073685" cy="356567"/>
            <a:chOff x="12220" y="4935373"/>
            <a:chExt cx="12167571" cy="459440"/>
          </a:xfrm>
        </p:grpSpPr>
        <p:sp>
          <p:nvSpPr>
            <p:cNvPr id="17" name="Пятиугольник 16"/>
            <p:cNvSpPr/>
            <p:nvPr/>
          </p:nvSpPr>
          <p:spPr>
            <a:xfrm>
              <a:off x="12220" y="4935373"/>
              <a:ext cx="12167571" cy="45944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5575"/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Детский сад на 240 мест в </a:t>
              </a:r>
              <a:r>
                <a:rPr lang="ru-RU" sz="1600" b="1" dirty="0" err="1">
                  <a:solidFill>
                    <a:srgbClr val="494545"/>
                  </a:solidFill>
                  <a:cs typeface="Arial" pitchFamily="34" charset="0"/>
                </a:rPr>
                <a:t>мкр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-н "Университетский" в городе Липецке</a:t>
              </a: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223109" y="4945260"/>
              <a:ext cx="2052731" cy="449553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18182" y="5320648"/>
            <a:ext cx="12037322" cy="318871"/>
            <a:chOff x="36650" y="4365883"/>
            <a:chExt cx="12167573" cy="629198"/>
          </a:xfrm>
        </p:grpSpPr>
        <p:sp>
          <p:nvSpPr>
            <p:cNvPr id="22" name="Пятиугольник 21"/>
            <p:cNvSpPr/>
            <p:nvPr/>
          </p:nvSpPr>
          <p:spPr>
            <a:xfrm>
              <a:off x="36650" y="4365883"/>
              <a:ext cx="12167573" cy="62919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0813"/>
              <a:r>
                <a:rPr lang="ru-RU" sz="1600" b="1" dirty="0">
                  <a:solidFill>
                    <a:srgbClr val="474343"/>
                  </a:solidFill>
                </a:rPr>
                <a:t>Школа на 1224 места в г. Лебедянь</a:t>
              </a:r>
            </a:p>
          </p:txBody>
        </p:sp>
        <p:sp>
          <p:nvSpPr>
            <p:cNvPr id="28" name="Скругленный прямоугольник 27"/>
            <p:cNvSpPr/>
            <p:nvPr/>
          </p:nvSpPr>
          <p:spPr>
            <a:xfrm>
              <a:off x="205329" y="4383648"/>
              <a:ext cx="2058932" cy="593670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2024 год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" y="3353295"/>
            <a:ext cx="12073685" cy="372895"/>
            <a:chOff x="-82539" y="5006017"/>
            <a:chExt cx="12167571" cy="459446"/>
          </a:xfrm>
        </p:grpSpPr>
        <p:sp>
          <p:nvSpPr>
            <p:cNvPr id="36" name="Пятиугольник 35"/>
            <p:cNvSpPr/>
            <p:nvPr/>
          </p:nvSpPr>
          <p:spPr>
            <a:xfrm>
              <a:off x="-82539" y="5006021"/>
              <a:ext cx="12167571" cy="45944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0813"/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Корпус к лицею №3 им. </a:t>
              </a:r>
              <a:r>
                <a:rPr lang="ru-RU" sz="1600" b="1" dirty="0" err="1">
                  <a:solidFill>
                    <a:srgbClr val="494545"/>
                  </a:solidFill>
                  <a:cs typeface="Arial" pitchFamily="34" charset="0"/>
                </a:rPr>
                <a:t>К.А</a:t>
              </a:r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. Москаленко по ул. Ушинского, 14 в городе Липецке</a:t>
              </a:r>
            </a:p>
          </p:txBody>
        </p:sp>
        <p:sp>
          <p:nvSpPr>
            <p:cNvPr id="37" name="Скругленный прямоугольник 36"/>
            <p:cNvSpPr/>
            <p:nvPr/>
          </p:nvSpPr>
          <p:spPr>
            <a:xfrm>
              <a:off x="93395" y="5006017"/>
              <a:ext cx="2073786" cy="459446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1" y="3813144"/>
            <a:ext cx="12073685" cy="542116"/>
            <a:chOff x="-94755" y="4992146"/>
            <a:chExt cx="12167571" cy="463082"/>
          </a:xfrm>
        </p:grpSpPr>
        <p:sp>
          <p:nvSpPr>
            <p:cNvPr id="39" name="Пятиугольник 38"/>
            <p:cNvSpPr/>
            <p:nvPr/>
          </p:nvSpPr>
          <p:spPr>
            <a:xfrm>
              <a:off x="-94755" y="4992146"/>
              <a:ext cx="12167571" cy="459440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513013"/>
              <a:r>
                <a:rPr lang="ru-RU" sz="1600" b="1" dirty="0">
                  <a:solidFill>
                    <a:srgbClr val="494545"/>
                  </a:solidFill>
                  <a:cs typeface="Arial" pitchFamily="34" charset="0"/>
                </a:rPr>
                <a:t>Детский сад с начальной школой на 68 мест в рамках комплексного развития территории микрорайона "Северо-Восточный" городского поселения г. Усмань Липецкой области</a:t>
              </a:r>
            </a:p>
          </p:txBody>
        </p:sp>
        <p:sp>
          <p:nvSpPr>
            <p:cNvPr id="40" name="Скругленный прямоугольник 39"/>
            <p:cNvSpPr/>
            <p:nvPr/>
          </p:nvSpPr>
          <p:spPr>
            <a:xfrm>
              <a:off x="81179" y="4996419"/>
              <a:ext cx="2073786" cy="45880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2023 год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0" y="1428961"/>
            <a:ext cx="12073687" cy="340138"/>
            <a:chOff x="0" y="1905589"/>
            <a:chExt cx="12167573" cy="466849"/>
          </a:xfrm>
        </p:grpSpPr>
        <p:sp>
          <p:nvSpPr>
            <p:cNvPr id="30" name="Пятиугольник 29"/>
            <p:cNvSpPr/>
            <p:nvPr/>
          </p:nvSpPr>
          <p:spPr>
            <a:xfrm>
              <a:off x="0" y="1905597"/>
              <a:ext cx="12167573" cy="456310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0813"/>
              <a:r>
                <a:rPr lang="ru-RU" sz="1600" b="1" dirty="0">
                  <a:solidFill>
                    <a:srgbClr val="534F4F"/>
                  </a:solidFill>
                </a:rPr>
                <a:t>Детский сад на 99 мест с. Доброе</a:t>
              </a: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186462" y="1905589"/>
              <a:ext cx="2052731" cy="46684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2022 год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0" y="1856053"/>
            <a:ext cx="12073687" cy="340138"/>
            <a:chOff x="0" y="1905589"/>
            <a:chExt cx="12167573" cy="466849"/>
          </a:xfrm>
        </p:grpSpPr>
        <p:sp>
          <p:nvSpPr>
            <p:cNvPr id="42" name="Пятиугольник 41"/>
            <p:cNvSpPr/>
            <p:nvPr/>
          </p:nvSpPr>
          <p:spPr>
            <a:xfrm>
              <a:off x="0" y="1905597"/>
              <a:ext cx="12167573" cy="456310"/>
            </a:xfrm>
            <a:prstGeom prst="homePlate">
              <a:avLst>
                <a:gd name="adj" fmla="val 18832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0813"/>
              <a:r>
                <a:rPr lang="ru-RU" sz="1600" b="1" dirty="0">
                  <a:solidFill>
                    <a:srgbClr val="534F4F"/>
                  </a:solidFill>
                </a:rPr>
                <a:t>Школа с переходом на 500 мест г. Лебедянь</a:t>
              </a:r>
            </a:p>
          </p:txBody>
        </p:sp>
        <p:sp>
          <p:nvSpPr>
            <p:cNvPr id="43" name="Скругленный прямоугольник 42"/>
            <p:cNvSpPr/>
            <p:nvPr/>
          </p:nvSpPr>
          <p:spPr>
            <a:xfrm>
              <a:off x="186462" y="1905589"/>
              <a:ext cx="2052731" cy="466849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2022 год</a:t>
              </a: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-12120" y="4881431"/>
            <a:ext cx="12097927" cy="352263"/>
            <a:chOff x="-61079" y="5165991"/>
            <a:chExt cx="12192002" cy="352263"/>
          </a:xfrm>
        </p:grpSpPr>
        <p:sp>
          <p:nvSpPr>
            <p:cNvPr id="45" name="Пятиугольник 44"/>
            <p:cNvSpPr/>
            <p:nvPr/>
          </p:nvSpPr>
          <p:spPr>
            <a:xfrm>
              <a:off x="-61079" y="5165991"/>
              <a:ext cx="12192002" cy="352263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1" rtlCol="0" anchor="ctr"/>
            <a:lstStyle/>
            <a:p>
              <a:pPr marL="3933825" indent="-1420813"/>
              <a:r>
                <a:rPr lang="ru-RU" sz="1600" b="1" dirty="0">
                  <a:solidFill>
                    <a:srgbClr val="534F4F"/>
                  </a:solidFill>
                </a:rPr>
                <a:t>Детский сад на 40 мест в с. Борисовка</a:t>
              </a:r>
            </a:p>
          </p:txBody>
        </p:sp>
        <p:sp>
          <p:nvSpPr>
            <p:cNvPr id="46" name="Скругленный прямоугольник 45"/>
            <p:cNvSpPr/>
            <p:nvPr/>
          </p:nvSpPr>
          <p:spPr>
            <a:xfrm>
              <a:off x="127048" y="5169828"/>
              <a:ext cx="2073786" cy="344588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2024 год</a:t>
              </a:r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18182" y="6341373"/>
            <a:ext cx="12037322" cy="318871"/>
            <a:chOff x="36650" y="4365883"/>
            <a:chExt cx="12167573" cy="629198"/>
          </a:xfrm>
        </p:grpSpPr>
        <p:sp>
          <p:nvSpPr>
            <p:cNvPr id="48" name="Пятиугольник 47"/>
            <p:cNvSpPr/>
            <p:nvPr/>
          </p:nvSpPr>
          <p:spPr>
            <a:xfrm>
              <a:off x="36650" y="4365883"/>
              <a:ext cx="12167573" cy="629198"/>
            </a:xfrm>
            <a:prstGeom prst="homePlate">
              <a:avLst>
                <a:gd name="adj" fmla="val 32294"/>
              </a:avLst>
            </a:prstGeom>
            <a:gradFill>
              <a:gsLst>
                <a:gs pos="75000">
                  <a:srgbClr val="AFABAB">
                    <a:alpha val="51000"/>
                  </a:srgbClr>
                </a:gs>
                <a:gs pos="100000">
                  <a:schemeClr val="accent2">
                    <a:lumMod val="20000"/>
                    <a:lumOff val="80000"/>
                    <a:alpha val="1900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933825" indent="-1423988"/>
              <a:r>
                <a:rPr lang="ru-RU" sz="1600" b="1" dirty="0">
                  <a:solidFill>
                    <a:srgbClr val="534F4F"/>
                  </a:solidFill>
                </a:rPr>
                <a:t>Детский сад на 260 мест в с. </a:t>
              </a:r>
              <a:r>
                <a:rPr lang="ru-RU" sz="1600" b="1" dirty="0" err="1">
                  <a:solidFill>
                    <a:srgbClr val="534F4F"/>
                  </a:solidFill>
                </a:rPr>
                <a:t>Косыревка</a:t>
              </a:r>
              <a:endParaRPr lang="ru-RU" sz="1600" b="1" dirty="0">
                <a:solidFill>
                  <a:srgbClr val="534F4F"/>
                </a:solidFill>
              </a:endParaRPr>
            </a:p>
          </p:txBody>
        </p:sp>
        <p:sp>
          <p:nvSpPr>
            <p:cNvPr id="49" name="Скругленный прямоугольник 48"/>
            <p:cNvSpPr/>
            <p:nvPr/>
          </p:nvSpPr>
          <p:spPr>
            <a:xfrm>
              <a:off x="205329" y="4383648"/>
              <a:ext cx="2058932" cy="593670"/>
            </a:xfrm>
            <a:prstGeom prst="roundRect">
              <a:avLst>
                <a:gd name="adj" fmla="val 27299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1" algn="ctr"/>
              <a:r>
                <a:rPr lang="ru-RU" b="1" dirty="0">
                  <a:solidFill>
                    <a:srgbClr val="394659"/>
                  </a:solidFill>
                </a:rPr>
                <a:t>2024 год</a:t>
              </a:r>
            </a:p>
          </p:txBody>
        </p:sp>
      </p:grpSp>
      <p:pic>
        <p:nvPicPr>
          <p:cNvPr id="2" name="Picture 2" descr="https://static.tildacdn.com/tild3733-6139-4334-b035-656538386633/9388a728bf50ec53730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911" y="358571"/>
            <a:ext cx="2884692" cy="197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1568114" y="3919"/>
            <a:ext cx="623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96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447906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Диаграмма 23"/>
          <p:cNvGraphicFramePr>
            <a:graphicFrameLocks/>
          </p:cNvGraphicFramePr>
          <p:nvPr/>
        </p:nvGraphicFramePr>
        <p:xfrm>
          <a:off x="744680" y="1521967"/>
          <a:ext cx="7164945" cy="4864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Заголовок 2"/>
          <p:cNvSpPr txBox="1">
            <a:spLocks/>
          </p:cNvSpPr>
          <p:nvPr/>
        </p:nvSpPr>
        <p:spPr>
          <a:xfrm>
            <a:off x="581024" y="1"/>
            <a:ext cx="11610975" cy="8763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  <a:cs typeface="Times New Roman" pitchFamily="18" charset="0"/>
              </a:rPr>
              <a:t>Переселение граждан из аварийного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  <a:cs typeface="Times New Roman" pitchFamily="18" charset="0"/>
              </a:rPr>
              <a:t>жилищного фонда в 2022 -2023 годах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521967"/>
            <a:ext cx="1924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Средства</a:t>
            </a:r>
          </a:p>
          <a:p>
            <a:pPr algn="ctr"/>
            <a:r>
              <a:rPr lang="ru-RU" sz="22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областного</a:t>
            </a:r>
          </a:p>
          <a:p>
            <a:pPr algn="ctr"/>
            <a:r>
              <a:rPr lang="ru-RU" sz="22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бюджета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95885" y="4146972"/>
            <a:ext cx="3330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Средства</a:t>
            </a:r>
          </a:p>
          <a:p>
            <a:pPr algn="ctr"/>
            <a:r>
              <a:rPr lang="ru-RU" sz="22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Фонда содействия реформированию ЖКХ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096000" y="5237261"/>
            <a:ext cx="3930565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95275" y="2720458"/>
            <a:ext cx="2047875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>
            <a:off x="1828764" y="2790838"/>
            <a:ext cx="133594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424,1</a:t>
            </a:r>
          </a:p>
          <a:p>
            <a:pPr lvl="0" algn="ctr"/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млн. руб.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986214" y="3588014"/>
            <a:ext cx="1335942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2 320,9</a:t>
            </a:r>
          </a:p>
          <a:p>
            <a:pPr lvl="0" algn="ctr"/>
            <a:r>
              <a:rPr lang="ru-RU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млн. руб.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116169" y="2558533"/>
            <a:ext cx="39033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В результате планируется</a:t>
            </a:r>
          </a:p>
          <a:p>
            <a:pPr algn="ctr"/>
            <a:r>
              <a:rPr lang="ru-RU" sz="24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переселение </a:t>
            </a:r>
            <a:r>
              <a:rPr lang="ru-RU" sz="2400" b="1" u="sng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4 124  человек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953" y="930728"/>
            <a:ext cx="1627805" cy="1627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97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101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0341" y="-13796"/>
            <a:ext cx="115916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Меры поддержки по завершению проблемных</a:t>
            </a:r>
          </a:p>
          <a:p>
            <a:pPr algn="ctr"/>
            <a:r>
              <a:rPr lang="ru-RU" sz="3000" b="1" dirty="0">
                <a:solidFill>
                  <a:srgbClr val="494545"/>
                </a:solidFill>
                <a:latin typeface="+mn-lt"/>
              </a:rPr>
              <a:t>объектов долевого строительства  в 2022 году 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2769129" y="5137537"/>
            <a:ext cx="4619624" cy="1553993"/>
            <a:chOff x="3906308" y="4052509"/>
            <a:chExt cx="3442757" cy="1681307"/>
          </a:xfrm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3906308" y="4052509"/>
              <a:ext cx="3442757" cy="1681307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44500">
                <a:spcAft>
                  <a:spcPts val="0"/>
                </a:spcAft>
              </a:pPr>
              <a:endParaRPr lang="ru-RU" sz="2000" b="1" dirty="0">
                <a:solidFill>
                  <a:srgbClr val="474343"/>
                </a:solidFill>
              </a:endParaRPr>
            </a:p>
          </p:txBody>
        </p:sp>
        <p:sp>
          <p:nvSpPr>
            <p:cNvPr id="34" name="Скругленный прямоугольник 33"/>
            <p:cNvSpPr/>
            <p:nvPr/>
          </p:nvSpPr>
          <p:spPr>
            <a:xfrm>
              <a:off x="4074053" y="4180834"/>
              <a:ext cx="3107267" cy="1401675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44500">
                <a:spcAft>
                  <a:spcPts val="0"/>
                </a:spcAft>
              </a:pPr>
              <a:r>
                <a:rPr lang="ru-RU" sz="2000" dirty="0" err="1">
                  <a:solidFill>
                    <a:srgbClr val="534F4F"/>
                  </a:solidFill>
                </a:rPr>
                <a:t>мкр</a:t>
              </a:r>
              <a:r>
                <a:rPr lang="ru-RU" sz="2000" dirty="0">
                  <a:solidFill>
                    <a:srgbClr val="534F4F"/>
                  </a:solidFill>
                </a:rPr>
                <a:t>. «Елецкий» дома: </a:t>
              </a:r>
              <a:r>
                <a:rPr lang="en-US" sz="2000" dirty="0">
                  <a:solidFill>
                    <a:srgbClr val="534F4F"/>
                  </a:solidFill>
                </a:rPr>
                <a:t>III-1, II-19 </a:t>
              </a:r>
              <a:r>
                <a:rPr lang="ru-RU" sz="2000" dirty="0">
                  <a:solidFill>
                    <a:srgbClr val="534F4F"/>
                  </a:solidFill>
                </a:rPr>
                <a:t> Советский округ г. Липецка</a:t>
              </a: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98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260" y="2604734"/>
            <a:ext cx="2972891" cy="2972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1556810" y="1033012"/>
            <a:ext cx="7044265" cy="1571722"/>
            <a:chOff x="304800" y="1116155"/>
            <a:chExt cx="7044265" cy="1571722"/>
          </a:xfrm>
        </p:grpSpPr>
        <p:sp>
          <p:nvSpPr>
            <p:cNvPr id="32" name="Скругленный прямоугольник 31"/>
            <p:cNvSpPr/>
            <p:nvPr/>
          </p:nvSpPr>
          <p:spPr>
            <a:xfrm>
              <a:off x="304800" y="1116155"/>
              <a:ext cx="7044265" cy="1571722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44500">
                <a:spcAft>
                  <a:spcPts val="0"/>
                </a:spcAft>
              </a:pPr>
              <a:endParaRPr lang="ru-RU" sz="1200" b="1" dirty="0">
                <a:solidFill>
                  <a:srgbClr val="474343"/>
                </a:solidFill>
              </a:endParaRPr>
            </a:p>
          </p:txBody>
        </p:sp>
        <p:sp>
          <p:nvSpPr>
            <p:cNvPr id="20" name="Скругленный прямоугольник 19"/>
            <p:cNvSpPr/>
            <p:nvPr/>
          </p:nvSpPr>
          <p:spPr>
            <a:xfrm>
              <a:off x="456406" y="1278847"/>
              <a:ext cx="6741052" cy="1246338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defTabSz="444500">
                <a:spcAft>
                  <a:spcPts val="0"/>
                </a:spcAft>
              </a:pPr>
              <a:r>
                <a:rPr lang="ru-RU" sz="2000" b="1" dirty="0">
                  <a:solidFill>
                    <a:srgbClr val="534F4F"/>
                  </a:solidFill>
                </a:rPr>
                <a:t>Субсидии застройщикам на возмещение затрат на благоустройство дворовых территорий проблемных объектов долевого строительства </a:t>
              </a:r>
            </a:p>
          </p:txBody>
        </p:sp>
      </p:grpSp>
      <p:grpSp>
        <p:nvGrpSpPr>
          <p:cNvPr id="49" name="Группа 48"/>
          <p:cNvGrpSpPr/>
          <p:nvPr/>
        </p:nvGrpSpPr>
        <p:grpSpPr>
          <a:xfrm>
            <a:off x="4121132" y="2647181"/>
            <a:ext cx="1915620" cy="1983960"/>
            <a:chOff x="4761665" y="2026440"/>
            <a:chExt cx="1467460" cy="1451149"/>
          </a:xfrm>
        </p:grpSpPr>
        <p:sp>
          <p:nvSpPr>
            <p:cNvPr id="50" name="Овал 49"/>
            <p:cNvSpPr/>
            <p:nvPr/>
          </p:nvSpPr>
          <p:spPr>
            <a:xfrm>
              <a:off x="4761665" y="2026440"/>
              <a:ext cx="1467460" cy="1451149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Овал 50"/>
            <p:cNvSpPr/>
            <p:nvPr/>
          </p:nvSpPr>
          <p:spPr>
            <a:xfrm>
              <a:off x="4913908" y="2181859"/>
              <a:ext cx="1162974" cy="1140312"/>
            </a:xfrm>
            <a:prstGeom prst="ellipse">
              <a:avLst/>
            </a:prstGeom>
            <a:solidFill>
              <a:schemeClr val="accent3">
                <a:lumMod val="50000"/>
              </a:schemeClr>
            </a:solidFill>
            <a:ln w="38100"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062041" y="2340574"/>
              <a:ext cx="866709" cy="7541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2000" b="1" u="sng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2022 год</a:t>
              </a:r>
            </a:p>
            <a:p>
              <a:pPr algn="ctr"/>
              <a:endParaRPr lang="ru-RU" sz="5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  <a:p>
              <a:pPr algn="ctr"/>
              <a:r>
                <a:rPr lang="ru-RU" sz="20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50,0</a:t>
              </a:r>
            </a:p>
            <a:p>
              <a:pPr algn="ctr"/>
              <a:r>
                <a:rPr lang="ru-RU" sz="16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млн. руб.</a:t>
              </a:r>
            </a:p>
          </p:txBody>
        </p:sp>
      </p:grpSp>
      <p:sp>
        <p:nvSpPr>
          <p:cNvPr id="57" name="Стрелка вниз 56"/>
          <p:cNvSpPr/>
          <p:nvPr/>
        </p:nvSpPr>
        <p:spPr>
          <a:xfrm>
            <a:off x="4829404" y="4631141"/>
            <a:ext cx="499075" cy="549445"/>
          </a:xfrm>
          <a:prstGeom prst="downArrow">
            <a:avLst/>
          </a:prstGeom>
          <a:gradFill>
            <a:gsLst>
              <a:gs pos="0">
                <a:schemeClr val="accent3">
                  <a:lumMod val="50000"/>
                  <a:alpha val="22000"/>
                </a:schemeClr>
              </a:gs>
              <a:gs pos="47000">
                <a:schemeClr val="accent3">
                  <a:lumMod val="5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21728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2659002" y="1474626"/>
            <a:ext cx="6179893" cy="4708545"/>
            <a:chOff x="2588086" y="1583348"/>
            <a:chExt cx="6179893" cy="4708545"/>
          </a:xfrm>
        </p:grpSpPr>
        <p:graphicFrame>
          <p:nvGraphicFramePr>
            <p:cNvPr id="23" name="Диаграмма 22"/>
            <p:cNvGraphicFramePr>
              <a:graphicFrameLocks/>
            </p:cNvGraphicFramePr>
            <p:nvPr/>
          </p:nvGraphicFramePr>
          <p:xfrm>
            <a:off x="2588086" y="1583348"/>
            <a:ext cx="6179893" cy="47085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3212520" y="3215836"/>
              <a:ext cx="1335942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9,7</a:t>
              </a:r>
            </a:p>
            <a:p>
              <a:pPr algn="ctr"/>
              <a:r>
                <a:rPr lang="ru-RU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млн. руб.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733284" y="2956670"/>
              <a:ext cx="1335942" cy="892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3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880,0</a:t>
              </a:r>
            </a:p>
            <a:p>
              <a:pPr algn="ctr"/>
              <a:r>
                <a:rPr lang="ru-RU" sz="2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млн. руб.</a:t>
              </a:r>
            </a:p>
          </p:txBody>
        </p:sp>
      </p:grpSp>
      <p:sp>
        <p:nvSpPr>
          <p:cNvPr id="2" name="Заголовок 2"/>
          <p:cNvSpPr txBox="1">
            <a:spLocks/>
          </p:cNvSpPr>
          <p:nvPr/>
        </p:nvSpPr>
        <p:spPr>
          <a:xfrm>
            <a:off x="638173" y="108695"/>
            <a:ext cx="11553825" cy="87630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lvl="0" algn="ctr">
              <a:lnSpc>
                <a:spcPct val="90000"/>
              </a:lnSpc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  <a:cs typeface="Times New Roman" pitchFamily="18" charset="0"/>
              </a:rPr>
              <a:t>Благоустройство территорий муниципальных</a:t>
            </a:r>
          </a:p>
          <a:p>
            <a:pPr lvl="0" algn="ctr">
              <a:lnSpc>
                <a:spcPct val="90000"/>
              </a:lnSpc>
              <a:defRPr/>
            </a:pPr>
            <a:r>
              <a:rPr lang="ru-RU" sz="3000" b="1" dirty="0">
                <a:solidFill>
                  <a:srgbClr val="494545"/>
                </a:solidFill>
                <a:latin typeface="+mn-lt"/>
                <a:cs typeface="Times New Roman" pitchFamily="18" charset="0"/>
              </a:rPr>
              <a:t>образований в 2022 году</a:t>
            </a: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rgbClr val="494545"/>
              </a:solidFill>
              <a:effectLst/>
              <a:uLnTx/>
              <a:uFillTx/>
              <a:latin typeface="+mn-lt"/>
              <a:ea typeface="+mj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" y="1474626"/>
            <a:ext cx="37103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«Комплексное развитие сельских территорий  Липецкой области»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93321" y="1213071"/>
            <a:ext cx="242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Областной бюджет 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475,4 млн. руб.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19202" y="1782403"/>
            <a:ext cx="2793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Федеральный бюджет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404,6 млн. руб.</a:t>
            </a:r>
          </a:p>
        </p:txBody>
      </p:sp>
      <p:cxnSp>
        <p:nvCxnSpPr>
          <p:cNvPr id="11" name="Прямая соединительная линия 10"/>
          <p:cNvCxnSpPr>
            <a:stCxn id="9" idx="2"/>
          </p:cNvCxnSpPr>
          <p:nvPr/>
        </p:nvCxnSpPr>
        <p:spPr>
          <a:xfrm flipH="1">
            <a:off x="7528958" y="1920957"/>
            <a:ext cx="777444" cy="86449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10" idx="1"/>
          </p:cNvCxnSpPr>
          <p:nvPr/>
        </p:nvCxnSpPr>
        <p:spPr>
          <a:xfrm flipH="1">
            <a:off x="7528958" y="2136346"/>
            <a:ext cx="1790244" cy="649108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731562" y="3484193"/>
            <a:ext cx="34851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Государственная программа «Формирование современной  городской среды в Липецкой области»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398894" y="4807632"/>
            <a:ext cx="4481162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>
            <a:stCxn id="8" idx="1"/>
          </p:cNvCxnSpPr>
          <p:nvPr/>
        </p:nvCxnSpPr>
        <p:spPr>
          <a:xfrm flipH="1">
            <a:off x="2544308" y="3553390"/>
            <a:ext cx="739128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68945" y="2859971"/>
            <a:ext cx="3441366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5338" y="3366958"/>
            <a:ext cx="24261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Областной бюджет 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0,4 млн. руб.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568113" y="3919"/>
            <a:ext cx="6238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  <a:latin typeface="+mn-lt"/>
              </a:rPr>
              <a:t>99</a:t>
            </a:r>
            <a:endParaRPr lang="ru-RU" sz="2000" b="1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450" y="4941767"/>
            <a:ext cx="1702671" cy="171953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8945" y="4643737"/>
            <a:ext cx="2793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u="sng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Федеральный бюджет</a:t>
            </a:r>
          </a:p>
          <a:p>
            <a:pPr algn="ctr"/>
            <a:r>
              <a:rPr lang="ru-RU" sz="2000" b="1" dirty="0">
                <a:solidFill>
                  <a:srgbClr val="534F4F"/>
                </a:solidFill>
                <a:latin typeface="+mn-lt"/>
                <a:cs typeface="Times New Roman" pitchFamily="18" charset="0"/>
              </a:rPr>
              <a:t>9,3 млн. руб.</a:t>
            </a:r>
          </a:p>
        </p:txBody>
      </p:sp>
      <p:cxnSp>
        <p:nvCxnSpPr>
          <p:cNvPr id="25" name="Прямая соединительная линия 24"/>
          <p:cNvCxnSpPr>
            <a:stCxn id="8" idx="1"/>
          </p:cNvCxnSpPr>
          <p:nvPr/>
        </p:nvCxnSpPr>
        <p:spPr>
          <a:xfrm flipH="1">
            <a:off x="2938072" y="3553390"/>
            <a:ext cx="345364" cy="1090347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24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Lipeck">
  <a:themeElements>
    <a:clrScheme name="Липецкая Област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93333"/>
      </a:accent1>
      <a:accent2>
        <a:srgbClr val="F2AC44"/>
      </a:accent2>
      <a:accent3>
        <a:srgbClr val="92D050"/>
      </a:accent3>
      <a:accent4>
        <a:srgbClr val="007FAC"/>
      </a:accent4>
      <a:accent5>
        <a:srgbClr val="007FAC"/>
      </a:accent5>
      <a:accent6>
        <a:srgbClr val="00668A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20676</TotalTime>
  <Words>13801</Words>
  <Application>Microsoft Office PowerPoint</Application>
  <PresentationFormat>Произвольный</PresentationFormat>
  <Paragraphs>3450</Paragraphs>
  <Slides>105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105</vt:i4>
      </vt:variant>
    </vt:vector>
  </HeadingPairs>
  <TitlesOfParts>
    <vt:vector size="118" baseType="lpstr">
      <vt:lpstr>Arial</vt:lpstr>
      <vt:lpstr>Andalus</vt:lpstr>
      <vt:lpstr>Wingdings 2</vt:lpstr>
      <vt:lpstr>Inter Extra Bold</vt:lpstr>
      <vt:lpstr>Gotham Pro</vt:lpstr>
      <vt:lpstr>Cambria Math</vt:lpstr>
      <vt:lpstr>Calibri</vt:lpstr>
      <vt:lpstr>Roboto Black</vt:lpstr>
      <vt:lpstr>Wingdings</vt:lpstr>
      <vt:lpstr>Times New Roman</vt:lpstr>
      <vt:lpstr>Arial Cyr</vt:lpstr>
      <vt:lpstr>1_Lipeck</vt:lpstr>
      <vt:lpstr>2_Lipeck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Факторы, влияющие на объем налоговых и неналоговых доходов в 2022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по  национальным  проектам на 2022 – 2024 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Информация о категориях малообеспеченных граждан, получающих субсидии на оплату жилого помещения и коммунальных услуг при максимально допустимой доле расходов 10% в совокупном доходе семьи: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Программа государственных гарантий бесплатного оказания медицинской помощи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Верхний предел государственного долга Липецкой области  на 2022 год и на плановый период 2023-2024 годов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</dc:creator>
  <cp:lastModifiedBy>Бойко Анна</cp:lastModifiedBy>
  <cp:revision>1529</cp:revision>
  <cp:lastPrinted>2021-11-12T13:59:27Z</cp:lastPrinted>
  <dcterms:created xsi:type="dcterms:W3CDTF">2018-01-21T18:20:29Z</dcterms:created>
  <dcterms:modified xsi:type="dcterms:W3CDTF">2021-12-29T11:13:51Z</dcterms:modified>
</cp:coreProperties>
</file>